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5"/>
  </p:notesMasterIdLst>
  <p:sldIdLst>
    <p:sldId id="256" r:id="rId2"/>
    <p:sldId id="370" r:id="rId3"/>
    <p:sldId id="372" r:id="rId4"/>
    <p:sldId id="373" r:id="rId5"/>
    <p:sldId id="361" r:id="rId6"/>
    <p:sldId id="362" r:id="rId7"/>
    <p:sldId id="363" r:id="rId8"/>
    <p:sldId id="366" r:id="rId9"/>
    <p:sldId id="367" r:id="rId10"/>
    <p:sldId id="368" r:id="rId11"/>
    <p:sldId id="369" r:id="rId12"/>
    <p:sldId id="364" r:id="rId13"/>
    <p:sldId id="376" r:id="rId14"/>
    <p:sldId id="377" r:id="rId15"/>
    <p:sldId id="378" r:id="rId16"/>
    <p:sldId id="379" r:id="rId17"/>
    <p:sldId id="374" r:id="rId18"/>
    <p:sldId id="375" r:id="rId19"/>
    <p:sldId id="359" r:id="rId20"/>
    <p:sldId id="323" r:id="rId21"/>
    <p:sldId id="343" r:id="rId22"/>
    <p:sldId id="353" r:id="rId23"/>
    <p:sldId id="352" r:id="rId24"/>
    <p:sldId id="355" r:id="rId25"/>
    <p:sldId id="356" r:id="rId26"/>
    <p:sldId id="354" r:id="rId27"/>
    <p:sldId id="351" r:id="rId28"/>
    <p:sldId id="344" r:id="rId29"/>
    <p:sldId id="345" r:id="rId30"/>
    <p:sldId id="357" r:id="rId31"/>
    <p:sldId id="358" r:id="rId32"/>
    <p:sldId id="360" r:id="rId33"/>
    <p:sldId id="347" r:id="rId34"/>
  </p:sldIdLst>
  <p:sldSz cx="9144000" cy="5715000" type="screen16x10"/>
  <p:notesSz cx="6858000" cy="9926638"/>
  <p:defaultTextStyle>
    <a:defPPr>
      <a:defRPr lang="pt-BR"/>
    </a:defPPr>
    <a:lvl1pPr marL="0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2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61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40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23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99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80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64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46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6B7"/>
    <a:srgbClr val="4C6188"/>
    <a:srgbClr val="8FAADC"/>
    <a:srgbClr val="1F73B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15" autoAdjust="0"/>
  </p:normalViewPr>
  <p:slideViewPr>
    <p:cSldViewPr>
      <p:cViewPr>
        <p:scale>
          <a:sx n="100" d="100"/>
          <a:sy n="100" d="100"/>
        </p:scale>
        <p:origin x="1002" y="228"/>
      </p:cViewPr>
      <p:guideLst>
        <p:guide orient="horz" pos="1620"/>
        <p:guide pos="2160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9F036-3DB0-4F8A-B7BB-C9B0893F45C5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C91C4-B6FB-4663-B5C7-E90DDB396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2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61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40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23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99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80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64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46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0850" y="744538"/>
            <a:ext cx="59563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91C4-B6FB-4663-B5C7-E90DDB39661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34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7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740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73"/>
            <a:ext cx="7772400" cy="122502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EBEF-9BAC-467E-B0D3-21B93AC380AA}" type="datetime1">
              <a:rPr lang="pt-BR" smtClean="0"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2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3B2-1456-43E4-99FA-271CA21E5DF8}" type="datetime1">
              <a:rPr lang="pt-BR" smtClean="0"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98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79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79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0785-6BBD-412A-BB1F-4C2B889CED2A}" type="datetime1">
              <a:rPr lang="pt-BR" smtClean="0"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79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>
  <p:cSld name="1_Título e Conteúd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685800" lvl="1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2pPr>
            <a:lvl3pPr marL="1028700" lvl="2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3pPr>
            <a:lvl4pPr marL="1371600" lvl="3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4pPr>
            <a:lvl5pPr marL="1714500" lvl="4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310138" y="5338993"/>
            <a:ext cx="205212" cy="22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16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8794619" y="5527706"/>
            <a:ext cx="169151" cy="1154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75" b="1"/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‹nº›</a:t>
            </a:fld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8434" y="241658"/>
            <a:ext cx="8804492" cy="6962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do Título</a:t>
            </a:r>
          </a:p>
        </p:txBody>
      </p:sp>
    </p:spTree>
    <p:extLst>
      <p:ext uri="{BB962C8B-B14F-4D97-AF65-F5344CB8AC3E}">
        <p14:creationId xmlns:p14="http://schemas.microsoft.com/office/powerpoint/2010/main" val="8444889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8794619" y="5527706"/>
            <a:ext cx="169151" cy="1154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75" b="1"/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‹nº›</a:t>
            </a:fld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68434" y="241658"/>
            <a:ext cx="8804492" cy="696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231642" y="1073970"/>
            <a:ext cx="8681852" cy="425194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26"/>
              </a:spcBef>
              <a:buSzPts val="2900"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477560" indent="-153492">
              <a:spcBef>
                <a:spcPts val="926"/>
              </a:spcBef>
              <a:buSzPts val="2900"/>
              <a:defRPr sz="2100" b="1">
                <a:latin typeface="Calibri"/>
                <a:ea typeface="Calibri"/>
                <a:cs typeface="Calibri"/>
                <a:sym typeface="Calibri"/>
              </a:defRPr>
            </a:lvl2pPr>
            <a:lvl3pPr marL="914680" indent="-370431">
              <a:spcBef>
                <a:spcPts val="926"/>
              </a:spcBef>
              <a:buSzPts val="2900"/>
              <a:defRPr sz="2100" b="1">
                <a:latin typeface="Calibri"/>
                <a:ea typeface="Calibri"/>
                <a:cs typeface="Calibri"/>
                <a:sym typeface="Calibri"/>
              </a:defRPr>
            </a:lvl3pPr>
            <a:lvl4pPr marL="1155657" indent="-271130">
              <a:spcBef>
                <a:spcPts val="926"/>
              </a:spcBef>
              <a:defRPr sz="2100" b="1">
                <a:latin typeface="Calibri"/>
                <a:ea typeface="Calibri"/>
                <a:cs typeface="Calibri"/>
                <a:sym typeface="Calibri"/>
              </a:defRPr>
            </a:lvl4pPr>
            <a:lvl5pPr marL="1606845" indent="-210853">
              <a:spcBef>
                <a:spcPts val="926"/>
              </a:spcBef>
              <a:defRPr sz="21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  <p:extLst>
      <p:ext uri="{BB962C8B-B14F-4D97-AF65-F5344CB8AC3E}">
        <p14:creationId xmlns:p14="http://schemas.microsoft.com/office/powerpoint/2010/main" val="31987514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7198"/>
            <a:ext cx="8229600" cy="9525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674A-7A1E-41A2-A595-695485F927C8}" type="datetime1">
              <a:rPr lang="pt-BR" smtClean="0"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8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4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2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09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6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4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914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18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4035-5AFD-4FE8-9C08-6A6DEC9CDA91}" type="datetime1">
              <a:rPr lang="pt-BR" smtClean="0"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74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E3A6-942E-4315-A440-4B0A0D77CB68}" type="datetime1">
              <a:rPr lang="pt-BR" smtClean="0"/>
              <a:t>22/05/2019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44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279261"/>
            <a:ext cx="4040188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2" indent="0">
              <a:buNone/>
              <a:defRPr sz="1500" b="1"/>
            </a:lvl2pPr>
            <a:lvl3pPr marL="685470" indent="0">
              <a:buNone/>
              <a:defRPr sz="1300" b="1"/>
            </a:lvl3pPr>
            <a:lvl4pPr marL="1028208" indent="0">
              <a:buNone/>
              <a:defRPr sz="1200" b="1"/>
            </a:lvl4pPr>
            <a:lvl5pPr marL="1370940" indent="0">
              <a:buNone/>
              <a:defRPr sz="1200" b="1"/>
            </a:lvl5pPr>
            <a:lvl6pPr marL="1713680" indent="0">
              <a:buNone/>
              <a:defRPr sz="1200" b="1"/>
            </a:lvl6pPr>
            <a:lvl7pPr marL="2056414" indent="0">
              <a:buNone/>
              <a:defRPr sz="1200" b="1"/>
            </a:lvl7pPr>
            <a:lvl8pPr marL="2399148" indent="0">
              <a:buNone/>
              <a:defRPr sz="1200" b="1"/>
            </a:lvl8pPr>
            <a:lvl9pPr marL="274188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48" y="1279261"/>
            <a:ext cx="4041775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2" indent="0">
              <a:buNone/>
              <a:defRPr sz="1500" b="1"/>
            </a:lvl2pPr>
            <a:lvl3pPr marL="685470" indent="0">
              <a:buNone/>
              <a:defRPr sz="1300" b="1"/>
            </a:lvl3pPr>
            <a:lvl4pPr marL="1028208" indent="0">
              <a:buNone/>
              <a:defRPr sz="1200" b="1"/>
            </a:lvl4pPr>
            <a:lvl5pPr marL="1370940" indent="0">
              <a:buNone/>
              <a:defRPr sz="1200" b="1"/>
            </a:lvl5pPr>
            <a:lvl6pPr marL="1713680" indent="0">
              <a:buNone/>
              <a:defRPr sz="1200" b="1"/>
            </a:lvl6pPr>
            <a:lvl7pPr marL="2056414" indent="0">
              <a:buNone/>
              <a:defRPr sz="1200" b="1"/>
            </a:lvl7pPr>
            <a:lvl8pPr marL="2399148" indent="0">
              <a:buNone/>
              <a:defRPr sz="1200" b="1"/>
            </a:lvl8pPr>
            <a:lvl9pPr marL="274188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48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E749-91AE-4B3D-8EC7-A528D4D4E475}" type="datetime1">
              <a:rPr lang="pt-BR" smtClean="0"/>
              <a:t>22/05/2019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5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08B-DE68-4F0A-B520-74465177FBC6}" type="datetime1">
              <a:rPr lang="pt-BR" smtClean="0"/>
              <a:t>22/05/2019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7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F6E-F04E-41BE-9E1F-27DA3C4A0540}" type="datetime1">
              <a:rPr lang="pt-BR" smtClean="0"/>
              <a:t>22/05/2019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73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1" y="227541"/>
            <a:ext cx="3008313" cy="96837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27551"/>
            <a:ext cx="5111751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1" y="1195920"/>
            <a:ext cx="3008313" cy="3909219"/>
          </a:xfrm>
        </p:spPr>
        <p:txBody>
          <a:bodyPr/>
          <a:lstStyle>
            <a:lvl1pPr marL="0" indent="0">
              <a:buNone/>
              <a:defRPr sz="1000"/>
            </a:lvl1pPr>
            <a:lvl2pPr marL="342732" indent="0">
              <a:buNone/>
              <a:defRPr sz="900"/>
            </a:lvl2pPr>
            <a:lvl3pPr marL="685470" indent="0">
              <a:buNone/>
              <a:defRPr sz="800"/>
            </a:lvl3pPr>
            <a:lvl4pPr marL="1028208" indent="0">
              <a:buNone/>
              <a:defRPr sz="700"/>
            </a:lvl4pPr>
            <a:lvl5pPr marL="1370940" indent="0">
              <a:buNone/>
              <a:defRPr sz="700"/>
            </a:lvl5pPr>
            <a:lvl6pPr marL="1713680" indent="0">
              <a:buNone/>
              <a:defRPr sz="700"/>
            </a:lvl6pPr>
            <a:lvl7pPr marL="2056414" indent="0">
              <a:buNone/>
              <a:defRPr sz="700"/>
            </a:lvl7pPr>
            <a:lvl8pPr marL="2399148" indent="0">
              <a:buNone/>
              <a:defRPr sz="700"/>
            </a:lvl8pPr>
            <a:lvl9pPr marL="2741880" indent="0">
              <a:buNone/>
              <a:defRPr sz="7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09AA-D6DE-462F-9878-FCE55878F72C}" type="datetime1">
              <a:rPr lang="pt-BR" smtClean="0"/>
              <a:t>22/05/2019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1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4"/>
            <a:ext cx="5486400" cy="4722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732" indent="0">
              <a:buNone/>
              <a:defRPr sz="2100"/>
            </a:lvl2pPr>
            <a:lvl3pPr marL="685470" indent="0">
              <a:buNone/>
              <a:defRPr sz="1800"/>
            </a:lvl3pPr>
            <a:lvl4pPr marL="1028208" indent="0">
              <a:buNone/>
              <a:defRPr sz="1500"/>
            </a:lvl4pPr>
            <a:lvl5pPr marL="1370940" indent="0">
              <a:buNone/>
              <a:defRPr sz="1500"/>
            </a:lvl5pPr>
            <a:lvl6pPr marL="1713680" indent="0">
              <a:buNone/>
              <a:defRPr sz="1500"/>
            </a:lvl6pPr>
            <a:lvl7pPr marL="2056414" indent="0">
              <a:buNone/>
              <a:defRPr sz="1500"/>
            </a:lvl7pPr>
            <a:lvl8pPr marL="2399148" indent="0">
              <a:buNone/>
              <a:defRPr sz="1500"/>
            </a:lvl8pPr>
            <a:lvl9pPr marL="274188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800"/>
            <a:ext cx="5486400" cy="670719"/>
          </a:xfrm>
        </p:spPr>
        <p:txBody>
          <a:bodyPr/>
          <a:lstStyle>
            <a:lvl1pPr marL="0" indent="0">
              <a:buNone/>
              <a:defRPr sz="1000"/>
            </a:lvl1pPr>
            <a:lvl2pPr marL="342732" indent="0">
              <a:buNone/>
              <a:defRPr sz="900"/>
            </a:lvl2pPr>
            <a:lvl3pPr marL="685470" indent="0">
              <a:buNone/>
              <a:defRPr sz="800"/>
            </a:lvl3pPr>
            <a:lvl4pPr marL="1028208" indent="0">
              <a:buNone/>
              <a:defRPr sz="700"/>
            </a:lvl4pPr>
            <a:lvl5pPr marL="1370940" indent="0">
              <a:buNone/>
              <a:defRPr sz="700"/>
            </a:lvl5pPr>
            <a:lvl6pPr marL="1713680" indent="0">
              <a:buNone/>
              <a:defRPr sz="700"/>
            </a:lvl6pPr>
            <a:lvl7pPr marL="2056414" indent="0">
              <a:buNone/>
              <a:defRPr sz="700"/>
            </a:lvl7pPr>
            <a:lvl8pPr marL="2399148" indent="0">
              <a:buNone/>
              <a:defRPr sz="700"/>
            </a:lvl8pPr>
            <a:lvl9pPr marL="2741880" indent="0">
              <a:buNone/>
              <a:defRPr sz="7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354-8C5E-4CD3-B865-6A8B75B21F07}" type="datetime1">
              <a:rPr lang="pt-BR" smtClean="0"/>
              <a:t>22/05/2019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15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397" tIns="45697" rIns="91397" bIns="4569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397" tIns="45697" rIns="91397" bIns="4569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72"/>
            <a:ext cx="2133600" cy="304271"/>
          </a:xfrm>
          <a:prstGeom prst="rect">
            <a:avLst/>
          </a:prstGeom>
        </p:spPr>
        <p:txBody>
          <a:bodyPr vert="horz" lIns="91397" tIns="45697" rIns="91397" bIns="4569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6FAC-DAAE-420A-9B3D-C24EA3D60516}" type="datetime1">
              <a:rPr lang="pt-BR" smtClean="0"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72"/>
            <a:ext cx="2895600" cy="304271"/>
          </a:xfrm>
          <a:prstGeom prst="rect">
            <a:avLst/>
          </a:prstGeom>
        </p:spPr>
        <p:txBody>
          <a:bodyPr vert="horz" lIns="91397" tIns="45697" rIns="91397" bIns="4569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72"/>
            <a:ext cx="2133600" cy="304271"/>
          </a:xfrm>
          <a:prstGeom prst="rect">
            <a:avLst/>
          </a:prstGeom>
        </p:spPr>
        <p:txBody>
          <a:bodyPr vert="horz" lIns="91397" tIns="45697" rIns="91397" bIns="4569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0779-5C1E-4A30-9473-8648FECFA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14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ctr" defTabSz="68547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47" indent="-257047" algn="l" defTabSz="6854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46" indent="-214211" algn="l" defTabSz="6854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37" indent="-171366" algn="l" defTabSz="6854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74" indent="-171366" algn="l" defTabSz="68547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08" indent="-171366" algn="l" defTabSz="68547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48" indent="-171366" algn="l" defTabSz="685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82" indent="-171366" algn="l" defTabSz="685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17" indent="-171366" algn="l" defTabSz="685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46" indent="-171366" algn="l" defTabSz="685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4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2" algn="l" defTabSz="6854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0" algn="l" defTabSz="6854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08" algn="l" defTabSz="6854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40" algn="l" defTabSz="6854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80" algn="l" defTabSz="6854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14" algn="l" defTabSz="6854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48" algn="l" defTabSz="6854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80" algn="l" defTabSz="6854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voensinomedio.mec.gov.br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517" y="2641476"/>
            <a:ext cx="8640960" cy="1225021"/>
          </a:xfrm>
        </p:spPr>
        <p:txBody>
          <a:bodyPr>
            <a:noAutofit/>
          </a:bodyPr>
          <a:lstStyle/>
          <a:p>
            <a:pPr algn="r"/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Calibri"/>
                <a:sym typeface="Calibri"/>
              </a:rPr>
              <a:t>A BNCC e a Saúde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099725" y="4585692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1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pt-BR" sz="2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saúde na BASE NACIONAL COMUM CURRICULAR (BNCC)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10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5A5B49A2-B68E-473E-9112-2E463F2A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43100"/>
            <a:ext cx="3352800" cy="533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4CC0722-5985-44D0-B174-3DB7D823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" y="2276500"/>
            <a:ext cx="89249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4197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pt-BR" sz="2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saúde na BASE NACIONAL COMUM CURRICULAR (BNCC)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11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CAB535B1-B022-4C93-89F2-CE10D1AB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" y="1116761"/>
            <a:ext cx="8651379" cy="16585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8BE474B-7DCF-49A8-9F92-6B60C181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0" y="2641476"/>
            <a:ext cx="8882559" cy="12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893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pt-BR" sz="2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saúde na BASE NACIONAL COMUM CURRICULAR (BNCC)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12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D557DCD8-D81B-40FD-BCD3-2B76BA54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7340"/>
            <a:ext cx="5848350" cy="714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8327CF-FD1B-4E1D-B982-D5C5B3BD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4" y="2075145"/>
            <a:ext cx="9020175" cy="11049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E9CCF6B-21AB-4AF4-9C5B-7207F0D84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" y="4018737"/>
            <a:ext cx="9020175" cy="10900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D8D1BBB-8C26-4304-9ED0-D79649584EE9}"/>
              </a:ext>
            </a:extLst>
          </p:cNvPr>
          <p:cNvSpPr txBox="1"/>
          <p:nvPr/>
        </p:nvSpPr>
        <p:spPr>
          <a:xfrm>
            <a:off x="136125" y="3599690"/>
            <a:ext cx="441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18A6B7"/>
                </a:solidFill>
              </a:rPr>
              <a:t>EDUCAÇÃO FÍSICA - 8º E 9º ANOS</a:t>
            </a:r>
            <a:endParaRPr lang="en-US" sz="2400" b="1" dirty="0">
              <a:solidFill>
                <a:srgbClr val="18A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075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novo Ensino médio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Aumento de 2400h para 3000h como mínimo para a etapa</a:t>
            </a:r>
          </a:p>
          <a:p>
            <a:r>
              <a:rPr lang="pt-BR" dirty="0"/>
              <a:t>Implementação da BNCC: até 1800h</a:t>
            </a:r>
          </a:p>
          <a:p>
            <a:r>
              <a:rPr lang="pt-BR" dirty="0"/>
              <a:t>Projeto de Vida</a:t>
            </a:r>
          </a:p>
          <a:p>
            <a:r>
              <a:rPr lang="pt-BR" dirty="0"/>
              <a:t>Oferta de Itinerários Formativos: pelo menos 1200h</a:t>
            </a:r>
          </a:p>
          <a:p>
            <a:pPr lvl="1"/>
            <a:r>
              <a:rPr lang="pt-BR" dirty="0"/>
              <a:t>4 áreas de conhecimento</a:t>
            </a:r>
          </a:p>
          <a:p>
            <a:pPr lvl="1"/>
            <a:r>
              <a:rPr lang="pt-BR" dirty="0"/>
              <a:t>Ensino Profissional e Técnico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13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1075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novo Ensino médio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14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97" y="1345732"/>
            <a:ext cx="564560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9020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novo Ensino médio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15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33" y="1345732"/>
            <a:ext cx="558413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318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novo Ensino médio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16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5332"/>
            <a:ext cx="406474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5332"/>
            <a:ext cx="409416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730148" y="4576400"/>
            <a:ext cx="3736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http://novoensinomedio.mec.gov.br/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56986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implementação da </a:t>
            </a:r>
            <a:r>
              <a:rPr lang="pt-BR" sz="4800" b="0" cap="all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bncc</a:t>
            </a:r>
            <a:endParaRPr lang="pt-BR" sz="4800" b="0" cap="all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Programa de Apoio à Implementação da BNCC – </a:t>
            </a:r>
            <a:r>
              <a:rPr lang="pt-BR" dirty="0" err="1"/>
              <a:t>ProBNCC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Revisão ou elaboração dos currículos das redes</a:t>
            </a:r>
          </a:p>
          <a:p>
            <a:pPr lvl="1"/>
            <a:r>
              <a:rPr lang="pt-BR" dirty="0"/>
              <a:t>Revisão ou elaboração dos projetos pedagógicos das escolas</a:t>
            </a:r>
          </a:p>
          <a:p>
            <a:pPr lvl="1"/>
            <a:r>
              <a:rPr lang="pt-BR" dirty="0"/>
              <a:t>Formação dos professores</a:t>
            </a:r>
          </a:p>
          <a:p>
            <a:pPr lvl="1"/>
            <a:endParaRPr lang="pt-BR" dirty="0"/>
          </a:p>
          <a:p>
            <a:pPr marL="0" indent="0">
              <a:buNone/>
            </a:pPr>
            <a:r>
              <a:rPr lang="pt-BR" dirty="0"/>
              <a:t>Programa Nacional do Livro e Material Didático – PNLD </a:t>
            </a:r>
          </a:p>
          <a:p>
            <a:pPr lvl="1"/>
            <a:r>
              <a:rPr lang="pt-BR" dirty="0"/>
              <a:t>Elaboração dos materiais 	didáticos</a:t>
            </a:r>
          </a:p>
          <a:p>
            <a:pPr lvl="1"/>
            <a:endParaRPr lang="pt-BR" dirty="0"/>
          </a:p>
          <a:p>
            <a:pPr marL="0" indent="0">
              <a:buNone/>
            </a:pPr>
            <a:r>
              <a:rPr lang="pt-BR" dirty="0"/>
              <a:t>Sistema Nacional de Avaliação da Educação Básica – SAEB </a:t>
            </a:r>
          </a:p>
          <a:p>
            <a:pPr lvl="1"/>
            <a:r>
              <a:rPr lang="pt-BR" dirty="0"/>
              <a:t>Revisão das matrizes de avaliação das provas padronizadas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17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8888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implementação da </a:t>
            </a:r>
            <a:r>
              <a:rPr lang="pt-BR" sz="4800" b="0" cap="all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bncc</a:t>
            </a:r>
            <a:endParaRPr lang="pt-BR" sz="4800" b="0" cap="all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18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395536" y="1885392"/>
            <a:ext cx="82089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/>
          <p:cNvGrpSpPr/>
          <p:nvPr/>
        </p:nvGrpSpPr>
        <p:grpSpPr>
          <a:xfrm>
            <a:off x="462873" y="1705372"/>
            <a:ext cx="652743" cy="873388"/>
            <a:chOff x="462873" y="2785492"/>
            <a:chExt cx="652743" cy="873388"/>
          </a:xfrm>
        </p:grpSpPr>
        <p:cxnSp>
          <p:nvCxnSpPr>
            <p:cNvPr id="8" name="Conector reto 7"/>
            <p:cNvCxnSpPr/>
            <p:nvPr/>
          </p:nvCxnSpPr>
          <p:spPr>
            <a:xfrm>
              <a:off x="755576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462873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2017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192233" y="1705372"/>
            <a:ext cx="652743" cy="873388"/>
            <a:chOff x="1831025" y="2785492"/>
            <a:chExt cx="652743" cy="873388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2123728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1831025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2018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921593" y="1705372"/>
            <a:ext cx="652743" cy="873388"/>
            <a:chOff x="3275856" y="2785492"/>
            <a:chExt cx="652743" cy="873388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3563888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3275856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2019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650953" y="1705372"/>
            <a:ext cx="652743" cy="873388"/>
            <a:chOff x="4495321" y="2785492"/>
            <a:chExt cx="652743" cy="873388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4788024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4495321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2020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7380312" y="1705372"/>
            <a:ext cx="652743" cy="873388"/>
            <a:chOff x="7380312" y="2785492"/>
            <a:chExt cx="652743" cy="873388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7673015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7380312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2021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35496" y="2641476"/>
            <a:ext cx="147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Homologação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739093" y="2641476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Revisão ou elaboração dos currículos dos estados em regime de colaboração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479582" y="2641476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Revisão ou elaboração dos projetos pedagógicos das escolas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Formação dos professores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220072" y="26414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Uso em sala de aula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343570" y="1192024"/>
            <a:ext cx="445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Para Educação Infantil e 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297625444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implementação da </a:t>
            </a:r>
            <a:r>
              <a:rPr lang="pt-BR" sz="4800" b="0" cap="all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bncc</a:t>
            </a:r>
            <a:endParaRPr lang="pt-BR" sz="4800" b="0" cap="all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19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395536" y="1885392"/>
            <a:ext cx="82089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/>
          <p:cNvGrpSpPr/>
          <p:nvPr/>
        </p:nvGrpSpPr>
        <p:grpSpPr>
          <a:xfrm>
            <a:off x="462873" y="1705372"/>
            <a:ext cx="652743" cy="873388"/>
            <a:chOff x="462873" y="2785492"/>
            <a:chExt cx="652743" cy="873388"/>
          </a:xfrm>
        </p:grpSpPr>
        <p:cxnSp>
          <p:nvCxnSpPr>
            <p:cNvPr id="8" name="Conector reto 7"/>
            <p:cNvCxnSpPr/>
            <p:nvPr/>
          </p:nvCxnSpPr>
          <p:spPr>
            <a:xfrm>
              <a:off x="755576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462873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2017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192233" y="1705372"/>
            <a:ext cx="652743" cy="873388"/>
            <a:chOff x="1831025" y="2785492"/>
            <a:chExt cx="652743" cy="873388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2123728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1831025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2018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921593" y="1705372"/>
            <a:ext cx="652743" cy="873388"/>
            <a:chOff x="3275856" y="2785492"/>
            <a:chExt cx="652743" cy="873388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3563888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3275856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2019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650953" y="1705372"/>
            <a:ext cx="652743" cy="873388"/>
            <a:chOff x="4495321" y="2785492"/>
            <a:chExt cx="652743" cy="873388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4788024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4495321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2020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7380312" y="1705372"/>
            <a:ext cx="652743" cy="873388"/>
            <a:chOff x="7380312" y="2785492"/>
            <a:chExt cx="652743" cy="873388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7673015" y="278549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7380312" y="32895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2021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1763688" y="2641476"/>
            <a:ext cx="147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Homologação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467285" y="2641476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Revisão ou elaboração dos currículos dos estados em regime de colaboração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207774" y="2641476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Revisão ou elaboração dos projetos pedagógicos das escolas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Formação dos professores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948264" y="26414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Uso em sala de aula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589968" y="1192024"/>
            <a:ext cx="1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Para Ensino Médio</a:t>
            </a:r>
          </a:p>
        </p:txBody>
      </p:sp>
    </p:spTree>
    <p:extLst>
      <p:ext uri="{BB962C8B-B14F-4D97-AF65-F5344CB8AC3E}">
        <p14:creationId xmlns:p14="http://schemas.microsoft.com/office/powerpoint/2010/main" val="131986736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BNCC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Estabelece os direitos de aprendizagem de todos os alunos da educação básica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Homologação:</a:t>
            </a:r>
          </a:p>
          <a:p>
            <a:r>
              <a:rPr lang="pt-BR" dirty="0"/>
              <a:t>Educação Infantil e Ensino Fundamental – 2017</a:t>
            </a:r>
          </a:p>
          <a:p>
            <a:r>
              <a:rPr lang="pt-BR" dirty="0"/>
              <a:t>Ensino Médio – 2018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95646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pt-BR" sz="2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 Temas Contemporâneos Transversais (TCT)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dk1"/>
                </a:solidFill>
              </a:rPr>
              <a:t>Temas Contemporâneos buscam </a:t>
            </a:r>
            <a:r>
              <a:rPr lang="pt-BR" b="1" dirty="0">
                <a:solidFill>
                  <a:srgbClr val="ED7D31"/>
                </a:solidFill>
              </a:rPr>
              <a:t>melhorar a aprendizagem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dirty="0">
                <a:solidFill>
                  <a:schemeClr val="dk1"/>
                </a:solidFill>
              </a:rPr>
              <a:t>ao </a:t>
            </a:r>
            <a:r>
              <a:rPr lang="pt-BR" b="1" dirty="0">
                <a:solidFill>
                  <a:srgbClr val="ED7D31"/>
                </a:solidFill>
              </a:rPr>
              <a:t>contextualizar o que é ensinado</a:t>
            </a:r>
            <a:r>
              <a:rPr lang="pt-BR" dirty="0">
                <a:solidFill>
                  <a:schemeClr val="dk1"/>
                </a:solidFill>
              </a:rPr>
              <a:t>, com itens de interesse dos estudantes e de </a:t>
            </a:r>
            <a:r>
              <a:rPr lang="pt-BR" b="1" dirty="0">
                <a:solidFill>
                  <a:srgbClr val="ED7D31"/>
                </a:solidFill>
              </a:rPr>
              <a:t>relevância para seu desenvolvimento</a:t>
            </a:r>
            <a:r>
              <a:rPr lang="pt-BR" dirty="0">
                <a:solidFill>
                  <a:schemeClr val="dk1"/>
                </a:solidFill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dk1"/>
                </a:solidFill>
              </a:rPr>
              <a:t>De maneira que o estudante </a:t>
            </a:r>
            <a:r>
              <a:rPr lang="pt-BR" b="1" dirty="0">
                <a:solidFill>
                  <a:srgbClr val="ED7D31"/>
                </a:solidFill>
              </a:rPr>
              <a:t>não termine </a:t>
            </a:r>
            <a:r>
              <a:rPr lang="pt-BR" dirty="0">
                <a:solidFill>
                  <a:schemeClr val="dk1"/>
                </a:solidFill>
              </a:rPr>
              <a:t>sua educação vendo apenas</a:t>
            </a:r>
            <a:r>
              <a:rPr lang="pt-BR" b="1" dirty="0">
                <a:solidFill>
                  <a:schemeClr val="dk1"/>
                </a:solidFill>
              </a:rPr>
              <a:t> </a:t>
            </a:r>
            <a:r>
              <a:rPr lang="pt-BR" b="1" dirty="0">
                <a:solidFill>
                  <a:srgbClr val="ED7D31"/>
                </a:solidFill>
              </a:rPr>
              <a:t>conteúdos abstratos e fora de sua realidade</a:t>
            </a:r>
            <a:r>
              <a:rPr lang="pt-BR" dirty="0">
                <a:solidFill>
                  <a:schemeClr val="dk1"/>
                </a:solidFill>
              </a:rPr>
              <a:t>, mas que  e aprenda sobre os temas que são </a:t>
            </a:r>
            <a:r>
              <a:rPr lang="pt-BR" b="1" dirty="0">
                <a:solidFill>
                  <a:srgbClr val="ED7D31"/>
                </a:solidFill>
              </a:rPr>
              <a:t>relevantes para sua atuação na sociedade</a:t>
            </a:r>
            <a:endParaRPr lang="pt-BR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20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2452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pt-BR" sz="4800" dirty="0">
                <a:solidFill>
                  <a:srgbClr val="7F7F7F"/>
                </a:solidFill>
              </a:rPr>
              <a:t>6 Macro Áreas dos </a:t>
            </a:r>
            <a:r>
              <a:rPr lang="pt-BR" sz="4800" dirty="0" err="1">
                <a:solidFill>
                  <a:srgbClr val="7F7F7F"/>
                </a:solidFill>
              </a:rPr>
              <a:t>TCTs</a:t>
            </a:r>
            <a:endParaRPr lang="pt-BR" sz="2800" dirty="0">
              <a:solidFill>
                <a:srgbClr val="262626"/>
              </a:solidFill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21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55;p28">
            <a:extLst>
              <a:ext uri="{FF2B5EF4-FFF2-40B4-BE49-F238E27FC236}">
                <a16:creationId xmlns:a16="http://schemas.microsoft.com/office/drawing/2014/main" id="{23772BA8-11A6-4712-B610-E8636A80780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76" y="1225865"/>
            <a:ext cx="6086885" cy="4477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00629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pt-BR" sz="4800" dirty="0">
                <a:solidFill>
                  <a:srgbClr val="7F7F7F"/>
                </a:solidFill>
              </a:rPr>
              <a:t>Saúde é uma das principais</a:t>
            </a:r>
            <a:endParaRPr lang="pt-BR" sz="2800" dirty="0">
              <a:solidFill>
                <a:srgbClr val="262626"/>
              </a:solidFill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22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55;p28">
            <a:extLst>
              <a:ext uri="{FF2B5EF4-FFF2-40B4-BE49-F238E27FC236}">
                <a16:creationId xmlns:a16="http://schemas.microsoft.com/office/drawing/2014/main" id="{23772BA8-11A6-4712-B610-E8636A80780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76" y="1225865"/>
            <a:ext cx="6086885" cy="44771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0782178-36DB-4B69-A7ED-CEDF9395C820}"/>
              </a:ext>
            </a:extLst>
          </p:cNvPr>
          <p:cNvSpPr/>
          <p:nvPr/>
        </p:nvSpPr>
        <p:spPr>
          <a:xfrm>
            <a:off x="755576" y="3361555"/>
            <a:ext cx="1652814" cy="1127579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922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Desafio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Como </a:t>
            </a:r>
            <a:r>
              <a:rPr lang="pt-BR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melhorar a aprendizagem e facilitar o trabalho dos professores integrando os 15 temas</a:t>
            </a: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transversais da BNCC aos currículos e práticas pedagógicas das escolas?</a:t>
            </a:r>
          </a:p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pt-BR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BNCC: 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“[...] incorporar aos currículos e às propostas pedagógicas a </a:t>
            </a:r>
            <a:r>
              <a:rPr lang="pt-BR" sz="1600" b="1" i="1" kern="0" dirty="0">
                <a:solidFill>
                  <a:srgbClr val="07376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abordagem de temas contemporâneos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que afetam a vida humana em escala local, regional e global, preferencialmente </a:t>
            </a:r>
            <a:r>
              <a:rPr lang="pt-BR" sz="1600" b="1" i="1" kern="0" dirty="0">
                <a:solidFill>
                  <a:srgbClr val="ED7D31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de forma transversal</a:t>
            </a:r>
            <a:r>
              <a:rPr lang="pt-BR" sz="1600" b="1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pt-BR" sz="1600" b="1" i="1" kern="0" dirty="0">
                <a:solidFill>
                  <a:srgbClr val="70AD47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e integradora</a:t>
            </a:r>
            <a:r>
              <a:rPr lang="pt-BR" sz="1600" i="1" kern="0" dirty="0">
                <a:solidFill>
                  <a:srgbClr val="70AD47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.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”</a:t>
            </a:r>
            <a:endParaRPr lang="pt-BR" sz="18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23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6028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Desafio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Como </a:t>
            </a:r>
            <a:r>
              <a:rPr lang="pt-BR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melhorar a aprendizagem e facilitar o trabalho dos professores integrando os 15 temas</a:t>
            </a: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transversais da BNCC aos currículos e práticas pedagógicas das escolas?</a:t>
            </a:r>
          </a:p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pt-BR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BNCC: 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“[...] incorporar aos currículos e às propostas pedagógicas a </a:t>
            </a:r>
            <a:r>
              <a:rPr lang="pt-BR" sz="1600" b="1" i="1" kern="0" dirty="0">
                <a:solidFill>
                  <a:srgbClr val="07376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abordagem de temas contemporâneos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que afetam a vida humana em escala local, regional e global, preferencialmente </a:t>
            </a:r>
            <a:r>
              <a:rPr lang="pt-BR" sz="1600" b="1" i="1" kern="0" dirty="0">
                <a:solidFill>
                  <a:srgbClr val="ED7D31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de forma transversal</a:t>
            </a:r>
            <a:r>
              <a:rPr lang="pt-BR" sz="1600" b="1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pt-BR" sz="1600" b="1" i="1" kern="0" dirty="0">
                <a:solidFill>
                  <a:srgbClr val="70AD47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e integradora</a:t>
            </a:r>
            <a:r>
              <a:rPr lang="pt-BR" sz="1600" i="1" kern="0" dirty="0">
                <a:solidFill>
                  <a:srgbClr val="70AD47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.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”</a:t>
            </a:r>
            <a:endParaRPr lang="pt-BR" sz="18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24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169;p30">
            <a:extLst>
              <a:ext uri="{FF2B5EF4-FFF2-40B4-BE49-F238E27FC236}">
                <a16:creationId xmlns:a16="http://schemas.microsoft.com/office/drawing/2014/main" id="{84F23095-B6AE-455E-B701-B188AF06C06F}"/>
              </a:ext>
            </a:extLst>
          </p:cNvPr>
          <p:cNvSpPr/>
          <p:nvPr/>
        </p:nvSpPr>
        <p:spPr>
          <a:xfrm>
            <a:off x="598300" y="3564302"/>
            <a:ext cx="2316000" cy="666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Cruzamento entre conteúdo e habilidades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Google Shape;172;p30">
            <a:extLst>
              <a:ext uri="{FF2B5EF4-FFF2-40B4-BE49-F238E27FC236}">
                <a16:creationId xmlns:a16="http://schemas.microsoft.com/office/drawing/2014/main" id="{48A78AD5-A631-4979-BCBE-3B385A712C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8825" y="3680739"/>
            <a:ext cx="202600" cy="4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75;p30">
            <a:extLst>
              <a:ext uri="{FF2B5EF4-FFF2-40B4-BE49-F238E27FC236}">
                <a16:creationId xmlns:a16="http://schemas.microsoft.com/office/drawing/2014/main" id="{55BE08B2-9891-45E9-8BC3-5A875B748844}"/>
              </a:ext>
            </a:extLst>
          </p:cNvPr>
          <p:cNvSpPr txBox="1"/>
          <p:nvPr/>
        </p:nvSpPr>
        <p:spPr>
          <a:xfrm>
            <a:off x="452550" y="4282427"/>
            <a:ext cx="23799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defTabSz="914400">
              <a:buClr>
                <a:srgbClr val="073763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073763"/>
                </a:solidFill>
                <a:latin typeface="Arial"/>
                <a:cs typeface="Arial"/>
                <a:sym typeface="Arial"/>
              </a:rPr>
              <a:t>Abordar o tema</a:t>
            </a:r>
            <a:endParaRPr sz="1400" b="1" kern="0">
              <a:solidFill>
                <a:srgbClr val="073763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178;p30">
            <a:extLst>
              <a:ext uri="{FF2B5EF4-FFF2-40B4-BE49-F238E27FC236}">
                <a16:creationId xmlns:a16="http://schemas.microsoft.com/office/drawing/2014/main" id="{3607B64A-71F2-4B14-8658-54AAD2E10974}"/>
              </a:ext>
            </a:extLst>
          </p:cNvPr>
          <p:cNvSpPr txBox="1"/>
          <p:nvPr/>
        </p:nvSpPr>
        <p:spPr>
          <a:xfrm>
            <a:off x="598300" y="3217540"/>
            <a:ext cx="2647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Intradisciplinar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86182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Desafio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Como </a:t>
            </a:r>
            <a:r>
              <a:rPr lang="pt-BR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melhorar a aprendizagem e facilitar o trabalho dos professores integrando os 15 temas</a:t>
            </a: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transversais da BNCC aos currículos e práticas pedagógicas das escolas?</a:t>
            </a:r>
          </a:p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pt-BR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BNCC: 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“[...] incorporar aos currículos e às propostas pedagógicas a </a:t>
            </a:r>
            <a:r>
              <a:rPr lang="pt-BR" sz="1600" b="1" i="1" kern="0" dirty="0">
                <a:solidFill>
                  <a:srgbClr val="07376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abordagem de temas contemporâneos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que afetam a vida humana em escala local, regional e global, preferencialmente </a:t>
            </a:r>
            <a:r>
              <a:rPr lang="pt-BR" sz="1600" b="1" i="1" kern="0" dirty="0">
                <a:solidFill>
                  <a:srgbClr val="ED7D31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de forma transversal</a:t>
            </a:r>
            <a:r>
              <a:rPr lang="pt-BR" sz="1600" b="1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pt-BR" sz="1600" b="1" i="1" kern="0" dirty="0">
                <a:solidFill>
                  <a:srgbClr val="70AD47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e integradora</a:t>
            </a:r>
            <a:r>
              <a:rPr lang="pt-BR" sz="1600" i="1" kern="0" dirty="0">
                <a:solidFill>
                  <a:srgbClr val="70AD47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.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”</a:t>
            </a:r>
            <a:endParaRPr lang="pt-BR" sz="18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25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169;p30">
            <a:extLst>
              <a:ext uri="{FF2B5EF4-FFF2-40B4-BE49-F238E27FC236}">
                <a16:creationId xmlns:a16="http://schemas.microsoft.com/office/drawing/2014/main" id="{84F23095-B6AE-455E-B701-B188AF06C06F}"/>
              </a:ext>
            </a:extLst>
          </p:cNvPr>
          <p:cNvSpPr/>
          <p:nvPr/>
        </p:nvSpPr>
        <p:spPr>
          <a:xfrm>
            <a:off x="598300" y="3564302"/>
            <a:ext cx="2316000" cy="666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Cruzamento entre conteúdo e habilidades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Google Shape;172;p30">
            <a:extLst>
              <a:ext uri="{FF2B5EF4-FFF2-40B4-BE49-F238E27FC236}">
                <a16:creationId xmlns:a16="http://schemas.microsoft.com/office/drawing/2014/main" id="{48A78AD5-A631-4979-BCBE-3B385A712C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8825" y="3680739"/>
            <a:ext cx="202600" cy="4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74;p30">
            <a:extLst>
              <a:ext uri="{FF2B5EF4-FFF2-40B4-BE49-F238E27FC236}">
                <a16:creationId xmlns:a16="http://schemas.microsoft.com/office/drawing/2014/main" id="{DFEBFC97-BFBF-4B1D-9AA1-D8879720726F}"/>
              </a:ext>
            </a:extLst>
          </p:cNvPr>
          <p:cNvSpPr/>
          <p:nvPr/>
        </p:nvSpPr>
        <p:spPr>
          <a:xfrm>
            <a:off x="3414025" y="3564302"/>
            <a:ext cx="2316000" cy="666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Modulos de Aprendizagem Integrada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175;p30">
            <a:extLst>
              <a:ext uri="{FF2B5EF4-FFF2-40B4-BE49-F238E27FC236}">
                <a16:creationId xmlns:a16="http://schemas.microsoft.com/office/drawing/2014/main" id="{55BE08B2-9891-45E9-8BC3-5A875B748844}"/>
              </a:ext>
            </a:extLst>
          </p:cNvPr>
          <p:cNvSpPr txBox="1"/>
          <p:nvPr/>
        </p:nvSpPr>
        <p:spPr>
          <a:xfrm>
            <a:off x="452550" y="4282427"/>
            <a:ext cx="23799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defTabSz="914400">
              <a:buClr>
                <a:srgbClr val="073763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073763"/>
                </a:solidFill>
                <a:latin typeface="Arial"/>
                <a:cs typeface="Arial"/>
                <a:sym typeface="Arial"/>
              </a:rPr>
              <a:t>Abordar o tema</a:t>
            </a:r>
            <a:endParaRPr sz="1400" b="1" kern="0">
              <a:solidFill>
                <a:srgbClr val="073763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76;p30">
            <a:extLst>
              <a:ext uri="{FF2B5EF4-FFF2-40B4-BE49-F238E27FC236}">
                <a16:creationId xmlns:a16="http://schemas.microsoft.com/office/drawing/2014/main" id="{64CB0983-AFA8-4ACE-BB95-955ED3D52095}"/>
              </a:ext>
            </a:extLst>
          </p:cNvPr>
          <p:cNvSpPr txBox="1"/>
          <p:nvPr/>
        </p:nvSpPr>
        <p:spPr>
          <a:xfrm>
            <a:off x="3275124" y="4282427"/>
            <a:ext cx="26478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defTabSz="914400">
              <a:buClr>
                <a:srgbClr val="073763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073763"/>
                </a:solidFill>
                <a:latin typeface="Arial"/>
                <a:cs typeface="Arial"/>
                <a:sym typeface="Arial"/>
              </a:rPr>
              <a:t>Abordar o tema </a:t>
            </a:r>
            <a:endParaRPr sz="1400" b="1" kern="0">
              <a:solidFill>
                <a:srgbClr val="073763"/>
              </a:solidFill>
              <a:latin typeface="Arial"/>
              <a:cs typeface="Arial"/>
              <a:sym typeface="Arial"/>
            </a:endParaRPr>
          </a:p>
          <a:p>
            <a:pPr marL="457200" indent="-317500" defTabSz="914400">
              <a:buClr>
                <a:srgbClr val="70AD47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70AD47"/>
                </a:solidFill>
                <a:latin typeface="Arial"/>
                <a:cs typeface="Arial"/>
                <a:sym typeface="Arial"/>
              </a:rPr>
              <a:t>De forma integradora</a:t>
            </a:r>
            <a:endParaRPr sz="1400" b="1" kern="0">
              <a:solidFill>
                <a:srgbClr val="70AD4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178;p30">
            <a:extLst>
              <a:ext uri="{FF2B5EF4-FFF2-40B4-BE49-F238E27FC236}">
                <a16:creationId xmlns:a16="http://schemas.microsoft.com/office/drawing/2014/main" id="{3607B64A-71F2-4B14-8658-54AAD2E10974}"/>
              </a:ext>
            </a:extLst>
          </p:cNvPr>
          <p:cNvSpPr txBox="1"/>
          <p:nvPr/>
        </p:nvSpPr>
        <p:spPr>
          <a:xfrm>
            <a:off x="598300" y="3217540"/>
            <a:ext cx="2647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Intradisciplinar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179;p30">
            <a:extLst>
              <a:ext uri="{FF2B5EF4-FFF2-40B4-BE49-F238E27FC236}">
                <a16:creationId xmlns:a16="http://schemas.microsoft.com/office/drawing/2014/main" id="{68C395A8-43AB-42BB-A308-598632E49D26}"/>
              </a:ext>
            </a:extLst>
          </p:cNvPr>
          <p:cNvSpPr txBox="1"/>
          <p:nvPr/>
        </p:nvSpPr>
        <p:spPr>
          <a:xfrm>
            <a:off x="3360075" y="3217540"/>
            <a:ext cx="16470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Interdisciplinar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83530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 Desafio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Como </a:t>
            </a:r>
            <a:r>
              <a:rPr lang="pt-BR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melhorar a aprendizagem e facilitar o trabalho dos professores integrando os 15 temas</a:t>
            </a: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transversais da BNCC aos currículos e práticas pedagógicas das escolas?</a:t>
            </a:r>
          </a:p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pt-BR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0" indent="0" algn="just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BNCC: 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“[...] incorporar aos currículos e às propostas pedagógicas a </a:t>
            </a:r>
            <a:r>
              <a:rPr lang="pt-BR" sz="1600" b="1" i="1" kern="0" dirty="0">
                <a:solidFill>
                  <a:srgbClr val="07376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abordagem de temas contemporâneos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que afetam a vida humana em escala local, regional e global, preferencialmente </a:t>
            </a:r>
            <a:r>
              <a:rPr lang="pt-BR" sz="1600" b="1" i="1" kern="0" dirty="0">
                <a:solidFill>
                  <a:srgbClr val="ED7D31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de forma transversal</a:t>
            </a:r>
            <a:r>
              <a:rPr lang="pt-BR" sz="1600" b="1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pt-BR" sz="1600" b="1" i="1" kern="0" dirty="0">
                <a:solidFill>
                  <a:srgbClr val="70AD47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e integradora</a:t>
            </a:r>
            <a:r>
              <a:rPr lang="pt-BR" sz="1600" i="1" kern="0" dirty="0">
                <a:solidFill>
                  <a:srgbClr val="70AD47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.</a:t>
            </a:r>
            <a:r>
              <a:rPr lang="pt-BR" sz="1600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”</a:t>
            </a:r>
            <a:endParaRPr lang="pt-BR" sz="18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26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169;p30">
            <a:extLst>
              <a:ext uri="{FF2B5EF4-FFF2-40B4-BE49-F238E27FC236}">
                <a16:creationId xmlns:a16="http://schemas.microsoft.com/office/drawing/2014/main" id="{84F23095-B6AE-455E-B701-B188AF06C06F}"/>
              </a:ext>
            </a:extLst>
          </p:cNvPr>
          <p:cNvSpPr/>
          <p:nvPr/>
        </p:nvSpPr>
        <p:spPr>
          <a:xfrm>
            <a:off x="598300" y="3564302"/>
            <a:ext cx="2316000" cy="666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Cruzamento entre conteúdo e habilidades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71;p30">
            <a:extLst>
              <a:ext uri="{FF2B5EF4-FFF2-40B4-BE49-F238E27FC236}">
                <a16:creationId xmlns:a16="http://schemas.microsoft.com/office/drawing/2014/main" id="{A1353963-0DF8-4B07-8982-CEE41085044D}"/>
              </a:ext>
            </a:extLst>
          </p:cNvPr>
          <p:cNvSpPr/>
          <p:nvPr/>
        </p:nvSpPr>
        <p:spPr>
          <a:xfrm>
            <a:off x="6318675" y="3564302"/>
            <a:ext cx="2316000" cy="666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Projetos Integradores e Transdisciplinares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Google Shape;172;p30">
            <a:extLst>
              <a:ext uri="{FF2B5EF4-FFF2-40B4-BE49-F238E27FC236}">
                <a16:creationId xmlns:a16="http://schemas.microsoft.com/office/drawing/2014/main" id="{48A78AD5-A631-4979-BCBE-3B385A712C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8825" y="3680739"/>
            <a:ext cx="202600" cy="4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73;p30">
            <a:extLst>
              <a:ext uri="{FF2B5EF4-FFF2-40B4-BE49-F238E27FC236}">
                <a16:creationId xmlns:a16="http://schemas.microsoft.com/office/drawing/2014/main" id="{3393A779-A5D5-4A20-B4AD-D5C4551B73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3038" y="3680739"/>
            <a:ext cx="202600" cy="4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74;p30">
            <a:extLst>
              <a:ext uri="{FF2B5EF4-FFF2-40B4-BE49-F238E27FC236}">
                <a16:creationId xmlns:a16="http://schemas.microsoft.com/office/drawing/2014/main" id="{DFEBFC97-BFBF-4B1D-9AA1-D8879720726F}"/>
              </a:ext>
            </a:extLst>
          </p:cNvPr>
          <p:cNvSpPr/>
          <p:nvPr/>
        </p:nvSpPr>
        <p:spPr>
          <a:xfrm>
            <a:off x="3414025" y="3564302"/>
            <a:ext cx="2316000" cy="666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Modulos de Aprendizagem Integrada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175;p30">
            <a:extLst>
              <a:ext uri="{FF2B5EF4-FFF2-40B4-BE49-F238E27FC236}">
                <a16:creationId xmlns:a16="http://schemas.microsoft.com/office/drawing/2014/main" id="{55BE08B2-9891-45E9-8BC3-5A875B748844}"/>
              </a:ext>
            </a:extLst>
          </p:cNvPr>
          <p:cNvSpPr txBox="1"/>
          <p:nvPr/>
        </p:nvSpPr>
        <p:spPr>
          <a:xfrm>
            <a:off x="452550" y="4282427"/>
            <a:ext cx="23799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defTabSz="914400">
              <a:buClr>
                <a:srgbClr val="073763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073763"/>
                </a:solidFill>
                <a:latin typeface="Arial"/>
                <a:cs typeface="Arial"/>
                <a:sym typeface="Arial"/>
              </a:rPr>
              <a:t>Abordar o tema</a:t>
            </a:r>
            <a:endParaRPr sz="1400" b="1" kern="0">
              <a:solidFill>
                <a:srgbClr val="073763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76;p30">
            <a:extLst>
              <a:ext uri="{FF2B5EF4-FFF2-40B4-BE49-F238E27FC236}">
                <a16:creationId xmlns:a16="http://schemas.microsoft.com/office/drawing/2014/main" id="{64CB0983-AFA8-4ACE-BB95-955ED3D52095}"/>
              </a:ext>
            </a:extLst>
          </p:cNvPr>
          <p:cNvSpPr txBox="1"/>
          <p:nvPr/>
        </p:nvSpPr>
        <p:spPr>
          <a:xfrm>
            <a:off x="3275124" y="4282427"/>
            <a:ext cx="26478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defTabSz="914400">
              <a:buClr>
                <a:srgbClr val="073763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073763"/>
                </a:solidFill>
                <a:latin typeface="Arial"/>
                <a:cs typeface="Arial"/>
                <a:sym typeface="Arial"/>
              </a:rPr>
              <a:t>Abordar o tema </a:t>
            </a:r>
            <a:endParaRPr sz="1400" b="1" kern="0">
              <a:solidFill>
                <a:srgbClr val="073763"/>
              </a:solidFill>
              <a:latin typeface="Arial"/>
              <a:cs typeface="Arial"/>
              <a:sym typeface="Arial"/>
            </a:endParaRPr>
          </a:p>
          <a:p>
            <a:pPr marL="457200" indent="-317500" defTabSz="914400">
              <a:buClr>
                <a:srgbClr val="70AD47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70AD47"/>
                </a:solidFill>
                <a:latin typeface="Arial"/>
                <a:cs typeface="Arial"/>
                <a:sym typeface="Arial"/>
              </a:rPr>
              <a:t>De forma integradora</a:t>
            </a:r>
            <a:endParaRPr sz="1400" b="1" kern="0">
              <a:solidFill>
                <a:srgbClr val="70AD4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77;p30">
            <a:extLst>
              <a:ext uri="{FF2B5EF4-FFF2-40B4-BE49-F238E27FC236}">
                <a16:creationId xmlns:a16="http://schemas.microsoft.com/office/drawing/2014/main" id="{0E4A02D9-CD20-47E7-9A75-5C952CCB63AB}"/>
              </a:ext>
            </a:extLst>
          </p:cNvPr>
          <p:cNvSpPr txBox="1"/>
          <p:nvPr/>
        </p:nvSpPr>
        <p:spPr>
          <a:xfrm>
            <a:off x="6254698" y="4282427"/>
            <a:ext cx="2813100" cy="7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defTabSz="914400">
              <a:buClr>
                <a:srgbClr val="073763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073763"/>
                </a:solidFill>
                <a:latin typeface="Arial"/>
                <a:cs typeface="Arial"/>
                <a:sym typeface="Arial"/>
              </a:rPr>
              <a:t>Abordar o tema </a:t>
            </a:r>
            <a:endParaRPr sz="1400" b="1" kern="0">
              <a:solidFill>
                <a:srgbClr val="073763"/>
              </a:solidFill>
              <a:latin typeface="Arial"/>
              <a:cs typeface="Arial"/>
              <a:sym typeface="Arial"/>
            </a:endParaRPr>
          </a:p>
          <a:p>
            <a:pPr marL="457200" indent="-317500" defTabSz="914400">
              <a:buClr>
                <a:srgbClr val="70AD47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70AD47"/>
                </a:solidFill>
                <a:latin typeface="Arial"/>
                <a:cs typeface="Arial"/>
                <a:sym typeface="Arial"/>
              </a:rPr>
              <a:t>De forma integradora</a:t>
            </a:r>
            <a:endParaRPr sz="1400" b="1" kern="0">
              <a:solidFill>
                <a:srgbClr val="70AD47"/>
              </a:solidFill>
              <a:latin typeface="Arial"/>
              <a:cs typeface="Arial"/>
              <a:sym typeface="Arial"/>
            </a:endParaRPr>
          </a:p>
          <a:p>
            <a:pPr marL="457200" indent="-317500" defTabSz="914400">
              <a:buClr>
                <a:srgbClr val="ED7D31"/>
              </a:buClr>
              <a:buSzPts val="1400"/>
              <a:buFont typeface="Arial"/>
              <a:buAutoNum type="arabicPeriod"/>
            </a:pPr>
            <a:r>
              <a:rPr lang="en" sz="1400" b="1" kern="0">
                <a:solidFill>
                  <a:srgbClr val="ED7D31"/>
                </a:solidFill>
                <a:latin typeface="Arial"/>
                <a:cs typeface="Arial"/>
                <a:sym typeface="Arial"/>
              </a:rPr>
              <a:t>De forma transversal</a:t>
            </a:r>
            <a:endParaRPr sz="1400" b="1" kern="0">
              <a:solidFill>
                <a:srgbClr val="ED7D3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178;p30">
            <a:extLst>
              <a:ext uri="{FF2B5EF4-FFF2-40B4-BE49-F238E27FC236}">
                <a16:creationId xmlns:a16="http://schemas.microsoft.com/office/drawing/2014/main" id="{3607B64A-71F2-4B14-8658-54AAD2E10974}"/>
              </a:ext>
            </a:extLst>
          </p:cNvPr>
          <p:cNvSpPr txBox="1"/>
          <p:nvPr/>
        </p:nvSpPr>
        <p:spPr>
          <a:xfrm>
            <a:off x="598300" y="3217540"/>
            <a:ext cx="2647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Intradisciplinar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179;p30">
            <a:extLst>
              <a:ext uri="{FF2B5EF4-FFF2-40B4-BE49-F238E27FC236}">
                <a16:creationId xmlns:a16="http://schemas.microsoft.com/office/drawing/2014/main" id="{68C395A8-43AB-42BB-A308-598632E49D26}"/>
              </a:ext>
            </a:extLst>
          </p:cNvPr>
          <p:cNvSpPr txBox="1"/>
          <p:nvPr/>
        </p:nvSpPr>
        <p:spPr>
          <a:xfrm>
            <a:off x="3360075" y="3217540"/>
            <a:ext cx="16470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Interdisciplinar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180;p30">
            <a:extLst>
              <a:ext uri="{FF2B5EF4-FFF2-40B4-BE49-F238E27FC236}">
                <a16:creationId xmlns:a16="http://schemas.microsoft.com/office/drawing/2014/main" id="{24C9F18C-040A-4C36-BD17-0632E9D4B2D8}"/>
              </a:ext>
            </a:extLst>
          </p:cNvPr>
          <p:cNvSpPr txBox="1"/>
          <p:nvPr/>
        </p:nvSpPr>
        <p:spPr>
          <a:xfrm>
            <a:off x="6250825" y="3217540"/>
            <a:ext cx="16470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Transdisciplinar 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34115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Implementação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27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338;p43">
            <a:extLst>
              <a:ext uri="{FF2B5EF4-FFF2-40B4-BE49-F238E27FC236}">
                <a16:creationId xmlns:a16="http://schemas.microsoft.com/office/drawing/2014/main" id="{A82627A5-91B0-4DA0-95F1-3B4B38D73B8A}"/>
              </a:ext>
            </a:extLst>
          </p:cNvPr>
          <p:cNvSpPr/>
          <p:nvPr/>
        </p:nvSpPr>
        <p:spPr>
          <a:xfrm>
            <a:off x="598299" y="1993404"/>
            <a:ext cx="2368125" cy="11001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Cruzamento entre conteúdo e habilidades</a:t>
            </a:r>
            <a:endParaRPr dirty="0"/>
          </a:p>
        </p:txBody>
      </p:sp>
      <p:sp>
        <p:nvSpPr>
          <p:cNvPr id="9" name="Google Shape;340;p43">
            <a:extLst>
              <a:ext uri="{FF2B5EF4-FFF2-40B4-BE49-F238E27FC236}">
                <a16:creationId xmlns:a16="http://schemas.microsoft.com/office/drawing/2014/main" id="{62BC447D-2ADA-41BB-9541-8578AC7E202E}"/>
              </a:ext>
            </a:extLst>
          </p:cNvPr>
          <p:cNvSpPr/>
          <p:nvPr/>
        </p:nvSpPr>
        <p:spPr>
          <a:xfrm>
            <a:off x="6318674" y="1993404"/>
            <a:ext cx="2368125" cy="11001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Projetos Integradores e Transdisciplinares</a:t>
            </a:r>
            <a:endParaRPr/>
          </a:p>
        </p:txBody>
      </p:sp>
      <p:pic>
        <p:nvPicPr>
          <p:cNvPr id="11" name="Google Shape;341;p43">
            <a:extLst>
              <a:ext uri="{FF2B5EF4-FFF2-40B4-BE49-F238E27FC236}">
                <a16:creationId xmlns:a16="http://schemas.microsoft.com/office/drawing/2014/main" id="{02A57F65-528C-46A6-83B8-99DC0C0909C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8825" y="2109842"/>
            <a:ext cx="202600" cy="4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42;p43">
            <a:extLst>
              <a:ext uri="{FF2B5EF4-FFF2-40B4-BE49-F238E27FC236}">
                <a16:creationId xmlns:a16="http://schemas.microsoft.com/office/drawing/2014/main" id="{2580C025-345C-4DDD-A432-5DE1FB9EEC1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3038" y="2109842"/>
            <a:ext cx="202600" cy="4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43;p43">
            <a:extLst>
              <a:ext uri="{FF2B5EF4-FFF2-40B4-BE49-F238E27FC236}">
                <a16:creationId xmlns:a16="http://schemas.microsoft.com/office/drawing/2014/main" id="{236B95CF-843E-420D-BE02-CBE84CECF401}"/>
              </a:ext>
            </a:extLst>
          </p:cNvPr>
          <p:cNvSpPr txBox="1"/>
          <p:nvPr/>
        </p:nvSpPr>
        <p:spPr>
          <a:xfrm>
            <a:off x="656200" y="3255853"/>
            <a:ext cx="23160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Cruzamento dos conteúdos propostos dos temas transversais com às competências da BNCC</a:t>
            </a:r>
            <a:endParaRPr dirty="0"/>
          </a:p>
        </p:txBody>
      </p:sp>
      <p:sp>
        <p:nvSpPr>
          <p:cNvPr id="14" name="Google Shape;344;p43">
            <a:extLst>
              <a:ext uri="{FF2B5EF4-FFF2-40B4-BE49-F238E27FC236}">
                <a16:creationId xmlns:a16="http://schemas.microsoft.com/office/drawing/2014/main" id="{D8340DF8-58F1-46FD-AF88-95031E730FA9}"/>
              </a:ext>
            </a:extLst>
          </p:cNvPr>
          <p:cNvSpPr txBox="1"/>
          <p:nvPr/>
        </p:nvSpPr>
        <p:spPr>
          <a:xfrm>
            <a:off x="6171850" y="3227746"/>
            <a:ext cx="28410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Curadoria de projetos transdisciplinares, sob a ótica dos temas transversais, envolvendo todos os professores e a comunidade escolar.</a:t>
            </a:r>
            <a:endParaRPr/>
          </a:p>
        </p:txBody>
      </p:sp>
      <p:sp>
        <p:nvSpPr>
          <p:cNvPr id="15" name="Google Shape;345;p43">
            <a:extLst>
              <a:ext uri="{FF2B5EF4-FFF2-40B4-BE49-F238E27FC236}">
                <a16:creationId xmlns:a16="http://schemas.microsoft.com/office/drawing/2014/main" id="{3864FC86-A31F-4545-9EAA-58A1F087610A}"/>
              </a:ext>
            </a:extLst>
          </p:cNvPr>
          <p:cNvSpPr/>
          <p:nvPr/>
        </p:nvSpPr>
        <p:spPr>
          <a:xfrm>
            <a:off x="3414024" y="1993404"/>
            <a:ext cx="2368125" cy="11001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Modulos de Aprendizagem Integrada</a:t>
            </a:r>
            <a:endParaRPr/>
          </a:p>
        </p:txBody>
      </p:sp>
      <p:sp>
        <p:nvSpPr>
          <p:cNvPr id="16" name="Google Shape;346;p43">
            <a:extLst>
              <a:ext uri="{FF2B5EF4-FFF2-40B4-BE49-F238E27FC236}">
                <a16:creationId xmlns:a16="http://schemas.microsoft.com/office/drawing/2014/main" id="{2F8A8E3A-9026-42B0-B0E9-EF1D4DCF71D0}"/>
              </a:ext>
            </a:extLst>
          </p:cNvPr>
          <p:cNvSpPr txBox="1"/>
          <p:nvPr/>
        </p:nvSpPr>
        <p:spPr>
          <a:xfrm>
            <a:off x="3276025" y="3255853"/>
            <a:ext cx="27735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Diretrizes para espaços interdisciplinares em que duas disciplinas tratam os assuntos transversais de forma integrada</a:t>
            </a:r>
            <a:endParaRPr dirty="0"/>
          </a:p>
        </p:txBody>
      </p:sp>
      <p:sp>
        <p:nvSpPr>
          <p:cNvPr id="17" name="Google Shape;347;p43">
            <a:extLst>
              <a:ext uri="{FF2B5EF4-FFF2-40B4-BE49-F238E27FC236}">
                <a16:creationId xmlns:a16="http://schemas.microsoft.com/office/drawing/2014/main" id="{6F22EA6C-C4C0-49D3-9AD8-9DB7CA96AC5E}"/>
              </a:ext>
            </a:extLst>
          </p:cNvPr>
          <p:cNvSpPr txBox="1"/>
          <p:nvPr/>
        </p:nvSpPr>
        <p:spPr>
          <a:xfrm>
            <a:off x="598299" y="1507905"/>
            <a:ext cx="3089221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Intradisciplinar</a:t>
            </a:r>
            <a:endParaRPr b="1"/>
          </a:p>
        </p:txBody>
      </p:sp>
      <p:sp>
        <p:nvSpPr>
          <p:cNvPr id="18" name="Google Shape;348;p43">
            <a:extLst>
              <a:ext uri="{FF2B5EF4-FFF2-40B4-BE49-F238E27FC236}">
                <a16:creationId xmlns:a16="http://schemas.microsoft.com/office/drawing/2014/main" id="{4F6AC1CF-E54F-405A-A415-DE801C992A23}"/>
              </a:ext>
            </a:extLst>
          </p:cNvPr>
          <p:cNvSpPr txBox="1"/>
          <p:nvPr/>
        </p:nvSpPr>
        <p:spPr>
          <a:xfrm>
            <a:off x="3360074" y="1507905"/>
            <a:ext cx="1921575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Interdisciplinar</a:t>
            </a:r>
            <a:endParaRPr b="1" dirty="0"/>
          </a:p>
        </p:txBody>
      </p:sp>
      <p:sp>
        <p:nvSpPr>
          <p:cNvPr id="19" name="Google Shape;349;p43">
            <a:extLst>
              <a:ext uri="{FF2B5EF4-FFF2-40B4-BE49-F238E27FC236}">
                <a16:creationId xmlns:a16="http://schemas.microsoft.com/office/drawing/2014/main" id="{8E3725A6-561B-4FA9-B8CD-6A47B4A684B1}"/>
              </a:ext>
            </a:extLst>
          </p:cNvPr>
          <p:cNvSpPr txBox="1"/>
          <p:nvPr/>
        </p:nvSpPr>
        <p:spPr>
          <a:xfrm>
            <a:off x="6250824" y="1507905"/>
            <a:ext cx="1921575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Transdisciplinar 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263092809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Exemplos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28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215;p32">
            <a:extLst>
              <a:ext uri="{FF2B5EF4-FFF2-40B4-BE49-F238E27FC236}">
                <a16:creationId xmlns:a16="http://schemas.microsoft.com/office/drawing/2014/main" id="{62D57E60-3A7E-4573-A4C9-BA6421B4569B}"/>
              </a:ext>
            </a:extLst>
          </p:cNvPr>
          <p:cNvSpPr/>
          <p:nvPr/>
        </p:nvSpPr>
        <p:spPr>
          <a:xfrm>
            <a:off x="589895" y="1419304"/>
            <a:ext cx="2316000" cy="666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Cruzamento entre conteúdo e habilidades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17;p32">
            <a:extLst>
              <a:ext uri="{FF2B5EF4-FFF2-40B4-BE49-F238E27FC236}">
                <a16:creationId xmlns:a16="http://schemas.microsoft.com/office/drawing/2014/main" id="{44333854-1668-4679-9E1D-460AB7F13001}"/>
              </a:ext>
            </a:extLst>
          </p:cNvPr>
          <p:cNvSpPr/>
          <p:nvPr/>
        </p:nvSpPr>
        <p:spPr>
          <a:xfrm>
            <a:off x="6310270" y="1419304"/>
            <a:ext cx="2316000" cy="666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Projetos Integradores Transdisciplinares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" name="Google Shape;218;p32">
            <a:extLst>
              <a:ext uri="{FF2B5EF4-FFF2-40B4-BE49-F238E27FC236}">
                <a16:creationId xmlns:a16="http://schemas.microsoft.com/office/drawing/2014/main" id="{2B845949-29B3-4C41-AD10-07DD3E5A93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0420" y="1535742"/>
            <a:ext cx="202600" cy="4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19;p32">
            <a:extLst>
              <a:ext uri="{FF2B5EF4-FFF2-40B4-BE49-F238E27FC236}">
                <a16:creationId xmlns:a16="http://schemas.microsoft.com/office/drawing/2014/main" id="{7ED6D59B-8948-43E1-9742-2DA5AA871C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14633" y="1535742"/>
            <a:ext cx="202600" cy="4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20;p32">
            <a:extLst>
              <a:ext uri="{FF2B5EF4-FFF2-40B4-BE49-F238E27FC236}">
                <a16:creationId xmlns:a16="http://schemas.microsoft.com/office/drawing/2014/main" id="{014F50DC-0FAB-433E-8F42-A9E359AE3867}"/>
              </a:ext>
            </a:extLst>
          </p:cNvPr>
          <p:cNvSpPr txBox="1"/>
          <p:nvPr/>
        </p:nvSpPr>
        <p:spPr>
          <a:xfrm>
            <a:off x="-19716" y="2032904"/>
            <a:ext cx="3315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Matriz BNCC x Temas Transversais: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221;p32">
            <a:extLst>
              <a:ext uri="{FF2B5EF4-FFF2-40B4-BE49-F238E27FC236}">
                <a16:creationId xmlns:a16="http://schemas.microsoft.com/office/drawing/2014/main" id="{B118B226-EE57-4A78-9CB7-5F17D93908B5}"/>
              </a:ext>
            </a:extLst>
          </p:cNvPr>
          <p:cNvSpPr txBox="1"/>
          <p:nvPr/>
        </p:nvSpPr>
        <p:spPr>
          <a:xfrm>
            <a:off x="6089628" y="2007492"/>
            <a:ext cx="28566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CNIJMA: 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22;p32">
            <a:extLst>
              <a:ext uri="{FF2B5EF4-FFF2-40B4-BE49-F238E27FC236}">
                <a16:creationId xmlns:a16="http://schemas.microsoft.com/office/drawing/2014/main" id="{F91A3D6D-13C3-4E3A-AEB5-1FA16CA9769F}"/>
              </a:ext>
            </a:extLst>
          </p:cNvPr>
          <p:cNvSpPr/>
          <p:nvPr/>
        </p:nvSpPr>
        <p:spPr>
          <a:xfrm>
            <a:off x="3405620" y="1419304"/>
            <a:ext cx="2316000" cy="666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Modulos de Aprendizagem Integrada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223;p32">
            <a:extLst>
              <a:ext uri="{FF2B5EF4-FFF2-40B4-BE49-F238E27FC236}">
                <a16:creationId xmlns:a16="http://schemas.microsoft.com/office/drawing/2014/main" id="{4AB2878A-DCF3-47BE-9C90-9545D5E46FC4}"/>
              </a:ext>
            </a:extLst>
          </p:cNvPr>
          <p:cNvSpPr txBox="1"/>
          <p:nvPr/>
        </p:nvSpPr>
        <p:spPr>
          <a:xfrm>
            <a:off x="3449958" y="2031542"/>
            <a:ext cx="27735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 MAIs Argentinas: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" name="Google Shape;224;p32">
            <a:extLst>
              <a:ext uri="{FF2B5EF4-FFF2-40B4-BE49-F238E27FC236}">
                <a16:creationId xmlns:a16="http://schemas.microsoft.com/office/drawing/2014/main" id="{7952B5DD-5547-4A59-9D65-D48CBC9F9303}"/>
              </a:ext>
            </a:extLst>
          </p:cNvPr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6632946" y="2267004"/>
            <a:ext cx="1993325" cy="258427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25;p32">
            <a:extLst>
              <a:ext uri="{FF2B5EF4-FFF2-40B4-BE49-F238E27FC236}">
                <a16:creationId xmlns:a16="http://schemas.microsoft.com/office/drawing/2014/main" id="{59A54170-E997-49CF-9BA0-82BB8BCB6DE4}"/>
              </a:ext>
            </a:extLst>
          </p:cNvPr>
          <p:cNvSpPr txBox="1"/>
          <p:nvPr/>
        </p:nvSpPr>
        <p:spPr>
          <a:xfrm>
            <a:off x="6117245" y="2352654"/>
            <a:ext cx="2923800" cy="26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Alunos:</a:t>
            </a:r>
            <a:endParaRPr sz="1000" i="1" kern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 algn="just" defTabSz="9144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Font typeface="Arial"/>
              <a:buNone/>
            </a:pP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“O meu projeto é uma</a:t>
            </a:r>
            <a:r>
              <a:rPr lang="en" sz="1000" b="1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 malha que absorve a água </a:t>
            </a: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e faz com que </a:t>
            </a:r>
            <a:r>
              <a:rPr lang="en" sz="1000" b="1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não seja preciso irrigar</a:t>
            </a: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 a horta o tempo todo, isso economiza muita água”</a:t>
            </a:r>
            <a:endParaRPr sz="1000" i="1" kern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 algn="just" defTabSz="9144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Font typeface="Arial"/>
              <a:buNone/>
            </a:pP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 “Aqui pude </a:t>
            </a:r>
            <a:r>
              <a:rPr lang="en" sz="1000" b="1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conversar com uma indígena</a:t>
            </a: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 e vou até fazer uma </a:t>
            </a:r>
            <a:r>
              <a:rPr lang="en" sz="1000" b="1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pintura de urucum</a:t>
            </a: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 no braço”,</a:t>
            </a:r>
            <a:endParaRPr sz="1000" i="1" kern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 algn="just" defTabSz="9144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Font typeface="Arial"/>
              <a:buNone/>
            </a:pP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“</a:t>
            </a:r>
            <a:r>
              <a:rPr lang="en" sz="1000" b="1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Aprendi a dançar carimbó</a:t>
            </a: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, dança típica do Pará, e também </a:t>
            </a:r>
            <a:r>
              <a:rPr lang="en" sz="1000" b="1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ensinei a quadrilha</a:t>
            </a: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 das nossas festas juninas”, </a:t>
            </a:r>
            <a:endParaRPr sz="1000" i="1" kern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 algn="just" defTabSz="9144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Depois os alunos </a:t>
            </a:r>
            <a:r>
              <a:rPr lang="en" sz="1000" b="1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bateram um papo com o cineasta </a:t>
            </a:r>
            <a:r>
              <a:rPr lang="en" sz="1000" i="1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João Amorim</a:t>
            </a:r>
            <a:endParaRPr sz="1000" i="1" kern="0">
              <a:solidFill>
                <a:srgbClr val="333333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Google Shape;226;p32">
            <a:extLst>
              <a:ext uri="{FF2B5EF4-FFF2-40B4-BE49-F238E27FC236}">
                <a16:creationId xmlns:a16="http://schemas.microsoft.com/office/drawing/2014/main" id="{3D0C2F6A-E18C-45E4-82B9-F9EA5A6516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420" y="2389079"/>
            <a:ext cx="2773500" cy="26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227;p32">
            <a:extLst>
              <a:ext uri="{FF2B5EF4-FFF2-40B4-BE49-F238E27FC236}">
                <a16:creationId xmlns:a16="http://schemas.microsoft.com/office/drawing/2014/main" id="{0C415539-86A1-46C1-A013-694125C89ACD}"/>
              </a:ext>
            </a:extLst>
          </p:cNvPr>
          <p:cNvSpPr txBox="1"/>
          <p:nvPr/>
        </p:nvSpPr>
        <p:spPr>
          <a:xfrm>
            <a:off x="589895" y="1092529"/>
            <a:ext cx="2647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Intradisciplinar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228;p32">
            <a:extLst>
              <a:ext uri="{FF2B5EF4-FFF2-40B4-BE49-F238E27FC236}">
                <a16:creationId xmlns:a16="http://schemas.microsoft.com/office/drawing/2014/main" id="{263F475B-760F-4941-A9A2-86757CD2EC20}"/>
              </a:ext>
            </a:extLst>
          </p:cNvPr>
          <p:cNvSpPr txBox="1"/>
          <p:nvPr/>
        </p:nvSpPr>
        <p:spPr>
          <a:xfrm>
            <a:off x="3351670" y="1092529"/>
            <a:ext cx="16470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Interdisciplinar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229;p32">
            <a:extLst>
              <a:ext uri="{FF2B5EF4-FFF2-40B4-BE49-F238E27FC236}">
                <a16:creationId xmlns:a16="http://schemas.microsoft.com/office/drawing/2014/main" id="{EB5A9F12-F2F0-445E-A6D1-76835425F622}"/>
              </a:ext>
            </a:extLst>
          </p:cNvPr>
          <p:cNvSpPr txBox="1"/>
          <p:nvPr/>
        </p:nvSpPr>
        <p:spPr>
          <a:xfrm>
            <a:off x="6242420" y="1092529"/>
            <a:ext cx="16470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Transdisciplinar 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231;p32">
            <a:extLst>
              <a:ext uri="{FF2B5EF4-FFF2-40B4-BE49-F238E27FC236}">
                <a16:creationId xmlns:a16="http://schemas.microsoft.com/office/drawing/2014/main" id="{815C28ED-C72F-49E0-B430-9147469C748F}"/>
              </a:ext>
            </a:extLst>
          </p:cNvPr>
          <p:cNvSpPr/>
          <p:nvPr/>
        </p:nvSpPr>
        <p:spPr>
          <a:xfrm>
            <a:off x="206870" y="2857454"/>
            <a:ext cx="1322400" cy="21585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EF08MA09: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Resolver e elaborar problemas que possam ser representados por equações polinomiais e 2o grau: ax²=b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232;p32">
            <a:extLst>
              <a:ext uri="{FF2B5EF4-FFF2-40B4-BE49-F238E27FC236}">
                <a16:creationId xmlns:a16="http://schemas.microsoft.com/office/drawing/2014/main" id="{DF4B81DA-26DF-4C60-8A58-64E1EDF77E23}"/>
              </a:ext>
            </a:extLst>
          </p:cNvPr>
          <p:cNvSpPr/>
          <p:nvPr/>
        </p:nvSpPr>
        <p:spPr>
          <a:xfrm>
            <a:off x="1614051" y="2857456"/>
            <a:ext cx="1332300" cy="21585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Como ganhar dinheiro com Juros Compostos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a(1+i)²=b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233;p32">
            <a:extLst>
              <a:ext uri="{FF2B5EF4-FFF2-40B4-BE49-F238E27FC236}">
                <a16:creationId xmlns:a16="http://schemas.microsoft.com/office/drawing/2014/main" id="{FEFB5861-665D-48F0-A839-0052819D464B}"/>
              </a:ext>
            </a:extLst>
          </p:cNvPr>
          <p:cNvSpPr/>
          <p:nvPr/>
        </p:nvSpPr>
        <p:spPr>
          <a:xfrm>
            <a:off x="1621509" y="2416104"/>
            <a:ext cx="1332300" cy="3468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Ed. Financeira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234;p32">
            <a:extLst>
              <a:ext uri="{FF2B5EF4-FFF2-40B4-BE49-F238E27FC236}">
                <a16:creationId xmlns:a16="http://schemas.microsoft.com/office/drawing/2014/main" id="{C73B3FD4-28F0-4514-AB85-3671870CF8CB}"/>
              </a:ext>
            </a:extLst>
          </p:cNvPr>
          <p:cNvSpPr/>
          <p:nvPr/>
        </p:nvSpPr>
        <p:spPr>
          <a:xfrm>
            <a:off x="216648" y="2416104"/>
            <a:ext cx="1322400" cy="3468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Matemática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73641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Exemplo MAI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29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oogle Shape;239;p33">
            <a:extLst>
              <a:ext uri="{FF2B5EF4-FFF2-40B4-BE49-F238E27FC236}">
                <a16:creationId xmlns:a16="http://schemas.microsoft.com/office/drawing/2014/main" id="{AEA9709A-1912-4C71-AE9F-E818CF8009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633" t="16764" r="2282" b="6893"/>
          <a:stretch/>
        </p:blipFill>
        <p:spPr>
          <a:xfrm>
            <a:off x="-76031" y="2712965"/>
            <a:ext cx="9203575" cy="22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40;p33">
            <a:extLst>
              <a:ext uri="{FF2B5EF4-FFF2-40B4-BE49-F238E27FC236}">
                <a16:creationId xmlns:a16="http://schemas.microsoft.com/office/drawing/2014/main" id="{1340BE2E-2B45-4F0F-AC7C-59AEB7A3FD44}"/>
              </a:ext>
            </a:extLst>
          </p:cNvPr>
          <p:cNvSpPr/>
          <p:nvPr/>
        </p:nvSpPr>
        <p:spPr>
          <a:xfrm>
            <a:off x="1500325" y="4708890"/>
            <a:ext cx="1498800" cy="238500"/>
          </a:xfrm>
          <a:prstGeom prst="roundRect">
            <a:avLst>
              <a:gd name="adj" fmla="val 0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HISTORIA + GEO.</a:t>
            </a:r>
            <a:endParaRPr sz="13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43;p33">
            <a:extLst>
              <a:ext uri="{FF2B5EF4-FFF2-40B4-BE49-F238E27FC236}">
                <a16:creationId xmlns:a16="http://schemas.microsoft.com/office/drawing/2014/main" id="{ADC47368-6329-4B84-978D-16F53993BB1C}"/>
              </a:ext>
            </a:extLst>
          </p:cNvPr>
          <p:cNvSpPr/>
          <p:nvPr/>
        </p:nvSpPr>
        <p:spPr>
          <a:xfrm>
            <a:off x="249725" y="1377431"/>
            <a:ext cx="2010600" cy="1005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1o Bimestre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História + Geografía</a:t>
            </a:r>
            <a:endParaRPr sz="140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400" b="1" i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Diversidade Cultural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44;p33">
            <a:extLst>
              <a:ext uri="{FF2B5EF4-FFF2-40B4-BE49-F238E27FC236}">
                <a16:creationId xmlns:a16="http://schemas.microsoft.com/office/drawing/2014/main" id="{188D5667-09E2-463D-94CB-4BA2622A9FD8}"/>
              </a:ext>
            </a:extLst>
          </p:cNvPr>
          <p:cNvSpPr/>
          <p:nvPr/>
        </p:nvSpPr>
        <p:spPr>
          <a:xfrm>
            <a:off x="4572000" y="1366940"/>
            <a:ext cx="2043000" cy="1005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3o Bimestre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Arte + Português</a:t>
            </a:r>
            <a:endParaRPr sz="140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1" i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Direitos Humanos</a:t>
            </a:r>
            <a:endParaRPr sz="140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245;p33">
            <a:extLst>
              <a:ext uri="{FF2B5EF4-FFF2-40B4-BE49-F238E27FC236}">
                <a16:creationId xmlns:a16="http://schemas.microsoft.com/office/drawing/2014/main" id="{EFF8078D-127A-45E0-81A9-84C979833849}"/>
              </a:ext>
            </a:extLst>
          </p:cNvPr>
          <p:cNvSpPr/>
          <p:nvPr/>
        </p:nvSpPr>
        <p:spPr>
          <a:xfrm>
            <a:off x="2330601" y="1377431"/>
            <a:ext cx="2171700" cy="1005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2o Bimestre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Ciências + Matemática</a:t>
            </a:r>
            <a:endParaRPr sz="140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400" b="1" i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Educação Financeira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46;p33">
            <a:extLst>
              <a:ext uri="{FF2B5EF4-FFF2-40B4-BE49-F238E27FC236}">
                <a16:creationId xmlns:a16="http://schemas.microsoft.com/office/drawing/2014/main" id="{41154E48-BB74-49D9-ACFD-4F57D519CDFC}"/>
              </a:ext>
            </a:extLst>
          </p:cNvPr>
          <p:cNvSpPr/>
          <p:nvPr/>
        </p:nvSpPr>
        <p:spPr>
          <a:xfrm>
            <a:off x="6726626" y="1366940"/>
            <a:ext cx="2043000" cy="1005000"/>
          </a:xfrm>
          <a:prstGeom prst="roundRect">
            <a:avLst>
              <a:gd name="adj" fmla="val 16667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4o Bimestre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Ed. Física + Ciência</a:t>
            </a:r>
            <a:endParaRPr sz="140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400" b="1" i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Educação Alimentar</a:t>
            </a:r>
            <a:endParaRPr sz="140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47;p33">
            <a:extLst>
              <a:ext uri="{FF2B5EF4-FFF2-40B4-BE49-F238E27FC236}">
                <a16:creationId xmlns:a16="http://schemas.microsoft.com/office/drawing/2014/main" id="{60988EF8-DE14-4EFD-867B-0E0D4498D7C0}"/>
              </a:ext>
            </a:extLst>
          </p:cNvPr>
          <p:cNvSpPr/>
          <p:nvPr/>
        </p:nvSpPr>
        <p:spPr>
          <a:xfrm>
            <a:off x="6064755" y="4708613"/>
            <a:ext cx="1498800" cy="238500"/>
          </a:xfrm>
          <a:prstGeom prst="roundRect">
            <a:avLst>
              <a:gd name="adj" fmla="val 0"/>
            </a:avLst>
          </a:prstGeom>
          <a:solidFill>
            <a:srgbClr val="FFD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HISTORIA + GEO.</a:t>
            </a:r>
            <a:endParaRPr sz="13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8;p33">
            <a:extLst>
              <a:ext uri="{FF2B5EF4-FFF2-40B4-BE49-F238E27FC236}">
                <a16:creationId xmlns:a16="http://schemas.microsoft.com/office/drawing/2014/main" id="{39862EB3-6D6B-499E-8CA7-F60B4374AC55}"/>
              </a:ext>
            </a:extLst>
          </p:cNvPr>
          <p:cNvSpPr txBox="1"/>
          <p:nvPr/>
        </p:nvSpPr>
        <p:spPr>
          <a:xfrm>
            <a:off x="1598875" y="2431040"/>
            <a:ext cx="7229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Horário de Aulas 1o Bimestre</a:t>
            </a:r>
            <a:r>
              <a:rPr lang="en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5o Ano do Ensino Fundamental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640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BNCC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3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70" y="1035000"/>
            <a:ext cx="6626061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00134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Materiais em elaboração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30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256;p34">
            <a:extLst>
              <a:ext uri="{FF2B5EF4-FFF2-40B4-BE49-F238E27FC236}">
                <a16:creationId xmlns:a16="http://schemas.microsoft.com/office/drawing/2014/main" id="{286AA8FE-48A4-4BD5-9B11-A4BDFC6A422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0500" y="1309738"/>
            <a:ext cx="8763000" cy="26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28638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Onde incluir novos materiais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31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320;p40">
            <a:extLst>
              <a:ext uri="{FF2B5EF4-FFF2-40B4-BE49-F238E27FC236}">
                <a16:creationId xmlns:a16="http://schemas.microsoft.com/office/drawing/2014/main" id="{B2FC55AF-44C4-438C-AC8D-9D47C8ECF2E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76" y="1201316"/>
            <a:ext cx="7632848" cy="38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08165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Fluxo de trabalho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32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C6D1600E-4B21-4038-B54A-F4541A9F6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" r="4195" b="52749"/>
          <a:stretch/>
        </p:blipFill>
        <p:spPr>
          <a:xfrm>
            <a:off x="179512" y="1417340"/>
            <a:ext cx="8568952" cy="302433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5B91F3-FF44-41C0-BAC9-68FBA4C8200C}"/>
              </a:ext>
            </a:extLst>
          </p:cNvPr>
          <p:cNvSpPr/>
          <p:nvPr/>
        </p:nvSpPr>
        <p:spPr>
          <a:xfrm>
            <a:off x="4067944" y="3865612"/>
            <a:ext cx="1080120" cy="576064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MEC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4410BBA-2BFA-49DB-A50E-2913ADB1A517}"/>
              </a:ext>
            </a:extLst>
          </p:cNvPr>
          <p:cNvCxnSpPr>
            <a:cxnSpLocks/>
          </p:cNvCxnSpPr>
          <p:nvPr/>
        </p:nvCxnSpPr>
        <p:spPr>
          <a:xfrm>
            <a:off x="3563888" y="4441676"/>
            <a:ext cx="2088232" cy="0"/>
          </a:xfrm>
          <a:prstGeom prst="line">
            <a:avLst/>
          </a:prstGeom>
          <a:ln>
            <a:solidFill>
              <a:srgbClr val="4C6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0285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6"/>
          <p:cNvSpPr txBox="1"/>
          <p:nvPr/>
        </p:nvSpPr>
        <p:spPr>
          <a:xfrm>
            <a:off x="4716016" y="2497460"/>
            <a:ext cx="2331875" cy="58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12" tIns="35646" rIns="71312" bIns="35646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3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OBRIGADO</a:t>
            </a:r>
            <a:endParaRPr sz="3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016" y="41536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b="1" dirty="0"/>
              <a:t>Leonardo Lapa Pedreira</a:t>
            </a:r>
          </a:p>
          <a:p>
            <a:pPr algn="r"/>
            <a:r>
              <a:rPr lang="pt-BR" dirty="0"/>
              <a:t>Coordenador-Geral de Temas Transversais e Educação Básica Integral – DPR/SEB/MEC</a:t>
            </a:r>
          </a:p>
          <a:p>
            <a:pPr algn="r"/>
            <a:r>
              <a:rPr lang="pt-BR" dirty="0"/>
              <a:t>leonardo.pedreira@mec.gov.br</a:t>
            </a:r>
          </a:p>
        </p:txBody>
      </p:sp>
    </p:spTree>
    <p:extLst>
      <p:ext uri="{BB962C8B-B14F-4D97-AF65-F5344CB8AC3E}">
        <p14:creationId xmlns:p14="http://schemas.microsoft.com/office/powerpoint/2010/main" val="199132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t-BR" sz="4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BNCC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4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24" y="1035000"/>
            <a:ext cx="6909352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21825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pt-BR" sz="2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saúde na BASE NACIONAL COMUM CURRICULAR (BNCC)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dk1"/>
                </a:solidFill>
              </a:rPr>
              <a:t>Uma das 10 competências gerais da Base:</a:t>
            </a:r>
            <a:endParaRPr lang="pt-BR" b="1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5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94E7626A-17EE-4A40-B3BB-054C19E6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6996"/>
            <a:ext cx="9144000" cy="13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0382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pt-BR" sz="2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saúde na BASE NACIONAL COMUM CURRICULAR (BNCC)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dk1"/>
                </a:solidFill>
              </a:rPr>
              <a:t>Educação Infantil</a:t>
            </a:r>
            <a:endParaRPr lang="pt-BR" b="1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6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128FDC0-58DB-48F2-957C-335430322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60" y="409228"/>
            <a:ext cx="4824654" cy="27501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9B2289-C3A9-40A4-943A-C4D286F00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7709"/>
            <a:ext cx="89058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75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pt-BR" sz="2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saúde na BASE NACIONAL COMUM CURRICULAR (BNCC)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7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128FDC0-58DB-48F2-957C-335430322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30237"/>
            <a:ext cx="7416824" cy="42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9734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pt-BR" sz="2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saúde na BASE NACIONAL COMUM CURRICULAR (BNCC)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8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792A06E3-5AED-4BA7-9E7C-709F2DDE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109"/>
            <a:ext cx="9144000" cy="7153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1C7F0BB-FB42-4FB6-96CE-E559494F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61356"/>
            <a:ext cx="33718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38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pt-BR" sz="2800" b="0" cap="all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saúde na BASE NACIONAL COMUM CURRICULAR (BNCC)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9</a:t>
            </a:fld>
            <a:endParaRPr>
              <a:latin typeface="Verdana"/>
              <a:ea typeface="Verdana"/>
              <a:cs typeface="Verdan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11627" y="1057300"/>
            <a:ext cx="6720747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EA1BD47-4ED0-488A-99CD-227339E1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82128"/>
            <a:ext cx="3267075" cy="5905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4A640E0-314A-4238-A2CC-7B0D23C0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2414587"/>
            <a:ext cx="91344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6416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1038</Words>
  <Application>Microsoft Office PowerPoint</Application>
  <PresentationFormat>Apresentação na tela (16:10)</PresentationFormat>
  <Paragraphs>195</Paragraphs>
  <Slides>33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Roboto</vt:lpstr>
      <vt:lpstr>Verdana</vt:lpstr>
      <vt:lpstr>Tema do Office</vt:lpstr>
      <vt:lpstr>A BNCC e a Saúde</vt:lpstr>
      <vt:lpstr>A BNCC</vt:lpstr>
      <vt:lpstr>A BNCC</vt:lpstr>
      <vt:lpstr>A BNCC</vt:lpstr>
      <vt:lpstr>A saúde na BASE NACIONAL COMUM CURRICULAR (BNCC)</vt:lpstr>
      <vt:lpstr>A saúde na BASE NACIONAL COMUM CURRICULAR (BNCC)</vt:lpstr>
      <vt:lpstr>A saúde na BASE NACIONAL COMUM CURRICULAR (BNCC)</vt:lpstr>
      <vt:lpstr>A saúde na BASE NACIONAL COMUM CURRICULAR (BNCC)</vt:lpstr>
      <vt:lpstr>A saúde na BASE NACIONAL COMUM CURRICULAR (BNCC)</vt:lpstr>
      <vt:lpstr>A saúde na BASE NACIONAL COMUM CURRICULAR (BNCC)</vt:lpstr>
      <vt:lpstr>A saúde na BASE NACIONAL COMUM CURRICULAR (BNCC)</vt:lpstr>
      <vt:lpstr>A saúde na BASE NACIONAL COMUM CURRICULAR (BNCC)</vt:lpstr>
      <vt:lpstr>O novo Ensino médio</vt:lpstr>
      <vt:lpstr>O novo Ensino médio</vt:lpstr>
      <vt:lpstr>O novo Ensino médio</vt:lpstr>
      <vt:lpstr>O novo Ensino médio</vt:lpstr>
      <vt:lpstr>A implementação da bncc</vt:lpstr>
      <vt:lpstr>A implementação da bncc</vt:lpstr>
      <vt:lpstr>A implementação da bncc</vt:lpstr>
      <vt:lpstr>os Temas Contemporâneos Transversais (TCT)</vt:lpstr>
      <vt:lpstr>6 Macro Áreas dos TCTs</vt:lpstr>
      <vt:lpstr>Saúde é uma das principais</vt:lpstr>
      <vt:lpstr>O Desafio</vt:lpstr>
      <vt:lpstr>O Desafio</vt:lpstr>
      <vt:lpstr>O Desafio</vt:lpstr>
      <vt:lpstr>O Desafio</vt:lpstr>
      <vt:lpstr>Implementação</vt:lpstr>
      <vt:lpstr>Exemplos</vt:lpstr>
      <vt:lpstr>Exemplo MAI</vt:lpstr>
      <vt:lpstr>Materiais em elaboração</vt:lpstr>
      <vt:lpstr>Onde incluir novos materiais</vt:lpstr>
      <vt:lpstr>Fluxo de trabalho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Apoio à Implementação da BNCC</dc:title>
  <dc:creator>Danilo Dalmon</dc:creator>
  <cp:lastModifiedBy>Leonardo Lapa Pedreira</cp:lastModifiedBy>
  <cp:revision>185</cp:revision>
  <cp:lastPrinted>2019-04-09T20:12:14Z</cp:lastPrinted>
  <dcterms:created xsi:type="dcterms:W3CDTF">2019-03-20T17:01:54Z</dcterms:created>
  <dcterms:modified xsi:type="dcterms:W3CDTF">2019-05-22T16:23:02Z</dcterms:modified>
</cp:coreProperties>
</file>