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422" r:id="rId3"/>
    <p:sldId id="394" r:id="rId4"/>
    <p:sldId id="388" r:id="rId5"/>
    <p:sldId id="442" r:id="rId6"/>
    <p:sldId id="457" r:id="rId7"/>
    <p:sldId id="387" r:id="rId8"/>
    <p:sldId id="460" r:id="rId9"/>
    <p:sldId id="461" r:id="rId10"/>
    <p:sldId id="462" r:id="rId11"/>
    <p:sldId id="466" r:id="rId12"/>
    <p:sldId id="467" r:id="rId13"/>
    <p:sldId id="468" r:id="rId14"/>
    <p:sldId id="469" r:id="rId15"/>
    <p:sldId id="470" r:id="rId16"/>
    <p:sldId id="472" r:id="rId17"/>
    <p:sldId id="479" r:id="rId18"/>
    <p:sldId id="477" r:id="rId19"/>
    <p:sldId id="475" r:id="rId20"/>
    <p:sldId id="476" r:id="rId21"/>
    <p:sldId id="478" r:id="rId22"/>
    <p:sldId id="395" r:id="rId23"/>
    <p:sldId id="363" r:id="rId24"/>
    <p:sldId id="444" r:id="rId25"/>
    <p:sldId id="447" r:id="rId26"/>
    <p:sldId id="445" r:id="rId27"/>
    <p:sldId id="446" r:id="rId28"/>
    <p:sldId id="452" r:id="rId29"/>
    <p:sldId id="480" r:id="rId30"/>
    <p:sldId id="481" r:id="rId31"/>
    <p:sldId id="482" r:id="rId32"/>
    <p:sldId id="483" r:id="rId33"/>
    <p:sldId id="484" r:id="rId34"/>
    <p:sldId id="485" r:id="rId35"/>
    <p:sldId id="292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D7FF"/>
    <a:srgbClr val="CCECFF"/>
    <a:srgbClr val="66CCFF"/>
    <a:srgbClr val="33CCFF"/>
    <a:srgbClr val="913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5" autoAdjust="0"/>
    <p:restoredTop sz="87771" autoAdjust="0"/>
  </p:normalViewPr>
  <p:slideViewPr>
    <p:cSldViewPr>
      <p:cViewPr>
        <p:scale>
          <a:sx n="100" d="100"/>
          <a:sy n="100" d="100"/>
        </p:scale>
        <p:origin x="-1962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duardo%20da%20Silva%20Pereira\MDS%20-%20DECON\Resultados%20acompanhamento\Gr&#225;ficos%20hist&#243;ricos%20II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Eduardo%20da%20Silva%20Pereira\MDS%20-%20DECON\Resultados%20acompanhamento\Gr&#225;ficos%20hist&#243;ricos%20II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Percentual de acompanhamento da frequência escolar de beneficiários do PBF entre 6 e 17 anos, Brasil - 2006-2018 </a:t>
            </a:r>
          </a:p>
        </c:rich>
      </c:tx>
      <c:layout>
        <c:manualLayout>
          <c:xMode val="edge"/>
          <c:yMode val="edge"/>
          <c:x val="0.12531259551167875"/>
          <c:y val="3.5023214266515189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dLbls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'Acomp Saúde Educ'!$M$15:$M$27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'Acomp Saúde Educ'!$N$15:$N$27</c:f>
              <c:numCache>
                <c:formatCode>_-* #,##0.0_-;\-* #,##0.0_-;_-* "-"??_-;_-@_-</c:formatCode>
                <c:ptCount val="13"/>
                <c:pt idx="0">
                  <c:v>62.8</c:v>
                </c:pt>
                <c:pt idx="1">
                  <c:v>75.599999999999994</c:v>
                </c:pt>
                <c:pt idx="2">
                  <c:v>83.7</c:v>
                </c:pt>
                <c:pt idx="3">
                  <c:v>85.6</c:v>
                </c:pt>
                <c:pt idx="4">
                  <c:v>85.4</c:v>
                </c:pt>
                <c:pt idx="5">
                  <c:v>86.3</c:v>
                </c:pt>
                <c:pt idx="6">
                  <c:v>87.2</c:v>
                </c:pt>
                <c:pt idx="7">
                  <c:v>88</c:v>
                </c:pt>
                <c:pt idx="8">
                  <c:v>89</c:v>
                </c:pt>
                <c:pt idx="9">
                  <c:v>87.3</c:v>
                </c:pt>
                <c:pt idx="10">
                  <c:v>87.1</c:v>
                </c:pt>
                <c:pt idx="11">
                  <c:v>89.146000000000001</c:v>
                </c:pt>
                <c:pt idx="12">
                  <c:v>90.528000000000006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78336"/>
        <c:axId val="39649664"/>
      </c:lineChart>
      <c:catAx>
        <c:axId val="68783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39649664"/>
        <c:crosses val="autoZero"/>
        <c:auto val="1"/>
        <c:lblAlgn val="ctr"/>
        <c:lblOffset val="100"/>
        <c:noMultiLvlLbl val="0"/>
      </c:catAx>
      <c:valAx>
        <c:axId val="39649664"/>
        <c:scaling>
          <c:orientation val="minMax"/>
          <c:min val="55"/>
        </c:scaling>
        <c:delete val="0"/>
        <c:axPos val="l"/>
        <c:numFmt formatCode="_-* #,##0.0_-;\-* #,##0.0_-;_-* &quot;-&quot;??_-;_-@_-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6878336"/>
        <c:crosses val="autoZero"/>
        <c:crossBetween val="between"/>
      </c:valAx>
      <c:spPr>
        <a:noFill/>
        <a:ln w="6350"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Percentual de acompanhamento das condicionalidades de saúde de famílias beneficiárias do PBF, Brasil - 2006-2018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0134471332259026E-2"/>
          <c:y val="0.14369035796646792"/>
          <c:w val="0.93149681830158093"/>
          <c:h val="0.69549890698419126"/>
        </c:manualLayout>
      </c:layout>
      <c:lineChart>
        <c:grouping val="standard"/>
        <c:varyColors val="0"/>
        <c:ser>
          <c:idx val="0"/>
          <c:order val="0"/>
          <c:spPr>
            <a:ln>
              <a:round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dLbl>
              <c:idx val="7"/>
              <c:delete val="1"/>
            </c:dLbl>
            <c:dLbl>
              <c:idx val="9"/>
              <c:delete val="1"/>
            </c:dLbl>
            <c:dLbl>
              <c:idx val="11"/>
              <c:delete val="1"/>
            </c:dLbl>
            <c:dLbl>
              <c:idx val="13"/>
              <c:delete val="1"/>
            </c:dLbl>
            <c:dLbl>
              <c:idx val="15"/>
              <c:delete val="1"/>
            </c:dLbl>
            <c:dLbl>
              <c:idx val="17"/>
              <c:delete val="1"/>
            </c:dLbl>
            <c:dLbl>
              <c:idx val="19"/>
              <c:delete val="1"/>
            </c:dLbl>
            <c:dLbl>
              <c:idx val="21"/>
              <c:delete val="1"/>
            </c:dLbl>
            <c:dLbl>
              <c:idx val="23"/>
              <c:delete val="1"/>
            </c:dLbl>
            <c:dLbl>
              <c:idx val="25"/>
              <c:layout>
                <c:manualLayout>
                  <c:x val="0"/>
                  <c:y val="2.50938212747603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ysClr val="windowText" lastClr="000000"/>
                    </a:solidFill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'Acomp Saúde Educ'!$A$4:$A$29</c:f>
              <c:strCache>
                <c:ptCount val="26"/>
                <c:pt idx="0">
                  <c:v>1ª vig 2006</c:v>
                </c:pt>
                <c:pt idx="1">
                  <c:v>2º vig 2006</c:v>
                </c:pt>
                <c:pt idx="2">
                  <c:v>1ª vig 2007</c:v>
                </c:pt>
                <c:pt idx="3">
                  <c:v>2º vig 2007</c:v>
                </c:pt>
                <c:pt idx="4">
                  <c:v>1ª vig 2008</c:v>
                </c:pt>
                <c:pt idx="5">
                  <c:v>2º vig 2008</c:v>
                </c:pt>
                <c:pt idx="6">
                  <c:v>1ª vig 2009</c:v>
                </c:pt>
                <c:pt idx="7">
                  <c:v>2º vig 2009</c:v>
                </c:pt>
                <c:pt idx="8">
                  <c:v>1ª vig 2010</c:v>
                </c:pt>
                <c:pt idx="9">
                  <c:v>2º vig 2010</c:v>
                </c:pt>
                <c:pt idx="10">
                  <c:v>1ª vig 2011</c:v>
                </c:pt>
                <c:pt idx="11">
                  <c:v>2º vig 2011</c:v>
                </c:pt>
                <c:pt idx="12">
                  <c:v>1ª vig 2012</c:v>
                </c:pt>
                <c:pt idx="13">
                  <c:v>2º vig 2012</c:v>
                </c:pt>
                <c:pt idx="14">
                  <c:v>1ª vig 2013</c:v>
                </c:pt>
                <c:pt idx="15">
                  <c:v>2º vig 2013</c:v>
                </c:pt>
                <c:pt idx="16">
                  <c:v>1ª vig 2014</c:v>
                </c:pt>
                <c:pt idx="17">
                  <c:v>2º vig 2014</c:v>
                </c:pt>
                <c:pt idx="18">
                  <c:v>1ª vig 2015</c:v>
                </c:pt>
                <c:pt idx="19">
                  <c:v>2º vig 2015</c:v>
                </c:pt>
                <c:pt idx="20">
                  <c:v>1ª vig 2016</c:v>
                </c:pt>
                <c:pt idx="21">
                  <c:v>2º vig 2016</c:v>
                </c:pt>
                <c:pt idx="22">
                  <c:v>1ª vig 2017</c:v>
                </c:pt>
                <c:pt idx="23">
                  <c:v>2º vig 2017</c:v>
                </c:pt>
                <c:pt idx="24">
                  <c:v>1ª vig 2018</c:v>
                </c:pt>
                <c:pt idx="25">
                  <c:v>2ª vig 2018</c:v>
                </c:pt>
              </c:strCache>
            </c:strRef>
          </c:cat>
          <c:val>
            <c:numRef>
              <c:f>'Acomp Saúde Educ'!$B$4:$B$29</c:f>
              <c:numCache>
                <c:formatCode>_(* #,##0.00_);_(* \(#,##0.00\);_(* "-"??_);_(@_)</c:formatCode>
                <c:ptCount val="26"/>
                <c:pt idx="0">
                  <c:v>38.299999999999997</c:v>
                </c:pt>
                <c:pt idx="1">
                  <c:v>33.4</c:v>
                </c:pt>
                <c:pt idx="2">
                  <c:v>41.8</c:v>
                </c:pt>
                <c:pt idx="3">
                  <c:v>46.4</c:v>
                </c:pt>
                <c:pt idx="4">
                  <c:v>57.6</c:v>
                </c:pt>
                <c:pt idx="5">
                  <c:v>58.2</c:v>
                </c:pt>
                <c:pt idx="6">
                  <c:v>63.1</c:v>
                </c:pt>
                <c:pt idx="7">
                  <c:v>64.5</c:v>
                </c:pt>
                <c:pt idx="8">
                  <c:v>67.5</c:v>
                </c:pt>
                <c:pt idx="9">
                  <c:v>68.400000000000006</c:v>
                </c:pt>
                <c:pt idx="10">
                  <c:v>70.2</c:v>
                </c:pt>
                <c:pt idx="11">
                  <c:v>71.900000000000006</c:v>
                </c:pt>
                <c:pt idx="12">
                  <c:v>72.8</c:v>
                </c:pt>
                <c:pt idx="13">
                  <c:v>73.099999999999994</c:v>
                </c:pt>
                <c:pt idx="14">
                  <c:v>73.2</c:v>
                </c:pt>
                <c:pt idx="15">
                  <c:v>73.400000000000006</c:v>
                </c:pt>
                <c:pt idx="16">
                  <c:v>73.3</c:v>
                </c:pt>
                <c:pt idx="17">
                  <c:v>75.2</c:v>
                </c:pt>
                <c:pt idx="18">
                  <c:v>73.900000000000006</c:v>
                </c:pt>
                <c:pt idx="19">
                  <c:v>76.8</c:v>
                </c:pt>
                <c:pt idx="20">
                  <c:v>72.5</c:v>
                </c:pt>
                <c:pt idx="21">
                  <c:v>73</c:v>
                </c:pt>
                <c:pt idx="22">
                  <c:v>75.2</c:v>
                </c:pt>
                <c:pt idx="23">
                  <c:v>77.47</c:v>
                </c:pt>
                <c:pt idx="24">
                  <c:v>77.16</c:v>
                </c:pt>
                <c:pt idx="25">
                  <c:v>75.55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118400"/>
        <c:axId val="44120320"/>
      </c:lineChart>
      <c:catAx>
        <c:axId val="44118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3240000"/>
          <a:lstStyle/>
          <a:p>
            <a:pPr>
              <a:defRPr sz="1200"/>
            </a:pPr>
            <a:endParaRPr lang="pt-BR"/>
          </a:p>
        </c:txPr>
        <c:crossAx val="44120320"/>
        <c:crosses val="autoZero"/>
        <c:auto val="1"/>
        <c:lblAlgn val="ctr"/>
        <c:lblOffset val="100"/>
        <c:tickLblSkip val="1"/>
        <c:tickMarkSkip val="2"/>
        <c:noMultiLvlLbl val="0"/>
      </c:catAx>
      <c:valAx>
        <c:axId val="44120320"/>
        <c:scaling>
          <c:orientation val="minMax"/>
          <c:min val="30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44118400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400"/>
            </a:pPr>
            <a:r>
              <a:rPr lang="pt-BR" sz="1600" dirty="0"/>
              <a:t>Série</a:t>
            </a:r>
            <a:r>
              <a:rPr lang="pt-BR" sz="1600" baseline="0" dirty="0"/>
              <a:t> histórica -  PSE e PBF - 2013 a 2019/2020:                                                     </a:t>
            </a:r>
          </a:p>
          <a:p>
            <a:pPr algn="ctr">
              <a:defRPr sz="1400"/>
            </a:pPr>
            <a:r>
              <a:rPr lang="pt-BR" sz="1600" baseline="0" dirty="0"/>
              <a:t>Total: Escolas incluídas na adesão ao PSE e total de escolas Maioria PBF </a:t>
            </a:r>
            <a:r>
              <a:rPr lang="pt-BR" sz="1600" baseline="0" dirty="0" smtClean="0"/>
              <a:t>*</a:t>
            </a:r>
            <a:endParaRPr lang="pt-BR" sz="1600" dirty="0"/>
          </a:p>
        </c:rich>
      </c:tx>
      <c:layout>
        <c:manualLayout>
          <c:xMode val="edge"/>
          <c:yMode val="edge"/>
          <c:x val="0.11992706316800592"/>
          <c:y val="1.959850426002245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859398119972903"/>
          <c:y val="0.19013451937753445"/>
          <c:w val="0.75596062089463023"/>
          <c:h val="0.42529852356073361"/>
        </c:manualLayout>
      </c:layout>
      <c:barChart>
        <c:barDir val="col"/>
        <c:grouping val="clustered"/>
        <c:varyColors val="0"/>
        <c:ser>
          <c:idx val="1"/>
          <c:order val="0"/>
          <c:tx>
            <c:v>'Total de escolas incluídas na adesão ao PSE'"</c:v>
          </c:tx>
          <c:spPr>
            <a:solidFill>
              <a:srgbClr val="F79646">
                <a:lumMod val="75000"/>
              </a:srgbClr>
            </a:solidFill>
            <a:ln>
              <a:solidFill>
                <a:srgbClr val="F79646">
                  <a:alpha val="95000"/>
                </a:srgb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'[PSE_gráficos slides2.xlsx]Plan1'!$L$34:$O$34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2017/2018</c:v>
                </c:pt>
                <c:pt idx="3">
                  <c:v>2019/2020</c:v>
                </c:pt>
              </c:strCache>
            </c:strRef>
          </c:cat>
          <c:val>
            <c:numRef>
              <c:f>'[PSE_gráficos slides2.xlsx]Plan1'!$L$35:$O$35</c:f>
              <c:numCache>
                <c:formatCode>#,##0</c:formatCode>
                <c:ptCount val="4"/>
                <c:pt idx="0">
                  <c:v>80383</c:v>
                </c:pt>
                <c:pt idx="1">
                  <c:v>78934</c:v>
                </c:pt>
                <c:pt idx="2">
                  <c:v>85692</c:v>
                </c:pt>
                <c:pt idx="3">
                  <c:v>91659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1A-4D85-AD0C-F3504868E803}"/>
            </c:ext>
          </c:extLst>
        </c:ser>
        <c:ser>
          <c:idx val="2"/>
          <c:order val="1"/>
          <c:tx>
            <c:v>'Total de escolas Maioria PBF'</c:v>
          </c:tx>
          <c:spPr>
            <a:ln>
              <a:solidFill>
                <a:srgbClr val="9BBB59"/>
              </a:solidFill>
            </a:ln>
          </c:spPr>
          <c:invertIfNegative val="0"/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11A-4D85-AD0C-F3504868E8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'[PSE_gráficos slides2.xlsx]Plan1'!$L$34:$O$34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2017/2018</c:v>
                </c:pt>
                <c:pt idx="3">
                  <c:v>2019/2020</c:v>
                </c:pt>
              </c:strCache>
            </c:strRef>
          </c:cat>
          <c:val>
            <c:numRef>
              <c:f>'[PSE_gráficos slides2.xlsx]Plan1'!$L$36:$O$36</c:f>
              <c:numCache>
                <c:formatCode>#,##0</c:formatCode>
                <c:ptCount val="4"/>
                <c:pt idx="0">
                  <c:v>44134</c:v>
                </c:pt>
                <c:pt idx="1">
                  <c:v>42253</c:v>
                </c:pt>
                <c:pt idx="2">
                  <c:v>44966</c:v>
                </c:pt>
                <c:pt idx="3">
                  <c:v>45772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11A-4D85-AD0C-F3504868E8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017920"/>
        <c:axId val="110016384"/>
      </c:barChart>
      <c:barChart>
        <c:barDir val="col"/>
        <c:grouping val="stacked"/>
        <c:varyColors val="0"/>
        <c:ser>
          <c:idx val="3"/>
          <c:order val="2"/>
          <c:tx>
            <c:v>'Ano/ciclo de adesão'</c:v>
          </c:tx>
          <c:spPr>
            <a:ln w="0">
              <a:solidFill>
                <a:srgbClr val="9BBB59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5001BB71-C588-49DD-A857-E7F1C065C265}" type="CELLRANGE">
                      <a:rPr lang="en-US"/>
                      <a:pPr/>
                      <a:t>[CELLRANGE]</a:t>
                    </a:fld>
                    <a:endParaRPr lang="pt-BR"/>
                  </a:p>
                </c:rich>
              </c:tx>
              <c:dLblPos val="inEnd"/>
              <c:showLegendKey val="1"/>
              <c:showVal val="0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D11A-4D85-AD0C-F3504868E803}"/>
                </c:ext>
              </c:extLst>
            </c:dLbl>
            <c:dLbl>
              <c:idx val="1"/>
              <c:layout>
                <c:manualLayout>
                  <c:x val="-4.6823705920581099E-3"/>
                  <c:y val="3.0728519024973481E-2"/>
                </c:manualLayout>
              </c:layout>
              <c:tx>
                <c:rich>
                  <a:bodyPr/>
                  <a:lstStyle/>
                  <a:p>
                    <a:fld id="{D89F6054-76EB-4DD8-954A-AAE056CD8DBC}" type="CELLRANGE">
                      <a:rPr lang="pt-BR"/>
                      <a:pPr/>
                      <a:t>[CELLRANGE]</a:t>
                    </a:fld>
                    <a:endParaRPr lang="pt-BR"/>
                  </a:p>
                </c:rich>
              </c:tx>
              <c:dLblPos val="ctr"/>
              <c:showLegendKey val="1"/>
              <c:showVal val="0"/>
              <c:showCatName val="0"/>
              <c:showSerName val="0"/>
              <c:showPercent val="0"/>
              <c:showBubbleSize val="0"/>
              <c:separator>; </c:separator>
            </c:dLbl>
            <c:dLbl>
              <c:idx val="2"/>
              <c:layout/>
              <c:tx>
                <c:rich>
                  <a:bodyPr/>
                  <a:lstStyle/>
                  <a:p>
                    <a:fld id="{8DF47FEB-7978-4CF2-BC1B-39D344B7FA69}" type="CELLRANGE">
                      <a:rPr lang="pt-BR"/>
                      <a:pPr/>
                      <a:t>[CELLRANGE]</a:t>
                    </a:fld>
                    <a:endParaRPr lang="pt-BR"/>
                  </a:p>
                </c:rich>
              </c:tx>
              <c:dLblPos val="inEnd"/>
              <c:showLegendKey val="1"/>
              <c:showVal val="0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D11A-4D85-AD0C-F3504868E803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7352B26D-6C0D-4E69-9CFF-57B1556E5511}" type="CELLRANGE">
                      <a:rPr lang="pt-BR"/>
                      <a:pPr/>
                      <a:t>[CELLRANGE]</a:t>
                    </a:fld>
                    <a:endParaRPr lang="pt-BR"/>
                  </a:p>
                </c:rich>
              </c:tx>
              <c:dLblPos val="inEnd"/>
              <c:showLegendKey val="1"/>
              <c:showVal val="0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D11A-4D85-AD0C-F3504868E8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pt-BR"/>
              </a:p>
            </c:txPr>
            <c:dLblPos val="inEnd"/>
            <c:showLegendKey val="1"/>
            <c:showVal val="0"/>
            <c:showCatName val="0"/>
            <c:showSerName val="0"/>
            <c:showPercent val="0"/>
            <c:showBubbleSize val="0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'[PSE_gráficos slides2.xlsx]Plan1'!$L$34:$O$34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2017/2018</c:v>
                </c:pt>
                <c:pt idx="3">
                  <c:v>2019/2020</c:v>
                </c:pt>
              </c:strCache>
            </c:strRef>
          </c:cat>
          <c:val>
            <c:numRef>
              <c:f>'[PSE_gráficos slides2.xlsx]Plan1'!$L$34:$O$34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datalabelsRange>
                <c15:f>'[PSE_gráficos slides2.xlsx]Plan1'!$L$34:$O$34</c15:f>
                <c15:dlblRangeCache>
                  <c:ptCount val="4"/>
                  <c:pt idx="0">
                    <c:v>2013</c:v>
                  </c:pt>
                  <c:pt idx="1">
                    <c:v>2014</c:v>
                  </c:pt>
                  <c:pt idx="2">
                    <c:v>2017/2018</c:v>
                  </c:pt>
                  <c:pt idx="3">
                    <c:v>2019/2020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D11A-4D85-AD0C-F3504868E8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0029440"/>
        <c:axId val="110027904"/>
      </c:barChart>
      <c:valAx>
        <c:axId val="110016384"/>
        <c:scaling>
          <c:orientation val="minMax"/>
        </c:scaling>
        <c:delete val="1"/>
        <c:axPos val="r"/>
        <c:numFmt formatCode="#,##0" sourceLinked="1"/>
        <c:majorTickMark val="out"/>
        <c:minorTickMark val="none"/>
        <c:tickLblPos val="nextTo"/>
        <c:crossAx val="110017920"/>
        <c:crosses val="max"/>
        <c:crossBetween val="between"/>
      </c:valAx>
      <c:catAx>
        <c:axId val="1100179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0016384"/>
        <c:crosses val="autoZero"/>
        <c:auto val="1"/>
        <c:lblAlgn val="ctr"/>
        <c:lblOffset val="100"/>
        <c:noMultiLvlLbl val="0"/>
      </c:catAx>
      <c:valAx>
        <c:axId val="1100279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0029440"/>
        <c:crosses val="autoZero"/>
        <c:crossBetween val="between"/>
      </c:valAx>
      <c:catAx>
        <c:axId val="110029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002790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2174937789606464"/>
          <c:y val="0.7775770776787555"/>
          <c:w val="0.80357629115073359"/>
          <c:h val="8.6033432660502909E-2"/>
        </c:manualLayout>
      </c:layout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 sz="1800" dirty="0"/>
              <a:t>Série</a:t>
            </a:r>
            <a:r>
              <a:rPr lang="pt-BR" sz="1800" baseline="0" dirty="0"/>
              <a:t> histórica -  PSE e PBF - 2013 a 2019/2020:                                                     Quantidade de matrículas nas escolas incluídas na adesão no PSE e quantidade de matrículas de estudantes do PBF</a:t>
            </a:r>
            <a:endParaRPr lang="pt-BR" sz="18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6109793621484277E-2"/>
          <c:y val="0.12960064244098235"/>
          <c:w val="0.88157191078082953"/>
          <c:h val="0.70101101594448068"/>
        </c:manualLayout>
      </c:layout>
      <c:lineChart>
        <c:grouping val="standard"/>
        <c:varyColors val="0"/>
        <c:ser>
          <c:idx val="1"/>
          <c:order val="0"/>
          <c:tx>
            <c:v>'Quantidade de matrículas nas escolas incluídas no PSE'</c:v>
          </c:tx>
          <c:spPr>
            <a:ln>
              <a:solidFill>
                <a:srgbClr val="F79646">
                  <a:alpha val="95000"/>
                </a:srgbClr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Plan1!$L$34:$O$34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2017/2018</c:v>
                </c:pt>
                <c:pt idx="3">
                  <c:v>2019/2020</c:v>
                </c:pt>
              </c:strCache>
            </c:strRef>
          </c:cat>
          <c:val>
            <c:numRef>
              <c:f>Plan1!$L$35:$O$35</c:f>
              <c:numCache>
                <c:formatCode>#,##0</c:formatCode>
                <c:ptCount val="4"/>
                <c:pt idx="0">
                  <c:v>18712642</c:v>
                </c:pt>
                <c:pt idx="1">
                  <c:v>20000000</c:v>
                </c:pt>
                <c:pt idx="2">
                  <c:v>20430059</c:v>
                </c:pt>
                <c:pt idx="3">
                  <c:v>22425160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933-4894-9AC7-3490CEE5DA74}"/>
            </c:ext>
          </c:extLst>
        </c:ser>
        <c:ser>
          <c:idx val="2"/>
          <c:order val="1"/>
          <c:tx>
            <c:v>'Quantidade de matrículas de estudantes beneficiários do PBF'</c:v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7933-4894-9AC7-3490CEE5DA7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Plan1!$L$34:$O$34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2017/2018</c:v>
                </c:pt>
                <c:pt idx="3">
                  <c:v>2019/2020</c:v>
                </c:pt>
              </c:strCache>
            </c:strRef>
          </c:cat>
          <c:val>
            <c:numRef>
              <c:f>Plan1!$L$36:$O$36</c:f>
              <c:numCache>
                <c:formatCode>#,##0</c:formatCode>
                <c:ptCount val="4"/>
                <c:pt idx="0">
                  <c:v>7313125</c:v>
                </c:pt>
                <c:pt idx="1">
                  <c:v>9083732</c:v>
                </c:pt>
                <c:pt idx="2">
                  <c:v>8201266</c:v>
                </c:pt>
                <c:pt idx="3">
                  <c:v>8669340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933-4894-9AC7-3490CEE5DA74}"/>
            </c:ext>
          </c:extLst>
        </c:ser>
        <c:ser>
          <c:idx val="3"/>
          <c:order val="2"/>
          <c:tx>
            <c:v>'Ano/ciclo de adesão'</c:v>
          </c:tx>
          <c:spPr>
            <a:ln w="0">
              <a:solidFill>
                <a:sysClr val="window" lastClr="FFFFFF"/>
              </a:solidFill>
            </a:ln>
          </c:spPr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fld id="{64DE6149-3E15-4DC4-88E4-C45D23C962DE}" type="CELLRANGE">
                      <a:rPr lang="pt-BR"/>
                      <a:pPr/>
                      <a:t>[CELLRANGE]</a:t>
                    </a:fld>
                    <a:endParaRPr lang="pt-BR"/>
                  </a:p>
                </c:rich>
              </c:tx>
              <c:dLblPos val="ctr"/>
              <c:showLegendKey val="1"/>
              <c:showVal val="0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7933-4894-9AC7-3490CEE5DA7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57B1345-B540-45FA-818C-BD6729614209}" type="CELLRANGE">
                      <a:rPr lang="pt-BR"/>
                      <a:pPr/>
                      <a:t>[CELLRANGE]</a:t>
                    </a:fld>
                    <a:endParaRPr lang="pt-BR"/>
                  </a:p>
                </c:rich>
              </c:tx>
              <c:dLblPos val="ctr"/>
              <c:showLegendKey val="1"/>
              <c:showVal val="0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7933-4894-9AC7-3490CEE5DA7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9FE11BF-68C5-409B-B8F8-596F1CE1860F}" type="CELLRANGE">
                      <a:rPr lang="pt-BR"/>
                      <a:pPr/>
                      <a:t>[CELLRANGE]</a:t>
                    </a:fld>
                    <a:endParaRPr lang="pt-BR"/>
                  </a:p>
                </c:rich>
              </c:tx>
              <c:dLblPos val="ctr"/>
              <c:showLegendKey val="1"/>
              <c:showVal val="0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7933-4894-9AC7-3490CEE5DA7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218763DF-A113-45D9-80A2-ECA898F2554C}" type="CELLRANGE">
                      <a:rPr lang="pt-BR"/>
                      <a:pPr/>
                      <a:t>[CELLRANGE]</a:t>
                    </a:fld>
                    <a:endParaRPr lang="pt-BR"/>
                  </a:p>
                </c:rich>
              </c:tx>
              <c:dLblPos val="ctr"/>
              <c:showLegendKey val="1"/>
              <c:showVal val="0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7933-4894-9AC7-3490CEE5DA74}"/>
                </c:ext>
              </c:extLst>
            </c:dLbl>
            <c:spPr>
              <a:noFill/>
              <a:ln>
                <a:noFill/>
              </a:ln>
              <a:effectLst>
                <a:outerShdw blurRad="50800" dist="50800" dir="5400000" algn="ctr" rotWithShape="0">
                  <a:sysClr val="window" lastClr="FFFFFF"/>
                </a:outerShdw>
              </a:effectLst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baseline="0"/>
                </a:pPr>
                <a:endParaRPr lang="pt-BR"/>
              </a:p>
            </c:txPr>
            <c:dLblPos val="ctr"/>
            <c:showLegendKey val="1"/>
            <c:showVal val="0"/>
            <c:showCatName val="0"/>
            <c:showSerName val="0"/>
            <c:showPercent val="0"/>
            <c:showBubbleSize val="0"/>
            <c:separator>; </c:separator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Plan1!$L$34:$O$34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2017/2018</c:v>
                </c:pt>
                <c:pt idx="3">
                  <c:v>2019/2020</c:v>
                </c:pt>
              </c:strCache>
            </c:strRef>
          </c:cat>
          <c:val>
            <c:numRef>
              <c:f>Plan1!$L$34:$O$34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 xmlns:c16r2="http://schemas.microsoft.com/office/drawing/2015/06/chart">
            <c:ext xmlns:c15="http://schemas.microsoft.com/office/drawing/2012/chart" uri="{02D57815-91ED-43cb-92C2-25804820EDAC}">
              <c15:datalabelsRange>
                <c15:f>Plan1!$L$34:$O$34</c15:f>
                <c15:dlblRangeCache>
                  <c:ptCount val="4"/>
                  <c:pt idx="0">
                    <c:v>2013</c:v>
                  </c:pt>
                  <c:pt idx="1">
                    <c:v>2014</c:v>
                  </c:pt>
                  <c:pt idx="2">
                    <c:v>2017/2018</c:v>
                  </c:pt>
                  <c:pt idx="3">
                    <c:v>2019/2020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7933-4894-9AC7-3490CEE5DA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648320"/>
        <c:axId val="110646784"/>
      </c:lineChart>
      <c:valAx>
        <c:axId val="110646784"/>
        <c:scaling>
          <c:orientation val="minMax"/>
        </c:scaling>
        <c:delete val="1"/>
        <c:axPos val="r"/>
        <c:numFmt formatCode="#,##0" sourceLinked="1"/>
        <c:majorTickMark val="out"/>
        <c:minorTickMark val="none"/>
        <c:tickLblPos val="nextTo"/>
        <c:crossAx val="110648320"/>
        <c:crosses val="max"/>
        <c:crossBetween val="between"/>
      </c:valAx>
      <c:catAx>
        <c:axId val="1106483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064678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8.949144202858178E-2"/>
          <c:y val="0.90232415798413368"/>
          <c:w val="0.80357629115073359"/>
          <c:h val="8.6033432660502909E-2"/>
        </c:manualLayout>
      </c:layout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E6649D-EC8F-46BF-9452-D0A5DCE2FD88}" type="doc">
      <dgm:prSet loTypeId="urn:microsoft.com/office/officeart/2005/8/layout/radial3" loCatId="cycle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D41C4927-6EBB-4127-B426-8DF0335994C5}">
      <dgm:prSet phldrT="[Texto]" custT="1"/>
      <dgm:spPr/>
      <dgm:t>
        <a:bodyPr/>
        <a:lstStyle/>
        <a:p>
          <a:r>
            <a:rPr lang="pt-BR" sz="2400" b="1" dirty="0" smtClean="0"/>
            <a:t>Condicionalidades do PBF</a:t>
          </a:r>
          <a:endParaRPr lang="pt-BR" sz="2400" b="1" dirty="0"/>
        </a:p>
      </dgm:t>
    </dgm:pt>
    <dgm:pt modelId="{DF0462D7-C401-4E26-B67B-5860246C7B1E}" type="parTrans" cxnId="{7882D48C-33EB-42F3-B2E9-46B0E87B8A52}">
      <dgm:prSet/>
      <dgm:spPr/>
      <dgm:t>
        <a:bodyPr/>
        <a:lstStyle/>
        <a:p>
          <a:endParaRPr lang="pt-BR"/>
        </a:p>
      </dgm:t>
    </dgm:pt>
    <dgm:pt modelId="{44588871-6B77-44F7-BE4F-641472FC3193}" type="sibTrans" cxnId="{7882D48C-33EB-42F3-B2E9-46B0E87B8A52}">
      <dgm:prSet/>
      <dgm:spPr/>
      <dgm:t>
        <a:bodyPr/>
        <a:lstStyle/>
        <a:p>
          <a:endParaRPr lang="pt-BR"/>
        </a:p>
      </dgm:t>
    </dgm:pt>
    <dgm:pt modelId="{1D1C3530-C5C8-447C-A8B8-635770D1EFC7}">
      <dgm:prSet phldrT="[Texto]" custT="1"/>
      <dgm:spPr/>
      <dgm:t>
        <a:bodyPr/>
        <a:lstStyle/>
        <a:p>
          <a:r>
            <a:rPr lang="pt-BR" sz="2600" b="1" dirty="0" smtClean="0"/>
            <a:t>Saúde</a:t>
          </a:r>
          <a:endParaRPr lang="pt-BR" sz="2600" b="1" dirty="0"/>
        </a:p>
      </dgm:t>
    </dgm:pt>
    <dgm:pt modelId="{DAD1A82A-841B-4767-8D77-FE3101B51A62}" type="parTrans" cxnId="{515CEAEE-0921-4013-B7A9-768BE224EABE}">
      <dgm:prSet/>
      <dgm:spPr/>
      <dgm:t>
        <a:bodyPr/>
        <a:lstStyle/>
        <a:p>
          <a:endParaRPr lang="pt-BR"/>
        </a:p>
      </dgm:t>
    </dgm:pt>
    <dgm:pt modelId="{773D3A82-E479-427E-A103-16D15B77249C}" type="sibTrans" cxnId="{515CEAEE-0921-4013-B7A9-768BE224EABE}">
      <dgm:prSet/>
      <dgm:spPr/>
      <dgm:t>
        <a:bodyPr/>
        <a:lstStyle/>
        <a:p>
          <a:endParaRPr lang="pt-BR"/>
        </a:p>
      </dgm:t>
    </dgm:pt>
    <dgm:pt modelId="{35285A20-DC83-44FB-A647-406BD59D97FF}">
      <dgm:prSet phldrT="[Texto]" custT="1"/>
      <dgm:spPr/>
      <dgm:t>
        <a:bodyPr/>
        <a:lstStyle/>
        <a:p>
          <a:r>
            <a:rPr lang="pt-BR" sz="2100" b="1" dirty="0" smtClean="0"/>
            <a:t>Assistência Social</a:t>
          </a:r>
          <a:endParaRPr lang="pt-BR" sz="2100" b="1" dirty="0"/>
        </a:p>
      </dgm:t>
    </dgm:pt>
    <dgm:pt modelId="{75AB7F66-37FA-4084-A223-B6990B584955}" type="parTrans" cxnId="{7F76A7AB-FEEE-4FD2-84DE-B4FD6DF04554}">
      <dgm:prSet/>
      <dgm:spPr/>
      <dgm:t>
        <a:bodyPr/>
        <a:lstStyle/>
        <a:p>
          <a:endParaRPr lang="pt-BR"/>
        </a:p>
      </dgm:t>
    </dgm:pt>
    <dgm:pt modelId="{675D6BE9-7759-442C-BE41-E304A4FF6703}" type="sibTrans" cxnId="{7F76A7AB-FEEE-4FD2-84DE-B4FD6DF04554}">
      <dgm:prSet/>
      <dgm:spPr/>
      <dgm:t>
        <a:bodyPr/>
        <a:lstStyle/>
        <a:p>
          <a:endParaRPr lang="pt-BR"/>
        </a:p>
      </dgm:t>
    </dgm:pt>
    <dgm:pt modelId="{A35A6D1D-129D-4890-B897-8B2B009D81EF}">
      <dgm:prSet phldrT="[Texto]" custT="1"/>
      <dgm:spPr/>
      <dgm:t>
        <a:bodyPr/>
        <a:lstStyle/>
        <a:p>
          <a:r>
            <a:rPr lang="pt-BR" sz="2400" b="1" dirty="0" smtClean="0"/>
            <a:t>Educação</a:t>
          </a:r>
          <a:endParaRPr lang="pt-BR" sz="2400" b="1" dirty="0"/>
        </a:p>
      </dgm:t>
    </dgm:pt>
    <dgm:pt modelId="{04797B97-C3DD-40F2-8103-E3263FEEB50B}" type="parTrans" cxnId="{AD28B0A0-DD7C-4885-86A4-71FA1A1359E4}">
      <dgm:prSet/>
      <dgm:spPr/>
      <dgm:t>
        <a:bodyPr/>
        <a:lstStyle/>
        <a:p>
          <a:endParaRPr lang="pt-BR"/>
        </a:p>
      </dgm:t>
    </dgm:pt>
    <dgm:pt modelId="{7A9C9229-F8C7-4E69-837E-B1DE8E60FB31}" type="sibTrans" cxnId="{AD28B0A0-DD7C-4885-86A4-71FA1A1359E4}">
      <dgm:prSet/>
      <dgm:spPr/>
      <dgm:t>
        <a:bodyPr/>
        <a:lstStyle/>
        <a:p>
          <a:endParaRPr lang="pt-BR"/>
        </a:p>
      </dgm:t>
    </dgm:pt>
    <dgm:pt modelId="{854017F2-E8C9-4834-9773-F095B3B16D44}" type="pres">
      <dgm:prSet presAssocID="{FFE6649D-EC8F-46BF-9452-D0A5DCE2FD8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16D2CDB-C727-4A49-BA03-5254995BF33E}" type="pres">
      <dgm:prSet presAssocID="{FFE6649D-EC8F-46BF-9452-D0A5DCE2FD88}" presName="radial" presStyleCnt="0">
        <dgm:presLayoutVars>
          <dgm:animLvl val="ctr"/>
        </dgm:presLayoutVars>
      </dgm:prSet>
      <dgm:spPr/>
    </dgm:pt>
    <dgm:pt modelId="{956FA0AD-FBCF-4E73-8D5F-2F8E5C8C28D7}" type="pres">
      <dgm:prSet presAssocID="{D41C4927-6EBB-4127-B426-8DF0335994C5}" presName="centerShape" presStyleLbl="vennNode1" presStyleIdx="0" presStyleCnt="4" custScaleX="111032" custScaleY="112925"/>
      <dgm:spPr/>
      <dgm:t>
        <a:bodyPr/>
        <a:lstStyle/>
        <a:p>
          <a:endParaRPr lang="pt-BR"/>
        </a:p>
      </dgm:t>
    </dgm:pt>
    <dgm:pt modelId="{31AAD243-185B-4524-A297-20B09BB2AF16}" type="pres">
      <dgm:prSet presAssocID="{1D1C3530-C5C8-447C-A8B8-635770D1EFC7}" presName="node" presStyleLbl="vennNode1" presStyleIdx="1" presStyleCnt="4" custScaleX="115978" custScaleY="1068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E6298C-195B-40DE-93E5-C49CC809E218}" type="pres">
      <dgm:prSet presAssocID="{35285A20-DC83-44FB-A647-406BD59D97FF}" presName="node" presStyleLbl="vennNode1" presStyleIdx="2" presStyleCnt="4" custScaleX="123088" custScaleY="1179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9734127-3AD6-4516-B69F-524806F43C34}" type="pres">
      <dgm:prSet presAssocID="{A35A6D1D-129D-4890-B897-8B2B009D81EF}" presName="node" presStyleLbl="vennNode1" presStyleIdx="3" presStyleCnt="4" custScaleX="126278" custScaleY="116710" custRadScaleRad="101785" custRadScaleInc="48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15CEAEE-0921-4013-B7A9-768BE224EABE}" srcId="{D41C4927-6EBB-4127-B426-8DF0335994C5}" destId="{1D1C3530-C5C8-447C-A8B8-635770D1EFC7}" srcOrd="0" destOrd="0" parTransId="{DAD1A82A-841B-4767-8D77-FE3101B51A62}" sibTransId="{773D3A82-E479-427E-A103-16D15B77249C}"/>
    <dgm:cxn modelId="{7882D48C-33EB-42F3-B2E9-46B0E87B8A52}" srcId="{FFE6649D-EC8F-46BF-9452-D0A5DCE2FD88}" destId="{D41C4927-6EBB-4127-B426-8DF0335994C5}" srcOrd="0" destOrd="0" parTransId="{DF0462D7-C401-4E26-B67B-5860246C7B1E}" sibTransId="{44588871-6B77-44F7-BE4F-641472FC3193}"/>
    <dgm:cxn modelId="{61F66DB1-50E2-4655-B3FD-1DCB7ECC3BB6}" type="presOf" srcId="{1D1C3530-C5C8-447C-A8B8-635770D1EFC7}" destId="{31AAD243-185B-4524-A297-20B09BB2AF16}" srcOrd="0" destOrd="0" presId="urn:microsoft.com/office/officeart/2005/8/layout/radial3"/>
    <dgm:cxn modelId="{7F76A7AB-FEEE-4FD2-84DE-B4FD6DF04554}" srcId="{D41C4927-6EBB-4127-B426-8DF0335994C5}" destId="{35285A20-DC83-44FB-A647-406BD59D97FF}" srcOrd="1" destOrd="0" parTransId="{75AB7F66-37FA-4084-A223-B6990B584955}" sibTransId="{675D6BE9-7759-442C-BE41-E304A4FF6703}"/>
    <dgm:cxn modelId="{A5DEE057-9438-4DF6-8B00-C48B8D9DA73F}" type="presOf" srcId="{FFE6649D-EC8F-46BF-9452-D0A5DCE2FD88}" destId="{854017F2-E8C9-4834-9773-F095B3B16D44}" srcOrd="0" destOrd="0" presId="urn:microsoft.com/office/officeart/2005/8/layout/radial3"/>
    <dgm:cxn modelId="{332DC778-A71C-4506-9D85-6E12C3335849}" type="presOf" srcId="{A35A6D1D-129D-4890-B897-8B2B009D81EF}" destId="{69734127-3AD6-4516-B69F-524806F43C34}" srcOrd="0" destOrd="0" presId="urn:microsoft.com/office/officeart/2005/8/layout/radial3"/>
    <dgm:cxn modelId="{7F920787-D537-40BB-8F58-695759F86833}" type="presOf" srcId="{35285A20-DC83-44FB-A647-406BD59D97FF}" destId="{54E6298C-195B-40DE-93E5-C49CC809E218}" srcOrd="0" destOrd="0" presId="urn:microsoft.com/office/officeart/2005/8/layout/radial3"/>
    <dgm:cxn modelId="{2A7A7312-DC41-427E-9B53-2E78D64E774E}" type="presOf" srcId="{D41C4927-6EBB-4127-B426-8DF0335994C5}" destId="{956FA0AD-FBCF-4E73-8D5F-2F8E5C8C28D7}" srcOrd="0" destOrd="0" presId="urn:microsoft.com/office/officeart/2005/8/layout/radial3"/>
    <dgm:cxn modelId="{AD28B0A0-DD7C-4885-86A4-71FA1A1359E4}" srcId="{D41C4927-6EBB-4127-B426-8DF0335994C5}" destId="{A35A6D1D-129D-4890-B897-8B2B009D81EF}" srcOrd="2" destOrd="0" parTransId="{04797B97-C3DD-40F2-8103-E3263FEEB50B}" sibTransId="{7A9C9229-F8C7-4E69-837E-B1DE8E60FB31}"/>
    <dgm:cxn modelId="{5E1A0EBA-1937-4253-A751-F5CB25D30064}" type="presParOf" srcId="{854017F2-E8C9-4834-9773-F095B3B16D44}" destId="{616D2CDB-C727-4A49-BA03-5254995BF33E}" srcOrd="0" destOrd="0" presId="urn:microsoft.com/office/officeart/2005/8/layout/radial3"/>
    <dgm:cxn modelId="{A7DE6A4D-6C7D-4858-B555-AEFD26313383}" type="presParOf" srcId="{616D2CDB-C727-4A49-BA03-5254995BF33E}" destId="{956FA0AD-FBCF-4E73-8D5F-2F8E5C8C28D7}" srcOrd="0" destOrd="0" presId="urn:microsoft.com/office/officeart/2005/8/layout/radial3"/>
    <dgm:cxn modelId="{278C6CC0-0C63-4BDD-8120-E7C0706BD819}" type="presParOf" srcId="{616D2CDB-C727-4A49-BA03-5254995BF33E}" destId="{31AAD243-185B-4524-A297-20B09BB2AF16}" srcOrd="1" destOrd="0" presId="urn:microsoft.com/office/officeart/2005/8/layout/radial3"/>
    <dgm:cxn modelId="{A469BAE7-B809-44D4-BA88-C8E41D32BFB7}" type="presParOf" srcId="{616D2CDB-C727-4A49-BA03-5254995BF33E}" destId="{54E6298C-195B-40DE-93E5-C49CC809E218}" srcOrd="2" destOrd="0" presId="urn:microsoft.com/office/officeart/2005/8/layout/radial3"/>
    <dgm:cxn modelId="{66CB92BE-F057-4A4D-A8B5-14A8A449E860}" type="presParOf" srcId="{616D2CDB-C727-4A49-BA03-5254995BF33E}" destId="{69734127-3AD6-4516-B69F-524806F43C34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781E5B-3D79-4D69-BD82-83FD8E6D23F4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49D69930-E98C-4B6B-9322-FA789167CF90}">
      <dgm:prSet phldrT="[Texto]" custT="1"/>
      <dgm:spPr/>
      <dgm:t>
        <a:bodyPr/>
        <a:lstStyle/>
        <a:p>
          <a:pPr algn="ctr"/>
          <a:r>
            <a:rPr lang="es-ES" sz="1800" dirty="0" smtClean="0"/>
            <a:t>Criação de listas do público a ser acompanhado e envio aos setores de saúde e </a:t>
          </a:r>
          <a:r>
            <a:rPr lang="es-ES" sz="1800" dirty="0" err="1" smtClean="0"/>
            <a:t>educação</a:t>
          </a:r>
          <a:r>
            <a:rPr lang="es-ES" sz="1800" dirty="0" smtClean="0"/>
            <a:t>;  (MDS)</a:t>
          </a:r>
          <a:endParaRPr lang="pt-BR" sz="1800" dirty="0"/>
        </a:p>
      </dgm:t>
    </dgm:pt>
    <dgm:pt modelId="{5308BBA4-2DFA-4F0C-8C73-6F81AD45E1F9}" type="parTrans" cxnId="{383662FB-00FD-428F-AC8A-41B473EF4E2C}">
      <dgm:prSet/>
      <dgm:spPr/>
      <dgm:t>
        <a:bodyPr/>
        <a:lstStyle/>
        <a:p>
          <a:endParaRPr lang="pt-BR" sz="1600"/>
        </a:p>
      </dgm:t>
    </dgm:pt>
    <dgm:pt modelId="{BDF31BE9-B867-4BA4-A7F4-D05E22139E72}" type="sibTrans" cxnId="{383662FB-00FD-428F-AC8A-41B473EF4E2C}">
      <dgm:prSet custT="1"/>
      <dgm:spPr/>
      <dgm:t>
        <a:bodyPr/>
        <a:lstStyle/>
        <a:p>
          <a:endParaRPr lang="pt-BR" sz="1600" dirty="0"/>
        </a:p>
      </dgm:t>
    </dgm:pt>
    <dgm:pt modelId="{34E5EF24-3071-40E6-8DEF-1C71455CC40D}">
      <dgm:prSet phldrT="[Texto]" custT="1"/>
      <dgm:spPr/>
      <dgm:t>
        <a:bodyPr/>
        <a:lstStyle/>
        <a:p>
          <a:pPr algn="ctr"/>
          <a:r>
            <a:rPr lang="es-ES" sz="1800" dirty="0" smtClean="0"/>
            <a:t>Período de acompanhamento das condicionalidades do Bolsa Família pelos </a:t>
          </a:r>
          <a:r>
            <a:rPr lang="es-ES" sz="1800" dirty="0" err="1" smtClean="0"/>
            <a:t>setores</a:t>
          </a:r>
          <a:r>
            <a:rPr lang="pt-BR" sz="1800" dirty="0" smtClean="0"/>
            <a:t>; (MEC / MS)</a:t>
          </a:r>
          <a:endParaRPr lang="pt-BR" sz="1800" dirty="0"/>
        </a:p>
      </dgm:t>
    </dgm:pt>
    <dgm:pt modelId="{57B46342-75E9-4B43-91E9-7B9E999FEBF9}" type="parTrans" cxnId="{CFABB687-A470-4C40-B089-134E8A0009A3}">
      <dgm:prSet/>
      <dgm:spPr/>
      <dgm:t>
        <a:bodyPr/>
        <a:lstStyle/>
        <a:p>
          <a:endParaRPr lang="pt-BR" sz="1600"/>
        </a:p>
      </dgm:t>
    </dgm:pt>
    <dgm:pt modelId="{1095F419-41F4-4A03-9833-353F441C5181}" type="sibTrans" cxnId="{CFABB687-A470-4C40-B089-134E8A0009A3}">
      <dgm:prSet custT="1"/>
      <dgm:spPr/>
      <dgm:t>
        <a:bodyPr/>
        <a:lstStyle/>
        <a:p>
          <a:endParaRPr lang="pt-BR" sz="1600" dirty="0"/>
        </a:p>
      </dgm:t>
    </dgm:pt>
    <dgm:pt modelId="{B13234C9-7238-4FCA-8BA1-DD5AB0094B29}">
      <dgm:prSet phldrT="[Texto]" custT="1"/>
      <dgm:spPr/>
      <dgm:t>
        <a:bodyPr/>
        <a:lstStyle/>
        <a:p>
          <a:pPr algn="ctr"/>
          <a:r>
            <a:rPr lang="es-ES" sz="1800" dirty="0" smtClean="0"/>
            <a:t>Período de registro do acompanhamento nos sistemas; (MEC / MS)</a:t>
          </a:r>
          <a:endParaRPr lang="pt-BR" sz="1800" dirty="0"/>
        </a:p>
      </dgm:t>
    </dgm:pt>
    <dgm:pt modelId="{119CE540-536D-4C1B-91C5-8003D8FE9A0C}" type="parTrans" cxnId="{F968003D-960E-4A8D-A101-19403045D0E3}">
      <dgm:prSet/>
      <dgm:spPr/>
      <dgm:t>
        <a:bodyPr/>
        <a:lstStyle/>
        <a:p>
          <a:endParaRPr lang="pt-BR" sz="1600"/>
        </a:p>
      </dgm:t>
    </dgm:pt>
    <dgm:pt modelId="{8AB266EF-09FB-40CB-A237-B5712E1891E0}" type="sibTrans" cxnId="{F968003D-960E-4A8D-A101-19403045D0E3}">
      <dgm:prSet custT="1"/>
      <dgm:spPr/>
      <dgm:t>
        <a:bodyPr/>
        <a:lstStyle/>
        <a:p>
          <a:endParaRPr lang="pt-BR" sz="1600" dirty="0"/>
        </a:p>
      </dgm:t>
    </dgm:pt>
    <dgm:pt modelId="{F0FC5549-0198-4390-BAC0-A2B84B4A22D2}">
      <dgm:prSet custT="1"/>
      <dgm:spPr/>
      <dgm:t>
        <a:bodyPr/>
        <a:lstStyle/>
        <a:p>
          <a:pPr algn="ctr"/>
          <a:r>
            <a:rPr lang="es-ES" sz="1700" dirty="0" smtClean="0"/>
            <a:t>Consolidação dos resultados e aplicação dos efeitos sobre os </a:t>
          </a:r>
          <a:r>
            <a:rPr lang="es-ES" sz="1700" dirty="0" err="1" smtClean="0"/>
            <a:t>benefícios</a:t>
          </a:r>
          <a:r>
            <a:rPr lang="es-ES" sz="1700" dirty="0" smtClean="0"/>
            <a:t>; (MDS / MEC / MS)</a:t>
          </a:r>
          <a:endParaRPr lang="pt-BR" sz="1700" dirty="0"/>
        </a:p>
      </dgm:t>
    </dgm:pt>
    <dgm:pt modelId="{7443035E-B512-495E-8603-A7FF3CE8101B}" type="parTrans" cxnId="{F7684769-FE0B-4131-8156-C2D8C7961230}">
      <dgm:prSet/>
      <dgm:spPr/>
      <dgm:t>
        <a:bodyPr/>
        <a:lstStyle/>
        <a:p>
          <a:endParaRPr lang="pt-BR" sz="1600"/>
        </a:p>
      </dgm:t>
    </dgm:pt>
    <dgm:pt modelId="{C22CA942-1D7B-4E7D-B63D-C902C5C2629B}" type="sibTrans" cxnId="{F7684769-FE0B-4131-8156-C2D8C7961230}">
      <dgm:prSet custT="1"/>
      <dgm:spPr/>
      <dgm:t>
        <a:bodyPr/>
        <a:lstStyle/>
        <a:p>
          <a:endParaRPr lang="pt-BR" sz="1600" dirty="0"/>
        </a:p>
      </dgm:t>
    </dgm:pt>
    <dgm:pt modelId="{972A3CC5-864E-4DC6-978F-D55C5F68D9BC}">
      <dgm:prSet custT="1"/>
      <dgm:spPr/>
      <dgm:t>
        <a:bodyPr/>
        <a:lstStyle/>
        <a:p>
          <a:pPr algn="ctr"/>
          <a:r>
            <a:rPr lang="es-ES" sz="1800" dirty="0" smtClean="0"/>
            <a:t>Notificação às famílias e apresentação de recurso; (MDS)</a:t>
          </a:r>
          <a:endParaRPr lang="pt-BR" sz="1800" dirty="0"/>
        </a:p>
      </dgm:t>
    </dgm:pt>
    <dgm:pt modelId="{76659345-70EC-4157-9642-C8B8ADB40589}" type="parTrans" cxnId="{C7B56A56-8200-4E45-B278-B349015D7335}">
      <dgm:prSet/>
      <dgm:spPr/>
      <dgm:t>
        <a:bodyPr/>
        <a:lstStyle/>
        <a:p>
          <a:endParaRPr lang="pt-BR" sz="1600"/>
        </a:p>
      </dgm:t>
    </dgm:pt>
    <dgm:pt modelId="{CD1C1411-5F6D-493F-BD7F-BDD24E36817C}" type="sibTrans" cxnId="{C7B56A56-8200-4E45-B278-B349015D7335}">
      <dgm:prSet/>
      <dgm:spPr/>
      <dgm:t>
        <a:bodyPr/>
        <a:lstStyle/>
        <a:p>
          <a:endParaRPr lang="pt-BR" sz="1600"/>
        </a:p>
      </dgm:t>
    </dgm:pt>
    <dgm:pt modelId="{9DDD58B9-1A6E-4D13-9EBF-FE0B37B53172}" type="pres">
      <dgm:prSet presAssocID="{C9781E5B-3D79-4D69-BD82-83FD8E6D23F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F69866E-6EA7-41C6-A9D2-8EA53E1DB0CE}" type="pres">
      <dgm:prSet presAssocID="{C9781E5B-3D79-4D69-BD82-83FD8E6D23F4}" presName="dummyMaxCanvas" presStyleCnt="0">
        <dgm:presLayoutVars/>
      </dgm:prSet>
      <dgm:spPr/>
    </dgm:pt>
    <dgm:pt modelId="{00298279-2338-410E-8377-0A6F2920436E}" type="pres">
      <dgm:prSet presAssocID="{C9781E5B-3D79-4D69-BD82-83FD8E6D23F4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B8657F8-5837-46A4-A756-9A9376FC31E2}" type="pres">
      <dgm:prSet presAssocID="{C9781E5B-3D79-4D69-BD82-83FD8E6D23F4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A921C7-C5DF-4890-BF06-517F9EE1C22E}" type="pres">
      <dgm:prSet presAssocID="{C9781E5B-3D79-4D69-BD82-83FD8E6D23F4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75AB22D-6A42-44DC-856E-4F0B3DD38C87}" type="pres">
      <dgm:prSet presAssocID="{C9781E5B-3D79-4D69-BD82-83FD8E6D23F4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1CF9296-55E1-496C-B658-E43BF359C38D}" type="pres">
      <dgm:prSet presAssocID="{C9781E5B-3D79-4D69-BD82-83FD8E6D23F4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88D5AD2-33CA-4D1D-9893-D89763948127}" type="pres">
      <dgm:prSet presAssocID="{C9781E5B-3D79-4D69-BD82-83FD8E6D23F4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37461A-A03B-441A-B01A-0E69D7517EA7}" type="pres">
      <dgm:prSet presAssocID="{C9781E5B-3D79-4D69-BD82-83FD8E6D23F4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0BAD84F-571E-4FE5-8CF5-58842A112B5C}" type="pres">
      <dgm:prSet presAssocID="{C9781E5B-3D79-4D69-BD82-83FD8E6D23F4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0A6F17E-6337-4173-9870-02CDA3F9865A}" type="pres">
      <dgm:prSet presAssocID="{C9781E5B-3D79-4D69-BD82-83FD8E6D23F4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617574-FDC3-4C53-A459-C69704F324A6}" type="pres">
      <dgm:prSet presAssocID="{C9781E5B-3D79-4D69-BD82-83FD8E6D23F4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2007C4F-B087-438D-A256-0A801BEA247F}" type="pres">
      <dgm:prSet presAssocID="{C9781E5B-3D79-4D69-BD82-83FD8E6D23F4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03BA7CB-9F69-4937-9EF9-C1CEA575F8F8}" type="pres">
      <dgm:prSet presAssocID="{C9781E5B-3D79-4D69-BD82-83FD8E6D23F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066A7A0-216C-4F03-82C3-1ED1962773A4}" type="pres">
      <dgm:prSet presAssocID="{C9781E5B-3D79-4D69-BD82-83FD8E6D23F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80CAF7B-3F8A-4540-9BF4-3C3768990DD0}" type="pres">
      <dgm:prSet presAssocID="{C9781E5B-3D79-4D69-BD82-83FD8E6D23F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7B56A56-8200-4E45-B278-B349015D7335}" srcId="{C9781E5B-3D79-4D69-BD82-83FD8E6D23F4}" destId="{972A3CC5-864E-4DC6-978F-D55C5F68D9BC}" srcOrd="4" destOrd="0" parTransId="{76659345-70EC-4157-9642-C8B8ADB40589}" sibTransId="{CD1C1411-5F6D-493F-BD7F-BDD24E36817C}"/>
    <dgm:cxn modelId="{F968003D-960E-4A8D-A101-19403045D0E3}" srcId="{C9781E5B-3D79-4D69-BD82-83FD8E6D23F4}" destId="{B13234C9-7238-4FCA-8BA1-DD5AB0094B29}" srcOrd="2" destOrd="0" parTransId="{119CE540-536D-4C1B-91C5-8003D8FE9A0C}" sibTransId="{8AB266EF-09FB-40CB-A237-B5712E1891E0}"/>
    <dgm:cxn modelId="{3DEC305E-AEEC-4ED2-83B8-838E39662FC1}" type="presOf" srcId="{B13234C9-7238-4FCA-8BA1-DD5AB0094B29}" destId="{F03BA7CB-9F69-4937-9EF9-C1CEA575F8F8}" srcOrd="1" destOrd="0" presId="urn:microsoft.com/office/officeart/2005/8/layout/vProcess5"/>
    <dgm:cxn modelId="{60368381-385C-4F2D-B2EE-A968B534B37B}" type="presOf" srcId="{34E5EF24-3071-40E6-8DEF-1C71455CC40D}" destId="{D2007C4F-B087-438D-A256-0A801BEA247F}" srcOrd="1" destOrd="0" presId="urn:microsoft.com/office/officeart/2005/8/layout/vProcess5"/>
    <dgm:cxn modelId="{8E414602-E405-45CA-A2F7-6750511017DF}" type="presOf" srcId="{F0FC5549-0198-4390-BAC0-A2B84B4A22D2}" destId="{775AB22D-6A42-44DC-856E-4F0B3DD38C87}" srcOrd="0" destOrd="0" presId="urn:microsoft.com/office/officeart/2005/8/layout/vProcess5"/>
    <dgm:cxn modelId="{383662FB-00FD-428F-AC8A-41B473EF4E2C}" srcId="{C9781E5B-3D79-4D69-BD82-83FD8E6D23F4}" destId="{49D69930-E98C-4B6B-9322-FA789167CF90}" srcOrd="0" destOrd="0" parTransId="{5308BBA4-2DFA-4F0C-8C73-6F81AD45E1F9}" sibTransId="{BDF31BE9-B867-4BA4-A7F4-D05E22139E72}"/>
    <dgm:cxn modelId="{75E0D797-4377-4778-94AF-6AC7BC58B47D}" type="presOf" srcId="{972A3CC5-864E-4DC6-978F-D55C5F68D9BC}" destId="{F1CF9296-55E1-496C-B658-E43BF359C38D}" srcOrd="0" destOrd="0" presId="urn:microsoft.com/office/officeart/2005/8/layout/vProcess5"/>
    <dgm:cxn modelId="{662EA961-E2DF-4231-B805-03AE55892EFC}" type="presOf" srcId="{8AB266EF-09FB-40CB-A237-B5712E1891E0}" destId="{B0BAD84F-571E-4FE5-8CF5-58842A112B5C}" srcOrd="0" destOrd="0" presId="urn:microsoft.com/office/officeart/2005/8/layout/vProcess5"/>
    <dgm:cxn modelId="{E0A03460-04DB-4BA1-B394-C187FD60CA29}" type="presOf" srcId="{BDF31BE9-B867-4BA4-A7F4-D05E22139E72}" destId="{888D5AD2-33CA-4D1D-9893-D89763948127}" srcOrd="0" destOrd="0" presId="urn:microsoft.com/office/officeart/2005/8/layout/vProcess5"/>
    <dgm:cxn modelId="{F7684769-FE0B-4131-8156-C2D8C7961230}" srcId="{C9781E5B-3D79-4D69-BD82-83FD8E6D23F4}" destId="{F0FC5549-0198-4390-BAC0-A2B84B4A22D2}" srcOrd="3" destOrd="0" parTransId="{7443035E-B512-495E-8603-A7FF3CE8101B}" sibTransId="{C22CA942-1D7B-4E7D-B63D-C902C5C2629B}"/>
    <dgm:cxn modelId="{8C9BEAA3-5DC5-46D8-AA1A-46719285D106}" type="presOf" srcId="{F0FC5549-0198-4390-BAC0-A2B84B4A22D2}" destId="{5066A7A0-216C-4F03-82C3-1ED1962773A4}" srcOrd="1" destOrd="0" presId="urn:microsoft.com/office/officeart/2005/8/layout/vProcess5"/>
    <dgm:cxn modelId="{23554BCD-CFAE-4C53-BA55-F0DCA413859B}" type="presOf" srcId="{34E5EF24-3071-40E6-8DEF-1C71455CC40D}" destId="{3B8657F8-5837-46A4-A756-9A9376FC31E2}" srcOrd="0" destOrd="0" presId="urn:microsoft.com/office/officeart/2005/8/layout/vProcess5"/>
    <dgm:cxn modelId="{840A9B7A-680E-41DF-83DF-44BF83A9788A}" type="presOf" srcId="{1095F419-41F4-4A03-9833-353F441C5181}" destId="{2E37461A-A03B-441A-B01A-0E69D7517EA7}" srcOrd="0" destOrd="0" presId="urn:microsoft.com/office/officeart/2005/8/layout/vProcess5"/>
    <dgm:cxn modelId="{6AF1B7ED-70E3-4501-B637-74FA4732D0CF}" type="presOf" srcId="{C22CA942-1D7B-4E7D-B63D-C902C5C2629B}" destId="{50A6F17E-6337-4173-9870-02CDA3F9865A}" srcOrd="0" destOrd="0" presId="urn:microsoft.com/office/officeart/2005/8/layout/vProcess5"/>
    <dgm:cxn modelId="{CFABB687-A470-4C40-B089-134E8A0009A3}" srcId="{C9781E5B-3D79-4D69-BD82-83FD8E6D23F4}" destId="{34E5EF24-3071-40E6-8DEF-1C71455CC40D}" srcOrd="1" destOrd="0" parTransId="{57B46342-75E9-4B43-91E9-7B9E999FEBF9}" sibTransId="{1095F419-41F4-4A03-9833-353F441C5181}"/>
    <dgm:cxn modelId="{ED00F50E-2A25-4CA7-990D-D4E5375A328B}" type="presOf" srcId="{972A3CC5-864E-4DC6-978F-D55C5F68D9BC}" destId="{480CAF7B-3F8A-4540-9BF4-3C3768990DD0}" srcOrd="1" destOrd="0" presId="urn:microsoft.com/office/officeart/2005/8/layout/vProcess5"/>
    <dgm:cxn modelId="{3888D865-5FA5-41B8-8606-8F1F59C2A929}" type="presOf" srcId="{49D69930-E98C-4B6B-9322-FA789167CF90}" destId="{00298279-2338-410E-8377-0A6F2920436E}" srcOrd="0" destOrd="0" presId="urn:microsoft.com/office/officeart/2005/8/layout/vProcess5"/>
    <dgm:cxn modelId="{C72108D1-15E0-4008-B73D-19DD8E00502F}" type="presOf" srcId="{49D69930-E98C-4B6B-9322-FA789167CF90}" destId="{C7617574-FDC3-4C53-A459-C69704F324A6}" srcOrd="1" destOrd="0" presId="urn:microsoft.com/office/officeart/2005/8/layout/vProcess5"/>
    <dgm:cxn modelId="{6088EF71-F54F-46EF-8589-E9797F7A9D3C}" type="presOf" srcId="{C9781E5B-3D79-4D69-BD82-83FD8E6D23F4}" destId="{9DDD58B9-1A6E-4D13-9EBF-FE0B37B53172}" srcOrd="0" destOrd="0" presId="urn:microsoft.com/office/officeart/2005/8/layout/vProcess5"/>
    <dgm:cxn modelId="{068268B8-BE45-47E8-B39E-088D22DB958C}" type="presOf" srcId="{B13234C9-7238-4FCA-8BA1-DD5AB0094B29}" destId="{ADA921C7-C5DF-4890-BF06-517F9EE1C22E}" srcOrd="0" destOrd="0" presId="urn:microsoft.com/office/officeart/2005/8/layout/vProcess5"/>
    <dgm:cxn modelId="{23BDEDCC-96DA-4399-89B6-DCF5516497F5}" type="presParOf" srcId="{9DDD58B9-1A6E-4D13-9EBF-FE0B37B53172}" destId="{9F69866E-6EA7-41C6-A9D2-8EA53E1DB0CE}" srcOrd="0" destOrd="0" presId="urn:microsoft.com/office/officeart/2005/8/layout/vProcess5"/>
    <dgm:cxn modelId="{9376D78A-EF00-4379-8669-FC42DD7954D1}" type="presParOf" srcId="{9DDD58B9-1A6E-4D13-9EBF-FE0B37B53172}" destId="{00298279-2338-410E-8377-0A6F2920436E}" srcOrd="1" destOrd="0" presId="urn:microsoft.com/office/officeart/2005/8/layout/vProcess5"/>
    <dgm:cxn modelId="{F6B819BF-2D37-41CD-A39A-9017766F5C2C}" type="presParOf" srcId="{9DDD58B9-1A6E-4D13-9EBF-FE0B37B53172}" destId="{3B8657F8-5837-46A4-A756-9A9376FC31E2}" srcOrd="2" destOrd="0" presId="urn:microsoft.com/office/officeart/2005/8/layout/vProcess5"/>
    <dgm:cxn modelId="{EAFFF8D7-7F4E-4095-B919-95529B20F739}" type="presParOf" srcId="{9DDD58B9-1A6E-4D13-9EBF-FE0B37B53172}" destId="{ADA921C7-C5DF-4890-BF06-517F9EE1C22E}" srcOrd="3" destOrd="0" presId="urn:microsoft.com/office/officeart/2005/8/layout/vProcess5"/>
    <dgm:cxn modelId="{46020F6D-3806-416B-B30E-7AFF9117A3BE}" type="presParOf" srcId="{9DDD58B9-1A6E-4D13-9EBF-FE0B37B53172}" destId="{775AB22D-6A42-44DC-856E-4F0B3DD38C87}" srcOrd="4" destOrd="0" presId="urn:microsoft.com/office/officeart/2005/8/layout/vProcess5"/>
    <dgm:cxn modelId="{C47D3C2F-D7DC-4EA6-B4F6-BD32852BD1A2}" type="presParOf" srcId="{9DDD58B9-1A6E-4D13-9EBF-FE0B37B53172}" destId="{F1CF9296-55E1-496C-B658-E43BF359C38D}" srcOrd="5" destOrd="0" presId="urn:microsoft.com/office/officeart/2005/8/layout/vProcess5"/>
    <dgm:cxn modelId="{9099A3AA-D8F1-4544-92AA-4D2BE3F5382F}" type="presParOf" srcId="{9DDD58B9-1A6E-4D13-9EBF-FE0B37B53172}" destId="{888D5AD2-33CA-4D1D-9893-D89763948127}" srcOrd="6" destOrd="0" presId="urn:microsoft.com/office/officeart/2005/8/layout/vProcess5"/>
    <dgm:cxn modelId="{289EB8DA-50B8-4D7C-BD85-1EAAAFCCB6F2}" type="presParOf" srcId="{9DDD58B9-1A6E-4D13-9EBF-FE0B37B53172}" destId="{2E37461A-A03B-441A-B01A-0E69D7517EA7}" srcOrd="7" destOrd="0" presId="urn:microsoft.com/office/officeart/2005/8/layout/vProcess5"/>
    <dgm:cxn modelId="{D40E992F-0EFC-4E45-B2DF-B2BEBBAB4326}" type="presParOf" srcId="{9DDD58B9-1A6E-4D13-9EBF-FE0B37B53172}" destId="{B0BAD84F-571E-4FE5-8CF5-58842A112B5C}" srcOrd="8" destOrd="0" presId="urn:microsoft.com/office/officeart/2005/8/layout/vProcess5"/>
    <dgm:cxn modelId="{47A64AD2-90C6-41A4-AEF3-3BB376C3AAE6}" type="presParOf" srcId="{9DDD58B9-1A6E-4D13-9EBF-FE0B37B53172}" destId="{50A6F17E-6337-4173-9870-02CDA3F9865A}" srcOrd="9" destOrd="0" presId="urn:microsoft.com/office/officeart/2005/8/layout/vProcess5"/>
    <dgm:cxn modelId="{0587536B-C64F-4508-8E70-FE2DCB8FC502}" type="presParOf" srcId="{9DDD58B9-1A6E-4D13-9EBF-FE0B37B53172}" destId="{C7617574-FDC3-4C53-A459-C69704F324A6}" srcOrd="10" destOrd="0" presId="urn:microsoft.com/office/officeart/2005/8/layout/vProcess5"/>
    <dgm:cxn modelId="{41D8A4F4-046A-4930-B4C7-9109E35C3DDB}" type="presParOf" srcId="{9DDD58B9-1A6E-4D13-9EBF-FE0B37B53172}" destId="{D2007C4F-B087-438D-A256-0A801BEA247F}" srcOrd="11" destOrd="0" presId="urn:microsoft.com/office/officeart/2005/8/layout/vProcess5"/>
    <dgm:cxn modelId="{F05A9654-177D-4B70-B935-183E566D5150}" type="presParOf" srcId="{9DDD58B9-1A6E-4D13-9EBF-FE0B37B53172}" destId="{F03BA7CB-9F69-4937-9EF9-C1CEA575F8F8}" srcOrd="12" destOrd="0" presId="urn:microsoft.com/office/officeart/2005/8/layout/vProcess5"/>
    <dgm:cxn modelId="{FCB24E0C-1C1A-4564-A658-8F0D105F5F6B}" type="presParOf" srcId="{9DDD58B9-1A6E-4D13-9EBF-FE0B37B53172}" destId="{5066A7A0-216C-4F03-82C3-1ED1962773A4}" srcOrd="13" destOrd="0" presId="urn:microsoft.com/office/officeart/2005/8/layout/vProcess5"/>
    <dgm:cxn modelId="{30075E01-981F-407D-ABC6-E350D0F67AC5}" type="presParOf" srcId="{9DDD58B9-1A6E-4D13-9EBF-FE0B37B53172}" destId="{480CAF7B-3F8A-4540-9BF4-3C3768990DD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55FC82-7984-4C3C-B674-62224E7860C2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688A5A9D-763F-468A-A2FE-BCDBCB4451C4}">
      <dgm:prSet phldrT="[Texto]"/>
      <dgm:spPr/>
      <dgm:t>
        <a:bodyPr/>
        <a:lstStyle/>
        <a:p>
          <a:r>
            <a:rPr lang="pt-BR" b="1" dirty="0" smtClean="0"/>
            <a:t>Educação e PBF</a:t>
          </a:r>
          <a:endParaRPr lang="pt-BR" b="1" dirty="0"/>
        </a:p>
      </dgm:t>
    </dgm:pt>
    <dgm:pt modelId="{D44E323F-10A0-4AF9-AECD-8C2257C2B950}" type="parTrans" cxnId="{48CB4253-74BC-4AFD-96DD-DF1D1A8BABAF}">
      <dgm:prSet/>
      <dgm:spPr/>
      <dgm:t>
        <a:bodyPr/>
        <a:lstStyle/>
        <a:p>
          <a:endParaRPr lang="pt-BR"/>
        </a:p>
      </dgm:t>
    </dgm:pt>
    <dgm:pt modelId="{CFAD0FBD-E03C-4C7F-B579-EC7EAB12D17E}" type="sibTrans" cxnId="{48CB4253-74BC-4AFD-96DD-DF1D1A8BABAF}">
      <dgm:prSet/>
      <dgm:spPr/>
      <dgm:t>
        <a:bodyPr/>
        <a:lstStyle/>
        <a:p>
          <a:endParaRPr lang="pt-BR"/>
        </a:p>
      </dgm:t>
    </dgm:pt>
    <dgm:pt modelId="{E901225B-73BE-448F-A2EC-EE2EF4928169}">
      <dgm:prSet phldrT="[Texto]" custT="1"/>
      <dgm:spPr/>
      <dgm:t>
        <a:bodyPr/>
        <a:lstStyle/>
        <a:p>
          <a:r>
            <a:rPr lang="pt-BR" sz="3600" b="1" dirty="0"/>
            <a:t>Trajetórias Escolares</a:t>
          </a:r>
        </a:p>
      </dgm:t>
    </dgm:pt>
    <dgm:pt modelId="{D58EC853-6E20-4193-88F9-2A7476429008}" type="parTrans" cxnId="{D9B43DA3-AB96-4D85-8C95-6D494C615390}">
      <dgm:prSet/>
      <dgm:spPr>
        <a:ln>
          <a:solidFill>
            <a:schemeClr val="accent2"/>
          </a:solidFill>
        </a:ln>
      </dgm:spPr>
      <dgm:t>
        <a:bodyPr/>
        <a:lstStyle/>
        <a:p>
          <a:endParaRPr lang="pt-BR"/>
        </a:p>
      </dgm:t>
    </dgm:pt>
    <dgm:pt modelId="{4BF613F1-6875-44A4-B303-045289CB7985}" type="sibTrans" cxnId="{D9B43DA3-AB96-4D85-8C95-6D494C615390}">
      <dgm:prSet/>
      <dgm:spPr/>
      <dgm:t>
        <a:bodyPr/>
        <a:lstStyle/>
        <a:p>
          <a:endParaRPr lang="pt-BR"/>
        </a:p>
      </dgm:t>
    </dgm:pt>
    <dgm:pt modelId="{4A098AE0-D74A-4BA5-8B51-DBA3AA7D1274}">
      <dgm:prSet phldrT="[Texto]"/>
      <dgm:spPr/>
      <dgm:t>
        <a:bodyPr/>
        <a:lstStyle/>
        <a:p>
          <a:r>
            <a:rPr lang="pt-BR" b="1" smtClean="0"/>
            <a:t>Saúde e PBF</a:t>
          </a:r>
          <a:endParaRPr lang="pt-BR" b="1" dirty="0"/>
        </a:p>
      </dgm:t>
    </dgm:pt>
    <dgm:pt modelId="{051724D0-529F-4F3F-96DF-3D7DA0204FE1}" type="parTrans" cxnId="{9B2DCEBD-F9C9-4FC9-A71F-ADF9B466853E}">
      <dgm:prSet/>
      <dgm:spPr/>
      <dgm:t>
        <a:bodyPr/>
        <a:lstStyle/>
        <a:p>
          <a:endParaRPr lang="pt-BR"/>
        </a:p>
      </dgm:t>
    </dgm:pt>
    <dgm:pt modelId="{C69E18CD-5452-45F9-89BF-7A86AEB1E826}" type="sibTrans" cxnId="{9B2DCEBD-F9C9-4FC9-A71F-ADF9B466853E}">
      <dgm:prSet/>
      <dgm:spPr/>
      <dgm:t>
        <a:bodyPr/>
        <a:lstStyle/>
        <a:p>
          <a:endParaRPr lang="pt-BR"/>
        </a:p>
      </dgm:t>
    </dgm:pt>
    <dgm:pt modelId="{84A1EF2F-7CB6-4600-BE06-4E680A1E5F4A}">
      <dgm:prSet custT="1"/>
      <dgm:spPr/>
      <dgm:t>
        <a:bodyPr/>
        <a:lstStyle/>
        <a:p>
          <a:r>
            <a:rPr lang="pt-BR" sz="3600" b="1" dirty="0"/>
            <a:t>Programa Saúde na </a:t>
          </a:r>
          <a:r>
            <a:rPr lang="pt-BR" sz="3600" b="1" dirty="0" smtClean="0"/>
            <a:t>Escola</a:t>
          </a:r>
          <a:endParaRPr lang="pt-BR" sz="3600" b="1" dirty="0"/>
        </a:p>
      </dgm:t>
    </dgm:pt>
    <dgm:pt modelId="{ECB815C9-4A82-4D6A-91FC-9D60251022B7}" type="parTrans" cxnId="{FAFCF41B-5019-4567-BBFF-F7042257B508}">
      <dgm:prSet/>
      <dgm:spPr/>
      <dgm:t>
        <a:bodyPr/>
        <a:lstStyle/>
        <a:p>
          <a:endParaRPr lang="pt-BR"/>
        </a:p>
      </dgm:t>
    </dgm:pt>
    <dgm:pt modelId="{BE1AE33F-F30C-46E1-89CD-D754B9E23960}" type="sibTrans" cxnId="{FAFCF41B-5019-4567-BBFF-F7042257B508}">
      <dgm:prSet/>
      <dgm:spPr/>
      <dgm:t>
        <a:bodyPr/>
        <a:lstStyle/>
        <a:p>
          <a:endParaRPr lang="pt-BR"/>
        </a:p>
      </dgm:t>
    </dgm:pt>
    <dgm:pt modelId="{E17314EC-E329-4E9F-993A-46EACD427BA9}" type="pres">
      <dgm:prSet presAssocID="{DC55FC82-7984-4C3C-B674-62224E7860C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526CCC2-BE4C-42F4-AF69-0089C605B576}" type="pres">
      <dgm:prSet presAssocID="{688A5A9D-763F-468A-A2FE-BCDBCB4451C4}" presName="root" presStyleCnt="0"/>
      <dgm:spPr/>
      <dgm:t>
        <a:bodyPr/>
        <a:lstStyle/>
        <a:p>
          <a:endParaRPr lang="pt-BR"/>
        </a:p>
      </dgm:t>
    </dgm:pt>
    <dgm:pt modelId="{3A85E4E4-334C-4459-971E-6F2CBC4A4EDD}" type="pres">
      <dgm:prSet presAssocID="{688A5A9D-763F-468A-A2FE-BCDBCB4451C4}" presName="rootComposite" presStyleCnt="0"/>
      <dgm:spPr/>
      <dgm:t>
        <a:bodyPr/>
        <a:lstStyle/>
        <a:p>
          <a:endParaRPr lang="pt-BR"/>
        </a:p>
      </dgm:t>
    </dgm:pt>
    <dgm:pt modelId="{B2C93AC8-0AE4-4AD8-87FF-81E6812BB6E5}" type="pres">
      <dgm:prSet presAssocID="{688A5A9D-763F-468A-A2FE-BCDBCB4451C4}" presName="rootText" presStyleLbl="node1" presStyleIdx="0" presStyleCnt="2" custLinFactNeighborX="-13904" custLinFactNeighborY="-12983"/>
      <dgm:spPr/>
      <dgm:t>
        <a:bodyPr/>
        <a:lstStyle/>
        <a:p>
          <a:endParaRPr lang="pt-BR"/>
        </a:p>
      </dgm:t>
    </dgm:pt>
    <dgm:pt modelId="{090C12B1-5077-4C83-BC43-98812AAFFF6A}" type="pres">
      <dgm:prSet presAssocID="{688A5A9D-763F-468A-A2FE-BCDBCB4451C4}" presName="rootConnector" presStyleLbl="node1" presStyleIdx="0" presStyleCnt="2"/>
      <dgm:spPr/>
      <dgm:t>
        <a:bodyPr/>
        <a:lstStyle/>
        <a:p>
          <a:endParaRPr lang="pt-BR"/>
        </a:p>
      </dgm:t>
    </dgm:pt>
    <dgm:pt modelId="{B8D04AE2-AEF6-433E-BAF1-305874AA4D8C}" type="pres">
      <dgm:prSet presAssocID="{688A5A9D-763F-468A-A2FE-BCDBCB4451C4}" presName="childShape" presStyleCnt="0"/>
      <dgm:spPr/>
      <dgm:t>
        <a:bodyPr/>
        <a:lstStyle/>
        <a:p>
          <a:endParaRPr lang="pt-BR"/>
        </a:p>
      </dgm:t>
    </dgm:pt>
    <dgm:pt modelId="{9E5F9F5C-8386-49C6-9AAB-AE245ED1D956}" type="pres">
      <dgm:prSet presAssocID="{D58EC853-6E20-4193-88F9-2A7476429008}" presName="Name13" presStyleLbl="parChTrans1D2" presStyleIdx="0" presStyleCnt="2"/>
      <dgm:spPr/>
      <dgm:t>
        <a:bodyPr/>
        <a:lstStyle/>
        <a:p>
          <a:endParaRPr lang="pt-BR"/>
        </a:p>
      </dgm:t>
    </dgm:pt>
    <dgm:pt modelId="{DAD08ABA-052D-4EAC-B7D5-845AEB7CF73F}" type="pres">
      <dgm:prSet presAssocID="{E901225B-73BE-448F-A2EC-EE2EF4928169}" presName="childText" presStyleLbl="bgAcc1" presStyleIdx="0" presStyleCnt="2" custScaleX="128876" custScaleY="152046" custLinFactNeighborX="-5141" custLinFactNeighborY="-557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F44D93-A597-46D9-9779-8A59145EF0AA}" type="pres">
      <dgm:prSet presAssocID="{4A098AE0-D74A-4BA5-8B51-DBA3AA7D1274}" presName="root" presStyleCnt="0"/>
      <dgm:spPr/>
      <dgm:t>
        <a:bodyPr/>
        <a:lstStyle/>
        <a:p>
          <a:endParaRPr lang="pt-BR"/>
        </a:p>
      </dgm:t>
    </dgm:pt>
    <dgm:pt modelId="{A8EC1E85-380D-40ED-B9DD-B065AB027322}" type="pres">
      <dgm:prSet presAssocID="{4A098AE0-D74A-4BA5-8B51-DBA3AA7D1274}" presName="rootComposite" presStyleCnt="0"/>
      <dgm:spPr/>
      <dgm:t>
        <a:bodyPr/>
        <a:lstStyle/>
        <a:p>
          <a:endParaRPr lang="pt-BR"/>
        </a:p>
      </dgm:t>
    </dgm:pt>
    <dgm:pt modelId="{B93C14EC-59CC-40AC-81B3-EF476928E2E7}" type="pres">
      <dgm:prSet presAssocID="{4A098AE0-D74A-4BA5-8B51-DBA3AA7D1274}" presName="rootText" presStyleLbl="node1" presStyleIdx="1" presStyleCnt="2"/>
      <dgm:spPr/>
      <dgm:t>
        <a:bodyPr/>
        <a:lstStyle/>
        <a:p>
          <a:endParaRPr lang="pt-BR"/>
        </a:p>
      </dgm:t>
    </dgm:pt>
    <dgm:pt modelId="{F8C7DC7F-BE16-40A3-8DE9-057EBF4065EF}" type="pres">
      <dgm:prSet presAssocID="{4A098AE0-D74A-4BA5-8B51-DBA3AA7D1274}" presName="rootConnector" presStyleLbl="node1" presStyleIdx="1" presStyleCnt="2"/>
      <dgm:spPr/>
      <dgm:t>
        <a:bodyPr/>
        <a:lstStyle/>
        <a:p>
          <a:endParaRPr lang="pt-BR"/>
        </a:p>
      </dgm:t>
    </dgm:pt>
    <dgm:pt modelId="{58D767FB-3347-4C3B-A5C4-6055B31B67BD}" type="pres">
      <dgm:prSet presAssocID="{4A098AE0-D74A-4BA5-8B51-DBA3AA7D1274}" presName="childShape" presStyleCnt="0"/>
      <dgm:spPr/>
      <dgm:t>
        <a:bodyPr/>
        <a:lstStyle/>
        <a:p>
          <a:endParaRPr lang="pt-BR"/>
        </a:p>
      </dgm:t>
    </dgm:pt>
    <dgm:pt modelId="{FAC3529E-C00F-46A8-8B75-FA8F7368E46B}" type="pres">
      <dgm:prSet presAssocID="{ECB815C9-4A82-4D6A-91FC-9D60251022B7}" presName="Name13" presStyleLbl="parChTrans1D2" presStyleIdx="1" presStyleCnt="2"/>
      <dgm:spPr/>
      <dgm:t>
        <a:bodyPr/>
        <a:lstStyle/>
        <a:p>
          <a:endParaRPr lang="pt-BR"/>
        </a:p>
      </dgm:t>
    </dgm:pt>
    <dgm:pt modelId="{9D5B40F4-739C-467E-BEF6-569603665BFD}" type="pres">
      <dgm:prSet presAssocID="{84A1EF2F-7CB6-4600-BE06-4E680A1E5F4A}" presName="childText" presStyleLbl="bgAcc1" presStyleIdx="1" presStyleCnt="2" custScaleX="150333" custScaleY="13023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CF28CE2-47BB-45A4-8807-C375B3D86870}" type="presOf" srcId="{4A098AE0-D74A-4BA5-8B51-DBA3AA7D1274}" destId="{F8C7DC7F-BE16-40A3-8DE9-057EBF4065EF}" srcOrd="1" destOrd="0" presId="urn:microsoft.com/office/officeart/2005/8/layout/hierarchy3"/>
    <dgm:cxn modelId="{9B2DCEBD-F9C9-4FC9-A71F-ADF9B466853E}" srcId="{DC55FC82-7984-4C3C-B674-62224E7860C2}" destId="{4A098AE0-D74A-4BA5-8B51-DBA3AA7D1274}" srcOrd="1" destOrd="0" parTransId="{051724D0-529F-4F3F-96DF-3D7DA0204FE1}" sibTransId="{C69E18CD-5452-45F9-89BF-7A86AEB1E826}"/>
    <dgm:cxn modelId="{FAFCF41B-5019-4567-BBFF-F7042257B508}" srcId="{4A098AE0-D74A-4BA5-8B51-DBA3AA7D1274}" destId="{84A1EF2F-7CB6-4600-BE06-4E680A1E5F4A}" srcOrd="0" destOrd="0" parTransId="{ECB815C9-4A82-4D6A-91FC-9D60251022B7}" sibTransId="{BE1AE33F-F30C-46E1-89CD-D754B9E23960}"/>
    <dgm:cxn modelId="{FE0E9789-3C92-4CC1-9590-C48732EFF199}" type="presOf" srcId="{84A1EF2F-7CB6-4600-BE06-4E680A1E5F4A}" destId="{9D5B40F4-739C-467E-BEF6-569603665BFD}" srcOrd="0" destOrd="0" presId="urn:microsoft.com/office/officeart/2005/8/layout/hierarchy3"/>
    <dgm:cxn modelId="{C4DF14A9-2BC7-4C00-B2DF-8F58075F3EF6}" type="presOf" srcId="{D58EC853-6E20-4193-88F9-2A7476429008}" destId="{9E5F9F5C-8386-49C6-9AAB-AE245ED1D956}" srcOrd="0" destOrd="0" presId="urn:microsoft.com/office/officeart/2005/8/layout/hierarchy3"/>
    <dgm:cxn modelId="{FA464744-2F08-4874-A401-D4D1781F56F5}" type="presOf" srcId="{ECB815C9-4A82-4D6A-91FC-9D60251022B7}" destId="{FAC3529E-C00F-46A8-8B75-FA8F7368E46B}" srcOrd="0" destOrd="0" presId="urn:microsoft.com/office/officeart/2005/8/layout/hierarchy3"/>
    <dgm:cxn modelId="{D9B43DA3-AB96-4D85-8C95-6D494C615390}" srcId="{688A5A9D-763F-468A-A2FE-BCDBCB4451C4}" destId="{E901225B-73BE-448F-A2EC-EE2EF4928169}" srcOrd="0" destOrd="0" parTransId="{D58EC853-6E20-4193-88F9-2A7476429008}" sibTransId="{4BF613F1-6875-44A4-B303-045289CB7985}"/>
    <dgm:cxn modelId="{48CB4253-74BC-4AFD-96DD-DF1D1A8BABAF}" srcId="{DC55FC82-7984-4C3C-B674-62224E7860C2}" destId="{688A5A9D-763F-468A-A2FE-BCDBCB4451C4}" srcOrd="0" destOrd="0" parTransId="{D44E323F-10A0-4AF9-AECD-8C2257C2B950}" sibTransId="{CFAD0FBD-E03C-4C7F-B579-EC7EAB12D17E}"/>
    <dgm:cxn modelId="{E601631D-17E3-475E-B437-D14EF7C7B5D7}" type="presOf" srcId="{4A098AE0-D74A-4BA5-8B51-DBA3AA7D1274}" destId="{B93C14EC-59CC-40AC-81B3-EF476928E2E7}" srcOrd="0" destOrd="0" presId="urn:microsoft.com/office/officeart/2005/8/layout/hierarchy3"/>
    <dgm:cxn modelId="{AC59DBEE-9E45-4D24-9173-17C03656B7C5}" type="presOf" srcId="{688A5A9D-763F-468A-A2FE-BCDBCB4451C4}" destId="{090C12B1-5077-4C83-BC43-98812AAFFF6A}" srcOrd="1" destOrd="0" presId="urn:microsoft.com/office/officeart/2005/8/layout/hierarchy3"/>
    <dgm:cxn modelId="{F3A685CB-844D-4C0B-BE08-D346AE93D810}" type="presOf" srcId="{DC55FC82-7984-4C3C-B674-62224E7860C2}" destId="{E17314EC-E329-4E9F-993A-46EACD427BA9}" srcOrd="0" destOrd="0" presId="urn:microsoft.com/office/officeart/2005/8/layout/hierarchy3"/>
    <dgm:cxn modelId="{25B08598-4790-4630-9510-ABC79B5AA4A1}" type="presOf" srcId="{E901225B-73BE-448F-A2EC-EE2EF4928169}" destId="{DAD08ABA-052D-4EAC-B7D5-845AEB7CF73F}" srcOrd="0" destOrd="0" presId="urn:microsoft.com/office/officeart/2005/8/layout/hierarchy3"/>
    <dgm:cxn modelId="{DC4CD9FB-CC50-4789-A018-E322CCBC21ED}" type="presOf" srcId="{688A5A9D-763F-468A-A2FE-BCDBCB4451C4}" destId="{B2C93AC8-0AE4-4AD8-87FF-81E6812BB6E5}" srcOrd="0" destOrd="0" presId="urn:microsoft.com/office/officeart/2005/8/layout/hierarchy3"/>
    <dgm:cxn modelId="{7B5DD703-392B-4710-B7A6-EC64B86C123B}" type="presParOf" srcId="{E17314EC-E329-4E9F-993A-46EACD427BA9}" destId="{8526CCC2-BE4C-42F4-AF69-0089C605B576}" srcOrd="0" destOrd="0" presId="urn:microsoft.com/office/officeart/2005/8/layout/hierarchy3"/>
    <dgm:cxn modelId="{00B24159-1B1B-45C5-A1BE-CAA2DB33DC35}" type="presParOf" srcId="{8526CCC2-BE4C-42F4-AF69-0089C605B576}" destId="{3A85E4E4-334C-4459-971E-6F2CBC4A4EDD}" srcOrd="0" destOrd="0" presId="urn:microsoft.com/office/officeart/2005/8/layout/hierarchy3"/>
    <dgm:cxn modelId="{7D548568-7CCA-4BEF-8B43-3F92E25A0CEA}" type="presParOf" srcId="{3A85E4E4-334C-4459-971E-6F2CBC4A4EDD}" destId="{B2C93AC8-0AE4-4AD8-87FF-81E6812BB6E5}" srcOrd="0" destOrd="0" presId="urn:microsoft.com/office/officeart/2005/8/layout/hierarchy3"/>
    <dgm:cxn modelId="{F98C9D5C-0C6F-45CE-97CB-A195D7AE626F}" type="presParOf" srcId="{3A85E4E4-334C-4459-971E-6F2CBC4A4EDD}" destId="{090C12B1-5077-4C83-BC43-98812AAFFF6A}" srcOrd="1" destOrd="0" presId="urn:microsoft.com/office/officeart/2005/8/layout/hierarchy3"/>
    <dgm:cxn modelId="{A9611C6A-DA47-4107-B20D-64CF942BF962}" type="presParOf" srcId="{8526CCC2-BE4C-42F4-AF69-0089C605B576}" destId="{B8D04AE2-AEF6-433E-BAF1-305874AA4D8C}" srcOrd="1" destOrd="0" presId="urn:microsoft.com/office/officeart/2005/8/layout/hierarchy3"/>
    <dgm:cxn modelId="{38E9F2FE-37A4-4435-BD10-28CE937550A2}" type="presParOf" srcId="{B8D04AE2-AEF6-433E-BAF1-305874AA4D8C}" destId="{9E5F9F5C-8386-49C6-9AAB-AE245ED1D956}" srcOrd="0" destOrd="0" presId="urn:microsoft.com/office/officeart/2005/8/layout/hierarchy3"/>
    <dgm:cxn modelId="{3732F9F3-F638-4866-B1FD-B04F226E969C}" type="presParOf" srcId="{B8D04AE2-AEF6-433E-BAF1-305874AA4D8C}" destId="{DAD08ABA-052D-4EAC-B7D5-845AEB7CF73F}" srcOrd="1" destOrd="0" presId="urn:microsoft.com/office/officeart/2005/8/layout/hierarchy3"/>
    <dgm:cxn modelId="{92F9B43B-6C0E-4DBF-8467-7153DCE0F50D}" type="presParOf" srcId="{E17314EC-E329-4E9F-993A-46EACD427BA9}" destId="{65F44D93-A597-46D9-9779-8A59145EF0AA}" srcOrd="1" destOrd="0" presId="urn:microsoft.com/office/officeart/2005/8/layout/hierarchy3"/>
    <dgm:cxn modelId="{AA0C9891-F4CF-4E60-A331-46955AA07424}" type="presParOf" srcId="{65F44D93-A597-46D9-9779-8A59145EF0AA}" destId="{A8EC1E85-380D-40ED-B9DD-B065AB027322}" srcOrd="0" destOrd="0" presId="urn:microsoft.com/office/officeart/2005/8/layout/hierarchy3"/>
    <dgm:cxn modelId="{F8F8CCDE-20A0-4357-93FF-EE964197F2CB}" type="presParOf" srcId="{A8EC1E85-380D-40ED-B9DD-B065AB027322}" destId="{B93C14EC-59CC-40AC-81B3-EF476928E2E7}" srcOrd="0" destOrd="0" presId="urn:microsoft.com/office/officeart/2005/8/layout/hierarchy3"/>
    <dgm:cxn modelId="{15A5E68A-7AF7-4B6A-A413-10FD7644F4B6}" type="presParOf" srcId="{A8EC1E85-380D-40ED-B9DD-B065AB027322}" destId="{F8C7DC7F-BE16-40A3-8DE9-057EBF4065EF}" srcOrd="1" destOrd="0" presId="urn:microsoft.com/office/officeart/2005/8/layout/hierarchy3"/>
    <dgm:cxn modelId="{1543B28D-6745-4057-B3AA-86F5A424CF1B}" type="presParOf" srcId="{65F44D93-A597-46D9-9779-8A59145EF0AA}" destId="{58D767FB-3347-4C3B-A5C4-6055B31B67BD}" srcOrd="1" destOrd="0" presId="urn:microsoft.com/office/officeart/2005/8/layout/hierarchy3"/>
    <dgm:cxn modelId="{FE2D7D7B-5E99-412E-BAD6-4B2B8E53E983}" type="presParOf" srcId="{58D767FB-3347-4C3B-A5C4-6055B31B67BD}" destId="{FAC3529E-C00F-46A8-8B75-FA8F7368E46B}" srcOrd="0" destOrd="0" presId="urn:microsoft.com/office/officeart/2005/8/layout/hierarchy3"/>
    <dgm:cxn modelId="{9496207E-6162-4B9E-B538-F8992F00CA4A}" type="presParOf" srcId="{58D767FB-3347-4C3B-A5C4-6055B31B67BD}" destId="{9D5B40F4-739C-467E-BEF6-569603665BF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55FC82-7984-4C3C-B674-62224E7860C2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4A098AE0-D74A-4BA5-8B51-DBA3AA7D1274}">
      <dgm:prSet phldrT="[Texto]"/>
      <dgm:spPr/>
      <dgm:t>
        <a:bodyPr/>
        <a:lstStyle/>
        <a:p>
          <a:r>
            <a:rPr lang="pt-BR" b="1" dirty="0"/>
            <a:t>Saúde e PBF</a:t>
          </a:r>
        </a:p>
      </dgm:t>
    </dgm:pt>
    <dgm:pt modelId="{051724D0-529F-4F3F-96DF-3D7DA0204FE1}" type="parTrans" cxnId="{9B2DCEBD-F9C9-4FC9-A71F-ADF9B466853E}">
      <dgm:prSet/>
      <dgm:spPr/>
      <dgm:t>
        <a:bodyPr/>
        <a:lstStyle/>
        <a:p>
          <a:endParaRPr lang="pt-BR"/>
        </a:p>
      </dgm:t>
    </dgm:pt>
    <dgm:pt modelId="{C69E18CD-5452-45F9-89BF-7A86AEB1E826}" type="sibTrans" cxnId="{9B2DCEBD-F9C9-4FC9-A71F-ADF9B466853E}">
      <dgm:prSet/>
      <dgm:spPr/>
      <dgm:t>
        <a:bodyPr/>
        <a:lstStyle/>
        <a:p>
          <a:endParaRPr lang="pt-BR"/>
        </a:p>
      </dgm:t>
    </dgm:pt>
    <dgm:pt modelId="{84A1EF2F-7CB6-4600-BE06-4E680A1E5F4A}">
      <dgm:prSet/>
      <dgm:spPr/>
      <dgm:t>
        <a:bodyPr/>
        <a:lstStyle/>
        <a:p>
          <a:r>
            <a:rPr lang="pt-BR" b="1" dirty="0"/>
            <a:t>Programa Saúde na Escola- PSE</a:t>
          </a:r>
        </a:p>
      </dgm:t>
    </dgm:pt>
    <dgm:pt modelId="{ECB815C9-4A82-4D6A-91FC-9D60251022B7}" type="parTrans" cxnId="{FAFCF41B-5019-4567-BBFF-F7042257B508}">
      <dgm:prSet/>
      <dgm:spPr/>
      <dgm:t>
        <a:bodyPr/>
        <a:lstStyle/>
        <a:p>
          <a:endParaRPr lang="pt-BR"/>
        </a:p>
      </dgm:t>
    </dgm:pt>
    <dgm:pt modelId="{BE1AE33F-F30C-46E1-89CD-D754B9E23960}" type="sibTrans" cxnId="{FAFCF41B-5019-4567-BBFF-F7042257B508}">
      <dgm:prSet/>
      <dgm:spPr/>
      <dgm:t>
        <a:bodyPr/>
        <a:lstStyle/>
        <a:p>
          <a:endParaRPr lang="pt-BR"/>
        </a:p>
      </dgm:t>
    </dgm:pt>
    <dgm:pt modelId="{9603CC39-4C8B-43C2-A48D-E00806EB9424}" type="pres">
      <dgm:prSet presAssocID="{DC55FC82-7984-4C3C-B674-62224E7860C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C9BB0AB4-BB4A-421E-A606-9FA476E03C45}" type="pres">
      <dgm:prSet presAssocID="{4A098AE0-D74A-4BA5-8B51-DBA3AA7D1274}" presName="root" presStyleCnt="0"/>
      <dgm:spPr/>
    </dgm:pt>
    <dgm:pt modelId="{2E99D6AD-3B4C-4C82-84E0-60AF617357DF}" type="pres">
      <dgm:prSet presAssocID="{4A098AE0-D74A-4BA5-8B51-DBA3AA7D1274}" presName="rootComposite" presStyleCnt="0"/>
      <dgm:spPr/>
    </dgm:pt>
    <dgm:pt modelId="{FE750CC6-2F31-40C5-907F-8A651A6B84F0}" type="pres">
      <dgm:prSet presAssocID="{4A098AE0-D74A-4BA5-8B51-DBA3AA7D1274}" presName="rootText" presStyleLbl="node1" presStyleIdx="0" presStyleCnt="1" custLinFactNeighborX="27454" custLinFactNeighborY="19543"/>
      <dgm:spPr/>
      <dgm:t>
        <a:bodyPr/>
        <a:lstStyle/>
        <a:p>
          <a:endParaRPr lang="pt-BR"/>
        </a:p>
      </dgm:t>
    </dgm:pt>
    <dgm:pt modelId="{721D576A-1C95-49AF-80DE-08D90F37116C}" type="pres">
      <dgm:prSet presAssocID="{4A098AE0-D74A-4BA5-8B51-DBA3AA7D1274}" presName="rootConnector" presStyleLbl="node1" presStyleIdx="0" presStyleCnt="1"/>
      <dgm:spPr/>
      <dgm:t>
        <a:bodyPr/>
        <a:lstStyle/>
        <a:p>
          <a:endParaRPr lang="pt-BR"/>
        </a:p>
      </dgm:t>
    </dgm:pt>
    <dgm:pt modelId="{0C2C6FC2-645C-4D26-BF15-07D384FD5103}" type="pres">
      <dgm:prSet presAssocID="{4A098AE0-D74A-4BA5-8B51-DBA3AA7D1274}" presName="childShape" presStyleCnt="0"/>
      <dgm:spPr/>
    </dgm:pt>
    <dgm:pt modelId="{21C35207-762D-4C75-9BEA-66DA6B143A91}" type="pres">
      <dgm:prSet presAssocID="{ECB815C9-4A82-4D6A-91FC-9D60251022B7}" presName="Name13" presStyleLbl="parChTrans1D2" presStyleIdx="0" presStyleCnt="1"/>
      <dgm:spPr/>
      <dgm:t>
        <a:bodyPr/>
        <a:lstStyle/>
        <a:p>
          <a:endParaRPr lang="pt-BR"/>
        </a:p>
      </dgm:t>
    </dgm:pt>
    <dgm:pt modelId="{ABAD0755-AD3E-4C61-9607-A552AFA78C2E}" type="pres">
      <dgm:prSet presAssocID="{84A1EF2F-7CB6-4600-BE06-4E680A1E5F4A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EB3AE56-07AD-4C71-9A48-3A8F0FADBB8C}" type="presOf" srcId="{4A098AE0-D74A-4BA5-8B51-DBA3AA7D1274}" destId="{FE750CC6-2F31-40C5-907F-8A651A6B84F0}" srcOrd="0" destOrd="0" presId="urn:microsoft.com/office/officeart/2005/8/layout/hierarchy3"/>
    <dgm:cxn modelId="{CE5ED5AE-8892-4CDB-BB01-A0A685E7C63B}" type="presOf" srcId="{ECB815C9-4A82-4D6A-91FC-9D60251022B7}" destId="{21C35207-762D-4C75-9BEA-66DA6B143A91}" srcOrd="0" destOrd="0" presId="urn:microsoft.com/office/officeart/2005/8/layout/hierarchy3"/>
    <dgm:cxn modelId="{7F14404C-A266-4E7F-B1FC-5DCE0A0F34F7}" type="presOf" srcId="{84A1EF2F-7CB6-4600-BE06-4E680A1E5F4A}" destId="{ABAD0755-AD3E-4C61-9607-A552AFA78C2E}" srcOrd="0" destOrd="0" presId="urn:microsoft.com/office/officeart/2005/8/layout/hierarchy3"/>
    <dgm:cxn modelId="{FAFCF41B-5019-4567-BBFF-F7042257B508}" srcId="{4A098AE0-D74A-4BA5-8B51-DBA3AA7D1274}" destId="{84A1EF2F-7CB6-4600-BE06-4E680A1E5F4A}" srcOrd="0" destOrd="0" parTransId="{ECB815C9-4A82-4D6A-91FC-9D60251022B7}" sibTransId="{BE1AE33F-F30C-46E1-89CD-D754B9E23960}"/>
    <dgm:cxn modelId="{9B2DCEBD-F9C9-4FC9-A71F-ADF9B466853E}" srcId="{DC55FC82-7984-4C3C-B674-62224E7860C2}" destId="{4A098AE0-D74A-4BA5-8B51-DBA3AA7D1274}" srcOrd="0" destOrd="0" parTransId="{051724D0-529F-4F3F-96DF-3D7DA0204FE1}" sibTransId="{C69E18CD-5452-45F9-89BF-7A86AEB1E826}"/>
    <dgm:cxn modelId="{DF7968A4-CE8C-4FF3-A2B1-7FA17905AC62}" type="presOf" srcId="{DC55FC82-7984-4C3C-B674-62224E7860C2}" destId="{9603CC39-4C8B-43C2-A48D-E00806EB9424}" srcOrd="0" destOrd="0" presId="urn:microsoft.com/office/officeart/2005/8/layout/hierarchy3"/>
    <dgm:cxn modelId="{A46E8229-17D8-4A17-804B-A0609109C270}" type="presOf" srcId="{4A098AE0-D74A-4BA5-8B51-DBA3AA7D1274}" destId="{721D576A-1C95-49AF-80DE-08D90F37116C}" srcOrd="1" destOrd="0" presId="urn:microsoft.com/office/officeart/2005/8/layout/hierarchy3"/>
    <dgm:cxn modelId="{C7990AEB-9D06-4E0E-A7A9-B26C595302CD}" type="presParOf" srcId="{9603CC39-4C8B-43C2-A48D-E00806EB9424}" destId="{C9BB0AB4-BB4A-421E-A606-9FA476E03C45}" srcOrd="0" destOrd="0" presId="urn:microsoft.com/office/officeart/2005/8/layout/hierarchy3"/>
    <dgm:cxn modelId="{2D8B2C27-66CC-42C5-8B04-19263229BAD1}" type="presParOf" srcId="{C9BB0AB4-BB4A-421E-A606-9FA476E03C45}" destId="{2E99D6AD-3B4C-4C82-84E0-60AF617357DF}" srcOrd="0" destOrd="0" presId="urn:microsoft.com/office/officeart/2005/8/layout/hierarchy3"/>
    <dgm:cxn modelId="{AF34F813-1C57-4B4F-8E5A-CE33470F9DA7}" type="presParOf" srcId="{2E99D6AD-3B4C-4C82-84E0-60AF617357DF}" destId="{FE750CC6-2F31-40C5-907F-8A651A6B84F0}" srcOrd="0" destOrd="0" presId="urn:microsoft.com/office/officeart/2005/8/layout/hierarchy3"/>
    <dgm:cxn modelId="{751966AA-982F-4C9F-9C05-1BCE26788CA1}" type="presParOf" srcId="{2E99D6AD-3B4C-4C82-84E0-60AF617357DF}" destId="{721D576A-1C95-49AF-80DE-08D90F37116C}" srcOrd="1" destOrd="0" presId="urn:microsoft.com/office/officeart/2005/8/layout/hierarchy3"/>
    <dgm:cxn modelId="{C1A5091A-1732-4C5C-80FA-34623A8CC4C7}" type="presParOf" srcId="{C9BB0AB4-BB4A-421E-A606-9FA476E03C45}" destId="{0C2C6FC2-645C-4D26-BF15-07D384FD5103}" srcOrd="1" destOrd="0" presId="urn:microsoft.com/office/officeart/2005/8/layout/hierarchy3"/>
    <dgm:cxn modelId="{CAFD02CA-B3FC-456C-B2CD-B50499276037}" type="presParOf" srcId="{0C2C6FC2-645C-4D26-BF15-07D384FD5103}" destId="{21C35207-762D-4C75-9BEA-66DA6B143A91}" srcOrd="0" destOrd="0" presId="urn:microsoft.com/office/officeart/2005/8/layout/hierarchy3"/>
    <dgm:cxn modelId="{251CF67F-D504-4989-BA86-96CA1B8A9241}" type="presParOf" srcId="{0C2C6FC2-645C-4D26-BF15-07D384FD5103}" destId="{ABAD0755-AD3E-4C61-9607-A552AFA78C2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55FC82-7984-4C3C-B674-62224E7860C2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4A098AE0-D74A-4BA5-8B51-DBA3AA7D1274}">
      <dgm:prSet phldrT="[Texto]"/>
      <dgm:spPr/>
      <dgm:t>
        <a:bodyPr/>
        <a:lstStyle/>
        <a:p>
          <a:r>
            <a:rPr lang="pt-BR" b="1" dirty="0"/>
            <a:t>Saúde e PBF</a:t>
          </a:r>
        </a:p>
      </dgm:t>
    </dgm:pt>
    <dgm:pt modelId="{051724D0-529F-4F3F-96DF-3D7DA0204FE1}" type="parTrans" cxnId="{9B2DCEBD-F9C9-4FC9-A71F-ADF9B466853E}">
      <dgm:prSet/>
      <dgm:spPr/>
      <dgm:t>
        <a:bodyPr/>
        <a:lstStyle/>
        <a:p>
          <a:endParaRPr lang="pt-BR"/>
        </a:p>
      </dgm:t>
    </dgm:pt>
    <dgm:pt modelId="{C69E18CD-5452-45F9-89BF-7A86AEB1E826}" type="sibTrans" cxnId="{9B2DCEBD-F9C9-4FC9-A71F-ADF9B466853E}">
      <dgm:prSet/>
      <dgm:spPr/>
      <dgm:t>
        <a:bodyPr/>
        <a:lstStyle/>
        <a:p>
          <a:endParaRPr lang="pt-BR"/>
        </a:p>
      </dgm:t>
    </dgm:pt>
    <dgm:pt modelId="{84A1EF2F-7CB6-4600-BE06-4E680A1E5F4A}">
      <dgm:prSet/>
      <dgm:spPr/>
      <dgm:t>
        <a:bodyPr/>
        <a:lstStyle/>
        <a:p>
          <a:r>
            <a:rPr lang="pt-BR" b="1" dirty="0"/>
            <a:t>Programa Saúde na Escola- PSE</a:t>
          </a:r>
        </a:p>
      </dgm:t>
    </dgm:pt>
    <dgm:pt modelId="{ECB815C9-4A82-4D6A-91FC-9D60251022B7}" type="parTrans" cxnId="{FAFCF41B-5019-4567-BBFF-F7042257B508}">
      <dgm:prSet/>
      <dgm:spPr/>
      <dgm:t>
        <a:bodyPr/>
        <a:lstStyle/>
        <a:p>
          <a:endParaRPr lang="pt-BR"/>
        </a:p>
      </dgm:t>
    </dgm:pt>
    <dgm:pt modelId="{BE1AE33F-F30C-46E1-89CD-D754B9E23960}" type="sibTrans" cxnId="{FAFCF41B-5019-4567-BBFF-F7042257B508}">
      <dgm:prSet/>
      <dgm:spPr/>
      <dgm:t>
        <a:bodyPr/>
        <a:lstStyle/>
        <a:p>
          <a:endParaRPr lang="pt-BR"/>
        </a:p>
      </dgm:t>
    </dgm:pt>
    <dgm:pt modelId="{9603CC39-4C8B-43C2-A48D-E00806EB9424}" type="pres">
      <dgm:prSet presAssocID="{DC55FC82-7984-4C3C-B674-62224E7860C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C9BB0AB4-BB4A-421E-A606-9FA476E03C45}" type="pres">
      <dgm:prSet presAssocID="{4A098AE0-D74A-4BA5-8B51-DBA3AA7D1274}" presName="root" presStyleCnt="0"/>
      <dgm:spPr/>
    </dgm:pt>
    <dgm:pt modelId="{2E99D6AD-3B4C-4C82-84E0-60AF617357DF}" type="pres">
      <dgm:prSet presAssocID="{4A098AE0-D74A-4BA5-8B51-DBA3AA7D1274}" presName="rootComposite" presStyleCnt="0"/>
      <dgm:spPr/>
    </dgm:pt>
    <dgm:pt modelId="{FE750CC6-2F31-40C5-907F-8A651A6B84F0}" type="pres">
      <dgm:prSet presAssocID="{4A098AE0-D74A-4BA5-8B51-DBA3AA7D1274}" presName="rootText" presStyleLbl="node1" presStyleIdx="0" presStyleCnt="1" custLinFactNeighborX="27454" custLinFactNeighborY="19543"/>
      <dgm:spPr/>
      <dgm:t>
        <a:bodyPr/>
        <a:lstStyle/>
        <a:p>
          <a:endParaRPr lang="pt-BR"/>
        </a:p>
      </dgm:t>
    </dgm:pt>
    <dgm:pt modelId="{721D576A-1C95-49AF-80DE-08D90F37116C}" type="pres">
      <dgm:prSet presAssocID="{4A098AE0-D74A-4BA5-8B51-DBA3AA7D1274}" presName="rootConnector" presStyleLbl="node1" presStyleIdx="0" presStyleCnt="1"/>
      <dgm:spPr/>
      <dgm:t>
        <a:bodyPr/>
        <a:lstStyle/>
        <a:p>
          <a:endParaRPr lang="pt-BR"/>
        </a:p>
      </dgm:t>
    </dgm:pt>
    <dgm:pt modelId="{0C2C6FC2-645C-4D26-BF15-07D384FD5103}" type="pres">
      <dgm:prSet presAssocID="{4A098AE0-D74A-4BA5-8B51-DBA3AA7D1274}" presName="childShape" presStyleCnt="0"/>
      <dgm:spPr/>
    </dgm:pt>
    <dgm:pt modelId="{21C35207-762D-4C75-9BEA-66DA6B143A91}" type="pres">
      <dgm:prSet presAssocID="{ECB815C9-4A82-4D6A-91FC-9D60251022B7}" presName="Name13" presStyleLbl="parChTrans1D2" presStyleIdx="0" presStyleCnt="1"/>
      <dgm:spPr/>
      <dgm:t>
        <a:bodyPr/>
        <a:lstStyle/>
        <a:p>
          <a:endParaRPr lang="pt-BR"/>
        </a:p>
      </dgm:t>
    </dgm:pt>
    <dgm:pt modelId="{ABAD0755-AD3E-4C61-9607-A552AFA78C2E}" type="pres">
      <dgm:prSet presAssocID="{84A1EF2F-7CB6-4600-BE06-4E680A1E5F4A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C4CC785-F8F8-4661-AC81-BBBB787AA5EF}" type="presOf" srcId="{DC55FC82-7984-4C3C-B674-62224E7860C2}" destId="{9603CC39-4C8B-43C2-A48D-E00806EB9424}" srcOrd="0" destOrd="0" presId="urn:microsoft.com/office/officeart/2005/8/layout/hierarchy3"/>
    <dgm:cxn modelId="{9DFA0BF2-5F14-4D5E-B286-F102336C3188}" type="presOf" srcId="{4A098AE0-D74A-4BA5-8B51-DBA3AA7D1274}" destId="{721D576A-1C95-49AF-80DE-08D90F37116C}" srcOrd="1" destOrd="0" presId="urn:microsoft.com/office/officeart/2005/8/layout/hierarchy3"/>
    <dgm:cxn modelId="{86B110D0-C09D-4F83-945C-44857211169C}" type="presOf" srcId="{4A098AE0-D74A-4BA5-8B51-DBA3AA7D1274}" destId="{FE750CC6-2F31-40C5-907F-8A651A6B84F0}" srcOrd="0" destOrd="0" presId="urn:microsoft.com/office/officeart/2005/8/layout/hierarchy3"/>
    <dgm:cxn modelId="{FAFCF41B-5019-4567-BBFF-F7042257B508}" srcId="{4A098AE0-D74A-4BA5-8B51-DBA3AA7D1274}" destId="{84A1EF2F-7CB6-4600-BE06-4E680A1E5F4A}" srcOrd="0" destOrd="0" parTransId="{ECB815C9-4A82-4D6A-91FC-9D60251022B7}" sibTransId="{BE1AE33F-F30C-46E1-89CD-D754B9E23960}"/>
    <dgm:cxn modelId="{3629DE97-1E46-4B20-B65B-C85CF6E41DCB}" type="presOf" srcId="{84A1EF2F-7CB6-4600-BE06-4E680A1E5F4A}" destId="{ABAD0755-AD3E-4C61-9607-A552AFA78C2E}" srcOrd="0" destOrd="0" presId="urn:microsoft.com/office/officeart/2005/8/layout/hierarchy3"/>
    <dgm:cxn modelId="{9B2DCEBD-F9C9-4FC9-A71F-ADF9B466853E}" srcId="{DC55FC82-7984-4C3C-B674-62224E7860C2}" destId="{4A098AE0-D74A-4BA5-8B51-DBA3AA7D1274}" srcOrd="0" destOrd="0" parTransId="{051724D0-529F-4F3F-96DF-3D7DA0204FE1}" sibTransId="{C69E18CD-5452-45F9-89BF-7A86AEB1E826}"/>
    <dgm:cxn modelId="{1E86CE07-4EC7-44C9-A665-F504DD0827E5}" type="presOf" srcId="{ECB815C9-4A82-4D6A-91FC-9D60251022B7}" destId="{21C35207-762D-4C75-9BEA-66DA6B143A91}" srcOrd="0" destOrd="0" presId="urn:microsoft.com/office/officeart/2005/8/layout/hierarchy3"/>
    <dgm:cxn modelId="{CFFBCAB1-2D78-40A1-BE20-65C18A0F0E88}" type="presParOf" srcId="{9603CC39-4C8B-43C2-A48D-E00806EB9424}" destId="{C9BB0AB4-BB4A-421E-A606-9FA476E03C45}" srcOrd="0" destOrd="0" presId="urn:microsoft.com/office/officeart/2005/8/layout/hierarchy3"/>
    <dgm:cxn modelId="{3BD47F3B-BADA-4FFB-A006-94451C5AF70D}" type="presParOf" srcId="{C9BB0AB4-BB4A-421E-A606-9FA476E03C45}" destId="{2E99D6AD-3B4C-4C82-84E0-60AF617357DF}" srcOrd="0" destOrd="0" presId="urn:microsoft.com/office/officeart/2005/8/layout/hierarchy3"/>
    <dgm:cxn modelId="{78578436-D70D-43B3-AD28-3DEEB978575E}" type="presParOf" srcId="{2E99D6AD-3B4C-4C82-84E0-60AF617357DF}" destId="{FE750CC6-2F31-40C5-907F-8A651A6B84F0}" srcOrd="0" destOrd="0" presId="urn:microsoft.com/office/officeart/2005/8/layout/hierarchy3"/>
    <dgm:cxn modelId="{2915D975-6226-4220-88DA-4BC5150A61F2}" type="presParOf" srcId="{2E99D6AD-3B4C-4C82-84E0-60AF617357DF}" destId="{721D576A-1C95-49AF-80DE-08D90F37116C}" srcOrd="1" destOrd="0" presId="urn:microsoft.com/office/officeart/2005/8/layout/hierarchy3"/>
    <dgm:cxn modelId="{5A3BE067-E491-4DF1-B297-5836CFEB932E}" type="presParOf" srcId="{C9BB0AB4-BB4A-421E-A606-9FA476E03C45}" destId="{0C2C6FC2-645C-4D26-BF15-07D384FD5103}" srcOrd="1" destOrd="0" presId="urn:microsoft.com/office/officeart/2005/8/layout/hierarchy3"/>
    <dgm:cxn modelId="{58AC273C-2F1B-4BD8-927B-B5ABF4BD35E9}" type="presParOf" srcId="{0C2C6FC2-645C-4D26-BF15-07D384FD5103}" destId="{21C35207-762D-4C75-9BEA-66DA6B143A91}" srcOrd="0" destOrd="0" presId="urn:microsoft.com/office/officeart/2005/8/layout/hierarchy3"/>
    <dgm:cxn modelId="{C667E622-1B9A-4DD1-8423-2614D14329FC}" type="presParOf" srcId="{0C2C6FC2-645C-4D26-BF15-07D384FD5103}" destId="{ABAD0755-AD3E-4C61-9607-A552AFA78C2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FA0AD-FBCF-4E73-8D5F-2F8E5C8C28D7}">
      <dsp:nvSpPr>
        <dsp:cNvPr id="0" name=""/>
        <dsp:cNvSpPr/>
      </dsp:nvSpPr>
      <dsp:spPr>
        <a:xfrm>
          <a:off x="797450" y="1267590"/>
          <a:ext cx="3368965" cy="342640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Condicionalidades do PBF</a:t>
          </a:r>
          <a:endParaRPr lang="pt-BR" sz="2400" b="1" kern="1200" dirty="0"/>
        </a:p>
      </dsp:txBody>
      <dsp:txXfrm>
        <a:off x="1290824" y="1769375"/>
        <a:ext cx="2382217" cy="2422833"/>
      </dsp:txXfrm>
    </dsp:sp>
    <dsp:sp modelId="{31AAD243-185B-4524-A297-20B09BB2AF16}">
      <dsp:nvSpPr>
        <dsp:cNvPr id="0" name=""/>
        <dsp:cNvSpPr/>
      </dsp:nvSpPr>
      <dsp:spPr>
        <a:xfrm>
          <a:off x="1602173" y="196200"/>
          <a:ext cx="1759519" cy="162108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/>
            <a:t>Saúde</a:t>
          </a:r>
          <a:endParaRPr lang="pt-BR" sz="2600" b="1" kern="1200" dirty="0"/>
        </a:p>
      </dsp:txBody>
      <dsp:txXfrm>
        <a:off x="1859849" y="433602"/>
        <a:ext cx="1244167" cy="1146278"/>
      </dsp:txXfrm>
    </dsp:sp>
    <dsp:sp modelId="{54E6298C-195B-40DE-93E5-C49CC809E218}">
      <dsp:nvSpPr>
        <dsp:cNvPr id="0" name=""/>
        <dsp:cNvSpPr/>
      </dsp:nvSpPr>
      <dsp:spPr>
        <a:xfrm>
          <a:off x="3257817" y="3072939"/>
          <a:ext cx="1867386" cy="178975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/>
            <a:t>Assistência Social</a:t>
          </a:r>
          <a:endParaRPr lang="pt-BR" sz="2100" b="1" kern="1200" dirty="0"/>
        </a:p>
      </dsp:txBody>
      <dsp:txXfrm>
        <a:off x="3531289" y="3335043"/>
        <a:ext cx="1320442" cy="1265547"/>
      </dsp:txXfrm>
    </dsp:sp>
    <dsp:sp modelId="{69734127-3AD6-4516-B69F-524806F43C34}">
      <dsp:nvSpPr>
        <dsp:cNvPr id="0" name=""/>
        <dsp:cNvSpPr/>
      </dsp:nvSpPr>
      <dsp:spPr>
        <a:xfrm>
          <a:off x="-185535" y="3082506"/>
          <a:ext cx="1915782" cy="177062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/>
            <a:t>Educação</a:t>
          </a:r>
          <a:endParaRPr lang="pt-BR" sz="2400" b="1" kern="1200" dirty="0"/>
        </a:p>
      </dsp:txBody>
      <dsp:txXfrm>
        <a:off x="95025" y="3341808"/>
        <a:ext cx="1354662" cy="12520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98279-2338-410E-8377-0A6F2920436E}">
      <dsp:nvSpPr>
        <dsp:cNvPr id="0" name=""/>
        <dsp:cNvSpPr/>
      </dsp:nvSpPr>
      <dsp:spPr>
        <a:xfrm>
          <a:off x="0" y="0"/>
          <a:ext cx="6098400" cy="6998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Criação de listas do público a ser acompanhado e envio aos setores de saúde e </a:t>
          </a:r>
          <a:r>
            <a:rPr lang="es-ES" sz="1800" kern="1200" dirty="0" err="1" smtClean="0"/>
            <a:t>educação</a:t>
          </a:r>
          <a:r>
            <a:rPr lang="es-ES" sz="1800" kern="1200" dirty="0" smtClean="0"/>
            <a:t>;  (MDS)</a:t>
          </a:r>
          <a:endParaRPr lang="pt-BR" sz="1800" kern="1200" dirty="0"/>
        </a:p>
      </dsp:txBody>
      <dsp:txXfrm>
        <a:off x="20498" y="20498"/>
        <a:ext cx="5261336" cy="658844"/>
      </dsp:txXfrm>
    </dsp:sp>
    <dsp:sp modelId="{3B8657F8-5837-46A4-A756-9A9376FC31E2}">
      <dsp:nvSpPr>
        <dsp:cNvPr id="0" name=""/>
        <dsp:cNvSpPr/>
      </dsp:nvSpPr>
      <dsp:spPr>
        <a:xfrm>
          <a:off x="455399" y="797040"/>
          <a:ext cx="6098400" cy="6998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Período de acompanhamento das condicionalidades do Bolsa Família pelos </a:t>
          </a:r>
          <a:r>
            <a:rPr lang="es-ES" sz="1800" kern="1200" dirty="0" err="1" smtClean="0"/>
            <a:t>setores</a:t>
          </a:r>
          <a:r>
            <a:rPr lang="pt-BR" sz="1800" kern="1200" dirty="0" smtClean="0"/>
            <a:t>; (MEC / MS)</a:t>
          </a:r>
          <a:endParaRPr lang="pt-BR" sz="1800" kern="1200" dirty="0"/>
        </a:p>
      </dsp:txBody>
      <dsp:txXfrm>
        <a:off x="475897" y="817538"/>
        <a:ext cx="5147108" cy="658844"/>
      </dsp:txXfrm>
    </dsp:sp>
    <dsp:sp modelId="{ADA921C7-C5DF-4890-BF06-517F9EE1C22E}">
      <dsp:nvSpPr>
        <dsp:cNvPr id="0" name=""/>
        <dsp:cNvSpPr/>
      </dsp:nvSpPr>
      <dsp:spPr>
        <a:xfrm>
          <a:off x="910799" y="1594080"/>
          <a:ext cx="6098400" cy="69984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Período de registro do acompanhamento nos sistemas; (MEC / MS)</a:t>
          </a:r>
          <a:endParaRPr lang="pt-BR" sz="1800" kern="1200" dirty="0"/>
        </a:p>
      </dsp:txBody>
      <dsp:txXfrm>
        <a:off x="931297" y="1614578"/>
        <a:ext cx="5147108" cy="658843"/>
      </dsp:txXfrm>
    </dsp:sp>
    <dsp:sp modelId="{775AB22D-6A42-44DC-856E-4F0B3DD38C87}">
      <dsp:nvSpPr>
        <dsp:cNvPr id="0" name=""/>
        <dsp:cNvSpPr/>
      </dsp:nvSpPr>
      <dsp:spPr>
        <a:xfrm>
          <a:off x="1366199" y="2391120"/>
          <a:ext cx="6098400" cy="69984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Consolidação dos resultados e aplicação dos efeitos sobre os </a:t>
          </a:r>
          <a:r>
            <a:rPr lang="es-ES" sz="1700" kern="1200" dirty="0" err="1" smtClean="0"/>
            <a:t>benefícios</a:t>
          </a:r>
          <a:r>
            <a:rPr lang="es-ES" sz="1700" kern="1200" dirty="0" smtClean="0"/>
            <a:t>; (MDS / MEC / MS)</a:t>
          </a:r>
          <a:endParaRPr lang="pt-BR" sz="1700" kern="1200" dirty="0"/>
        </a:p>
      </dsp:txBody>
      <dsp:txXfrm>
        <a:off x="1386697" y="2411618"/>
        <a:ext cx="5147108" cy="658843"/>
      </dsp:txXfrm>
    </dsp:sp>
    <dsp:sp modelId="{F1CF9296-55E1-496C-B658-E43BF359C38D}">
      <dsp:nvSpPr>
        <dsp:cNvPr id="0" name=""/>
        <dsp:cNvSpPr/>
      </dsp:nvSpPr>
      <dsp:spPr>
        <a:xfrm>
          <a:off x="1821599" y="3188160"/>
          <a:ext cx="6098400" cy="6998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Notificação às famílias e apresentação de recurso; (MDS)</a:t>
          </a:r>
          <a:endParaRPr lang="pt-BR" sz="1800" kern="1200" dirty="0"/>
        </a:p>
      </dsp:txBody>
      <dsp:txXfrm>
        <a:off x="1842097" y="3208658"/>
        <a:ext cx="5147108" cy="658843"/>
      </dsp:txXfrm>
    </dsp:sp>
    <dsp:sp modelId="{888D5AD2-33CA-4D1D-9893-D89763948127}">
      <dsp:nvSpPr>
        <dsp:cNvPr id="0" name=""/>
        <dsp:cNvSpPr/>
      </dsp:nvSpPr>
      <dsp:spPr>
        <a:xfrm>
          <a:off x="5643504" y="511272"/>
          <a:ext cx="454896" cy="45489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/>
        </a:p>
      </dsp:txBody>
      <dsp:txXfrm>
        <a:off x="5745856" y="511272"/>
        <a:ext cx="250192" cy="342309"/>
      </dsp:txXfrm>
    </dsp:sp>
    <dsp:sp modelId="{2E37461A-A03B-441A-B01A-0E69D7517EA7}">
      <dsp:nvSpPr>
        <dsp:cNvPr id="0" name=""/>
        <dsp:cNvSpPr/>
      </dsp:nvSpPr>
      <dsp:spPr>
        <a:xfrm>
          <a:off x="6098904" y="1308312"/>
          <a:ext cx="454896" cy="45489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/>
        </a:p>
      </dsp:txBody>
      <dsp:txXfrm>
        <a:off x="6201256" y="1308312"/>
        <a:ext cx="250192" cy="342309"/>
      </dsp:txXfrm>
    </dsp:sp>
    <dsp:sp modelId="{B0BAD84F-571E-4FE5-8CF5-58842A112B5C}">
      <dsp:nvSpPr>
        <dsp:cNvPr id="0" name=""/>
        <dsp:cNvSpPr/>
      </dsp:nvSpPr>
      <dsp:spPr>
        <a:xfrm>
          <a:off x="6554304" y="2093688"/>
          <a:ext cx="454896" cy="45489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/>
        </a:p>
      </dsp:txBody>
      <dsp:txXfrm>
        <a:off x="6656656" y="2093688"/>
        <a:ext cx="250192" cy="342309"/>
      </dsp:txXfrm>
    </dsp:sp>
    <dsp:sp modelId="{50A6F17E-6337-4173-9870-02CDA3F9865A}">
      <dsp:nvSpPr>
        <dsp:cNvPr id="0" name=""/>
        <dsp:cNvSpPr/>
      </dsp:nvSpPr>
      <dsp:spPr>
        <a:xfrm>
          <a:off x="7009704" y="2898504"/>
          <a:ext cx="454896" cy="45489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/>
        </a:p>
      </dsp:txBody>
      <dsp:txXfrm>
        <a:off x="7112056" y="2898504"/>
        <a:ext cx="250192" cy="3423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93AC8-0AE4-4AD8-87FF-81E6812BB6E5}">
      <dsp:nvSpPr>
        <dsp:cNvPr id="0" name=""/>
        <dsp:cNvSpPr/>
      </dsp:nvSpPr>
      <dsp:spPr>
        <a:xfrm>
          <a:off x="0" y="234221"/>
          <a:ext cx="2811339" cy="14056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300" b="1" kern="1200" dirty="0" smtClean="0"/>
            <a:t>Educação e PBF</a:t>
          </a:r>
          <a:endParaRPr lang="pt-BR" sz="4300" b="1" kern="1200" dirty="0"/>
        </a:p>
      </dsp:txBody>
      <dsp:txXfrm>
        <a:off x="41171" y="275392"/>
        <a:ext cx="2728997" cy="1323327"/>
      </dsp:txXfrm>
    </dsp:sp>
    <dsp:sp modelId="{9E5F9F5C-8386-49C6-9AAB-AE245ED1D956}">
      <dsp:nvSpPr>
        <dsp:cNvPr id="0" name=""/>
        <dsp:cNvSpPr/>
      </dsp:nvSpPr>
      <dsp:spPr>
        <a:xfrm>
          <a:off x="281133" y="1639891"/>
          <a:ext cx="166169" cy="1524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4153"/>
              </a:lnTo>
              <a:lnTo>
                <a:pt x="166169" y="1524153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D08ABA-052D-4EAC-B7D5-845AEB7CF73F}">
      <dsp:nvSpPr>
        <dsp:cNvPr id="0" name=""/>
        <dsp:cNvSpPr/>
      </dsp:nvSpPr>
      <dsp:spPr>
        <a:xfrm>
          <a:off x="447303" y="2095412"/>
          <a:ext cx="2898513" cy="213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b="1" kern="1200" dirty="0"/>
            <a:t>Trajetórias Escolares</a:t>
          </a:r>
        </a:p>
      </dsp:txBody>
      <dsp:txXfrm>
        <a:off x="509901" y="2158010"/>
        <a:ext cx="2773317" cy="2012068"/>
      </dsp:txXfrm>
    </dsp:sp>
    <dsp:sp modelId="{B93C14EC-59CC-40AC-81B3-EF476928E2E7}">
      <dsp:nvSpPr>
        <dsp:cNvPr id="0" name=""/>
        <dsp:cNvSpPr/>
      </dsp:nvSpPr>
      <dsp:spPr>
        <a:xfrm>
          <a:off x="3602007" y="416719"/>
          <a:ext cx="2811339" cy="1405669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300" b="1" kern="1200" smtClean="0"/>
            <a:t>Saúde e PBF</a:t>
          </a:r>
          <a:endParaRPr lang="pt-BR" sz="4300" b="1" kern="1200" dirty="0"/>
        </a:p>
      </dsp:txBody>
      <dsp:txXfrm>
        <a:off x="3643178" y="457890"/>
        <a:ext cx="2728997" cy="1323327"/>
      </dsp:txXfrm>
    </dsp:sp>
    <dsp:sp modelId="{FAC3529E-C00F-46A8-8B75-FA8F7368E46B}">
      <dsp:nvSpPr>
        <dsp:cNvPr id="0" name=""/>
        <dsp:cNvSpPr/>
      </dsp:nvSpPr>
      <dsp:spPr>
        <a:xfrm>
          <a:off x="3883141" y="1822389"/>
          <a:ext cx="281133" cy="1266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6740"/>
              </a:lnTo>
              <a:lnTo>
                <a:pt x="281133" y="126674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5B40F4-739C-467E-BEF6-569603665BFD}">
      <dsp:nvSpPr>
        <dsp:cNvPr id="0" name=""/>
        <dsp:cNvSpPr/>
      </dsp:nvSpPr>
      <dsp:spPr>
        <a:xfrm>
          <a:off x="4164275" y="2173806"/>
          <a:ext cx="3381096" cy="1830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b="1" kern="1200" dirty="0"/>
            <a:t>Programa Saúde na </a:t>
          </a:r>
          <a:r>
            <a:rPr lang="pt-BR" sz="3600" b="1" kern="1200" dirty="0" smtClean="0"/>
            <a:t>Escola</a:t>
          </a:r>
          <a:endParaRPr lang="pt-BR" sz="3600" b="1" kern="1200" dirty="0"/>
        </a:p>
      </dsp:txBody>
      <dsp:txXfrm>
        <a:off x="4217893" y="2227424"/>
        <a:ext cx="3273860" cy="17234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750CC6-2F31-40C5-907F-8A651A6B84F0}">
      <dsp:nvSpPr>
        <dsp:cNvPr id="0" name=""/>
        <dsp:cNvSpPr/>
      </dsp:nvSpPr>
      <dsp:spPr>
        <a:xfrm>
          <a:off x="301452" y="134588"/>
          <a:ext cx="1376195" cy="6880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/>
            <a:t>Saúde e PBF</a:t>
          </a:r>
        </a:p>
      </dsp:txBody>
      <dsp:txXfrm>
        <a:off x="321606" y="154742"/>
        <a:ext cx="1335887" cy="647789"/>
      </dsp:txXfrm>
    </dsp:sp>
    <dsp:sp modelId="{21C35207-762D-4C75-9BEA-66DA6B143A91}">
      <dsp:nvSpPr>
        <dsp:cNvPr id="0" name=""/>
        <dsp:cNvSpPr/>
      </dsp:nvSpPr>
      <dsp:spPr>
        <a:xfrm>
          <a:off x="380245" y="822686"/>
          <a:ext cx="91440" cy="381598"/>
        </a:xfrm>
        <a:custGeom>
          <a:avLst/>
          <a:gdLst/>
          <a:ahLst/>
          <a:cxnLst/>
          <a:rect l="0" t="0" r="0" b="0"/>
          <a:pathLst>
            <a:path>
              <a:moveTo>
                <a:pt x="58826" y="0"/>
              </a:moveTo>
              <a:lnTo>
                <a:pt x="45720" y="38159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D0755-AD3E-4C61-9607-A552AFA78C2E}">
      <dsp:nvSpPr>
        <dsp:cNvPr id="0" name=""/>
        <dsp:cNvSpPr/>
      </dsp:nvSpPr>
      <dsp:spPr>
        <a:xfrm>
          <a:off x="425965" y="860236"/>
          <a:ext cx="1100956" cy="688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/>
            <a:t>Programa Saúde na Escola- PSE</a:t>
          </a:r>
        </a:p>
      </dsp:txBody>
      <dsp:txXfrm>
        <a:off x="446119" y="880390"/>
        <a:ext cx="1060648" cy="6477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750CC6-2F31-40C5-907F-8A651A6B84F0}">
      <dsp:nvSpPr>
        <dsp:cNvPr id="0" name=""/>
        <dsp:cNvSpPr/>
      </dsp:nvSpPr>
      <dsp:spPr>
        <a:xfrm>
          <a:off x="460738" y="124215"/>
          <a:ext cx="1267453" cy="6337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dirty="0"/>
            <a:t>Saúde e PBF</a:t>
          </a:r>
        </a:p>
      </dsp:txBody>
      <dsp:txXfrm>
        <a:off x="479299" y="142776"/>
        <a:ext cx="1230331" cy="596604"/>
      </dsp:txXfrm>
    </dsp:sp>
    <dsp:sp modelId="{21C35207-762D-4C75-9BEA-66DA6B143A91}">
      <dsp:nvSpPr>
        <dsp:cNvPr id="0" name=""/>
        <dsp:cNvSpPr/>
      </dsp:nvSpPr>
      <dsp:spPr>
        <a:xfrm>
          <a:off x="483860" y="757942"/>
          <a:ext cx="103624" cy="351445"/>
        </a:xfrm>
        <a:custGeom>
          <a:avLst/>
          <a:gdLst/>
          <a:ahLst/>
          <a:cxnLst/>
          <a:rect l="0" t="0" r="0" b="0"/>
          <a:pathLst>
            <a:path>
              <a:moveTo>
                <a:pt x="103624" y="0"/>
              </a:moveTo>
              <a:lnTo>
                <a:pt x="0" y="35144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D0755-AD3E-4C61-9607-A552AFA78C2E}">
      <dsp:nvSpPr>
        <dsp:cNvPr id="0" name=""/>
        <dsp:cNvSpPr/>
      </dsp:nvSpPr>
      <dsp:spPr>
        <a:xfrm>
          <a:off x="483860" y="792524"/>
          <a:ext cx="1013962" cy="633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/>
            <a:t>Programa Saúde na Escola- PSE</a:t>
          </a:r>
        </a:p>
      </dsp:txBody>
      <dsp:txXfrm>
        <a:off x="502421" y="811085"/>
        <a:ext cx="976840" cy="596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0.93116</cdr:x>
      <cdr:y>0.20588</cdr:y>
    </cdr:from>
    <cdr:to>
      <cdr:x>0.95174</cdr:x>
      <cdr:y>0.23226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7704856" y="1008112"/>
          <a:ext cx="170288" cy="1291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dirty="0"/>
            <a:t>*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4ADFF-57B4-4036-9569-73D809FF4469}" type="datetimeFigureOut">
              <a:rPr lang="pt-BR" smtClean="0"/>
              <a:pPr/>
              <a:t>20/05/2019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D2E74-AC29-47AE-9D68-294605ABC7C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7486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dirty="0" smtClean="0"/>
              <a:t>Avançamos</a:t>
            </a:r>
            <a:r>
              <a:rPr lang="pt-BR" sz="1200" baseline="0" dirty="0" smtClean="0"/>
              <a:t> na articulação para o acompanhamento das condicionalidades </a:t>
            </a:r>
          </a:p>
          <a:p>
            <a:r>
              <a:rPr lang="pt-BR" sz="1200" baseline="0" dirty="0" smtClean="0"/>
              <a:t>É possível avançar mais nesse campo com a redução dos não localizados na educação e ampliação do acompanhamento da saúde</a:t>
            </a:r>
          </a:p>
          <a:p>
            <a:endParaRPr lang="pt-BR" sz="1200" baseline="0" dirty="0" smtClean="0"/>
          </a:p>
          <a:p>
            <a:r>
              <a:rPr lang="pt-BR" sz="1200" baseline="0" dirty="0" smtClean="0"/>
              <a:t>Mas é preciso avançar na articulação para ampliar e melhorar a atenção às famílias mais vulneráveis.</a:t>
            </a:r>
            <a:endParaRPr 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D2E74-AC29-47AE-9D68-294605ABC7C6}" type="slidenum">
              <a:rPr lang="pt-BR" smtClean="0"/>
              <a:pPr/>
              <a:t>29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3899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E958-03C1-4183-9F78-E74D99780F6A}" type="datetimeFigureOut">
              <a:rPr lang="pt-BR" smtClean="0"/>
              <a:pPr/>
              <a:t>20/05/2019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C9B-328F-4056-81C7-5748E41045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510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E958-03C1-4183-9F78-E74D99780F6A}" type="datetimeFigureOut">
              <a:rPr lang="pt-BR" smtClean="0"/>
              <a:pPr/>
              <a:t>20/05/2019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C9B-328F-4056-81C7-5748E41045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673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E958-03C1-4183-9F78-E74D99780F6A}" type="datetimeFigureOut">
              <a:rPr lang="pt-BR" smtClean="0"/>
              <a:pPr/>
              <a:t>20/05/2019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C9B-328F-4056-81C7-5748E41045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680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E958-03C1-4183-9F78-E74D99780F6A}" type="datetimeFigureOut">
              <a:rPr lang="pt-BR" smtClean="0"/>
              <a:pPr/>
              <a:t>20/05/2019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C9B-328F-4056-81C7-5748E41045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9754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E958-03C1-4183-9F78-E74D99780F6A}" type="datetimeFigureOut">
              <a:rPr lang="pt-BR" smtClean="0"/>
              <a:pPr/>
              <a:t>20/05/2019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C9B-328F-4056-81C7-5748E41045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894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E958-03C1-4183-9F78-E74D99780F6A}" type="datetimeFigureOut">
              <a:rPr lang="pt-BR" smtClean="0"/>
              <a:pPr/>
              <a:t>20/05/2019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C9B-328F-4056-81C7-5748E41045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575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E958-03C1-4183-9F78-E74D99780F6A}" type="datetimeFigureOut">
              <a:rPr lang="pt-BR" smtClean="0"/>
              <a:pPr/>
              <a:t>20/05/2019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C9B-328F-4056-81C7-5748E41045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157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E958-03C1-4183-9F78-E74D99780F6A}" type="datetimeFigureOut">
              <a:rPr lang="pt-BR" smtClean="0"/>
              <a:pPr/>
              <a:t>20/05/2019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C9B-328F-4056-81C7-5748E41045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44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E958-03C1-4183-9F78-E74D99780F6A}" type="datetimeFigureOut">
              <a:rPr lang="pt-BR" smtClean="0"/>
              <a:pPr/>
              <a:t>20/05/2019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C9B-328F-4056-81C7-5748E41045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314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E958-03C1-4183-9F78-E74D99780F6A}" type="datetimeFigureOut">
              <a:rPr lang="pt-BR" smtClean="0"/>
              <a:pPr/>
              <a:t>20/05/2019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C9B-328F-4056-81C7-5748E41045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610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E958-03C1-4183-9F78-E74D99780F6A}" type="datetimeFigureOut">
              <a:rPr lang="pt-BR" smtClean="0"/>
              <a:pPr/>
              <a:t>20/05/2019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3C9B-328F-4056-81C7-5748E41045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800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CE958-03C1-4183-9F78-E74D99780F6A}" type="datetimeFigureOut">
              <a:rPr lang="pt-BR" smtClean="0"/>
              <a:pPr/>
              <a:t>20/05/2019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A3C9B-328F-4056-81C7-5748E410450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824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pc-undp.org/publications/mds/11P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chart" Target="../charts/chart3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chart" Target="../charts/chart4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ço Reservado para Conteúdo 11"/>
          <p:cNvSpPr txBox="1">
            <a:spLocks/>
          </p:cNvSpPr>
          <p:nvPr/>
        </p:nvSpPr>
        <p:spPr>
          <a:xfrm>
            <a:off x="6732240" y="314312"/>
            <a:ext cx="2304256" cy="635504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>
              <a:lnSpc>
                <a:spcPct val="110000"/>
              </a:lnSpc>
              <a:spcBef>
                <a:spcPts val="0"/>
              </a:spcBef>
            </a:pPr>
            <a:endParaRPr lang="pt-BR" sz="1600" b="1" dirty="0" smtClean="0">
              <a:solidFill>
                <a:schemeClr val="tx2">
                  <a:lumMod val="75000"/>
                </a:schemeClr>
              </a:solidFill>
              <a:latin typeface="Calibri Light" pitchFamily="34" charset="0"/>
            </a:endParaRPr>
          </a:p>
          <a:p>
            <a:pPr marL="45720">
              <a:lnSpc>
                <a:spcPct val="110000"/>
              </a:lnSpc>
              <a:spcBef>
                <a:spcPts val="0"/>
              </a:spcBef>
            </a:pP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Calibri Light" pitchFamily="34" charset="0"/>
              </a:rPr>
              <a:t>MINISTERIO DA CIDADANIA</a:t>
            </a:r>
          </a:p>
          <a:p>
            <a:pPr marL="45720">
              <a:lnSpc>
                <a:spcPct val="110000"/>
              </a:lnSpc>
              <a:spcBef>
                <a:spcPts val="0"/>
              </a:spcBef>
            </a:pPr>
            <a:endParaRPr lang="pt-BR" sz="1600" b="1" dirty="0">
              <a:solidFill>
                <a:schemeClr val="tx2">
                  <a:lumMod val="75000"/>
                </a:schemeClr>
              </a:solidFill>
              <a:latin typeface="Calibri Light" pitchFamily="34" charset="0"/>
            </a:endParaRPr>
          </a:p>
          <a:p>
            <a:pPr marL="45720">
              <a:lnSpc>
                <a:spcPct val="110000"/>
              </a:lnSpc>
              <a:spcBef>
                <a:spcPts val="0"/>
              </a:spcBef>
            </a:pPr>
            <a:endParaRPr lang="pt-BR" sz="1600" b="1" dirty="0" smtClean="0">
              <a:solidFill>
                <a:schemeClr val="tx2">
                  <a:lumMod val="75000"/>
                </a:schemeClr>
              </a:solidFill>
              <a:latin typeface="Calibri Light" pitchFamily="34" charset="0"/>
            </a:endParaRPr>
          </a:p>
          <a:p>
            <a:pPr marL="45720">
              <a:lnSpc>
                <a:spcPct val="110000"/>
              </a:lnSpc>
              <a:spcBef>
                <a:spcPts val="0"/>
              </a:spcBef>
            </a:pPr>
            <a:endParaRPr lang="pt-BR" sz="1600" b="1" dirty="0">
              <a:solidFill>
                <a:schemeClr val="tx2">
                  <a:lumMod val="75000"/>
                </a:schemeClr>
              </a:solidFill>
              <a:latin typeface="Calibri Light" pitchFamily="34" charset="0"/>
            </a:endParaRPr>
          </a:p>
          <a:p>
            <a:pPr marL="45720">
              <a:lnSpc>
                <a:spcPct val="110000"/>
              </a:lnSpc>
              <a:spcBef>
                <a:spcPts val="0"/>
              </a:spcBef>
            </a:pPr>
            <a:endParaRPr lang="pt-BR" sz="1600" b="1" dirty="0" smtClean="0">
              <a:solidFill>
                <a:schemeClr val="tx2">
                  <a:lumMod val="75000"/>
                </a:schemeClr>
              </a:solidFill>
              <a:latin typeface="Calibri Light" pitchFamily="34" charset="0"/>
            </a:endParaRPr>
          </a:p>
          <a:p>
            <a:pPr marL="45720">
              <a:lnSpc>
                <a:spcPct val="150000"/>
              </a:lnSpc>
            </a:pP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Calibri Light" pitchFamily="34" charset="0"/>
              </a:rPr>
              <a:t>SECRETARIA NACIONAL DE RENDA DE CIDADANIA</a:t>
            </a:r>
          </a:p>
          <a:p>
            <a:pPr marL="45720">
              <a:lnSpc>
                <a:spcPct val="200000"/>
              </a:lnSpc>
            </a:pPr>
            <a:endParaRPr lang="pt-BR" sz="1600" b="1" dirty="0" smtClean="0">
              <a:solidFill>
                <a:schemeClr val="tx2">
                  <a:lumMod val="75000"/>
                </a:schemeClr>
              </a:solidFill>
              <a:latin typeface="Calibri Light" pitchFamily="34" charset="0"/>
            </a:endParaRPr>
          </a:p>
          <a:p>
            <a:pPr marL="45720">
              <a:lnSpc>
                <a:spcPct val="200000"/>
              </a:lnSpc>
            </a:pPr>
            <a:endParaRPr lang="pt-BR" sz="1600" b="1" dirty="0" smtClean="0">
              <a:solidFill>
                <a:schemeClr val="tx2">
                  <a:lumMod val="75000"/>
                </a:schemeClr>
              </a:solidFill>
              <a:latin typeface="Calibri Light" pitchFamily="34" charset="0"/>
            </a:endParaRPr>
          </a:p>
          <a:p>
            <a:pPr marL="45720">
              <a:lnSpc>
                <a:spcPct val="150000"/>
              </a:lnSpc>
            </a:pP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  <a:latin typeface="Calibri Light" pitchFamily="34" charset="0"/>
              </a:rPr>
              <a:t>DEPARTAMENTO DE CONDICIONALIDADES</a:t>
            </a:r>
          </a:p>
          <a:p>
            <a:pPr marL="45720">
              <a:lnSpc>
                <a:spcPct val="200000"/>
              </a:lnSpc>
            </a:pPr>
            <a:endParaRPr lang="pt-BR" sz="1600" b="1" dirty="0" smtClean="0">
              <a:solidFill>
                <a:srgbClr val="444A30"/>
              </a:solidFill>
              <a:latin typeface="Calibri Light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314312"/>
            <a:ext cx="6480720" cy="6355048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endParaRPr lang="pt-BR" sz="4000" dirty="0" smtClean="0">
              <a:solidFill>
                <a:schemeClr val="bg1"/>
              </a:solidFill>
              <a:latin typeface="Calibri Light" pitchFamily="34" charset="0"/>
            </a:endParaRPr>
          </a:p>
          <a:p>
            <a:endParaRPr lang="pt-BR" sz="4000" b="1" dirty="0">
              <a:solidFill>
                <a:schemeClr val="bg1"/>
              </a:solidFill>
              <a:latin typeface="Calibri Light" pitchFamily="34" charset="0"/>
            </a:endParaRPr>
          </a:p>
          <a:p>
            <a:endParaRPr lang="pt-BR" sz="4000" dirty="0">
              <a:solidFill>
                <a:schemeClr val="bg1"/>
              </a:solidFill>
              <a:latin typeface="Calibri Light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83568" y="1440877"/>
            <a:ext cx="56886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bg1"/>
                </a:solidFill>
              </a:rPr>
              <a:t>Articulação </a:t>
            </a:r>
            <a:r>
              <a:rPr lang="pt-BR" sz="3600" b="1" dirty="0" err="1">
                <a:solidFill>
                  <a:schemeClr val="bg1"/>
                </a:solidFill>
              </a:rPr>
              <a:t>intersetorial</a:t>
            </a:r>
            <a:r>
              <a:rPr lang="pt-BR" sz="3600" b="1" dirty="0">
                <a:solidFill>
                  <a:schemeClr val="bg1"/>
                </a:solidFill>
              </a:rPr>
              <a:t> para desenvolvimento de ações de saúde, educação e cidadania visando a proteção social dos educandos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204392" y="5157192"/>
            <a:ext cx="4809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Brasília, 20 de maio de 2019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36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De volta aos fundamentos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23528" y="1971850"/>
            <a:ext cx="6386914" cy="3577204"/>
          </a:xfrm>
          <a:prstGeom prst="rect">
            <a:avLst/>
          </a:prstGeom>
        </p:spPr>
        <p:txBody>
          <a:bodyPr wrap="square" lIns="100909" tIns="50454" rIns="100909" bIns="50454">
            <a:spAutoFit/>
          </a:bodyPr>
          <a:lstStyle/>
          <a:p>
            <a:pPr>
              <a:spcBef>
                <a:spcPts val="662"/>
              </a:spcBef>
              <a:defRPr/>
            </a:pPr>
            <a:r>
              <a:rPr lang="pt-BR" sz="2000" b="1" dirty="0">
                <a:latin typeface="Calibri" charset="0"/>
                <a:cs typeface="Arial" charset="0"/>
              </a:rPr>
              <a:t> Saúde (Acompanhada 2 vezes por ano)</a:t>
            </a:r>
          </a:p>
          <a:p>
            <a:pPr marL="378451" indent="-378451">
              <a:buFont typeface="Arial" panose="020B0604020202020204" pitchFamily="34" charset="0"/>
              <a:buChar char="•"/>
            </a:pPr>
            <a:r>
              <a:rPr lang="pt-BR" sz="2000" dirty="0"/>
              <a:t>Vacinação e acompanhamento nutricional (peso e altura) de crianças menores de 7 anos;</a:t>
            </a:r>
          </a:p>
          <a:p>
            <a:pPr marL="378451" indent="-378451">
              <a:buFont typeface="Arial" panose="020B0604020202020204" pitchFamily="34" charset="0"/>
              <a:buChar char="•"/>
            </a:pPr>
            <a:r>
              <a:rPr lang="pt-BR" sz="2000" dirty="0"/>
              <a:t>Pré-natal de gestantes.</a:t>
            </a:r>
          </a:p>
          <a:p>
            <a:pPr marL="378451" indent="-378451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78451" indent="-378451">
              <a:buFont typeface="Arial" panose="020B0604020202020204" pitchFamily="34" charset="0"/>
              <a:buChar char="•"/>
            </a:pPr>
            <a:endParaRPr lang="pt-BR" sz="2000" dirty="0"/>
          </a:p>
          <a:p>
            <a:pPr>
              <a:spcBef>
                <a:spcPts val="662"/>
              </a:spcBef>
              <a:defRPr/>
            </a:pPr>
            <a:r>
              <a:rPr lang="pt-BR" sz="2000" b="1" dirty="0">
                <a:latin typeface="Calibri" charset="0"/>
                <a:cs typeface="Arial" charset="0"/>
              </a:rPr>
              <a:t>Educação (Acompanhada 5 vezes por ano)</a:t>
            </a:r>
          </a:p>
          <a:p>
            <a:pPr marL="315375" indent="-315375">
              <a:buFont typeface="Arial" panose="020B0604020202020204" pitchFamily="34" charset="0"/>
              <a:buChar char="•"/>
            </a:pPr>
            <a:r>
              <a:rPr lang="pt-BR" sz="2000" dirty="0"/>
              <a:t>Frequência escolar mensal mínima de 85% para crianças e jovens de 6 a 15 anos;</a:t>
            </a:r>
          </a:p>
          <a:p>
            <a:pPr marL="315375" indent="-315375">
              <a:buFont typeface="Arial" panose="020B0604020202020204" pitchFamily="34" charset="0"/>
              <a:buChar char="•"/>
            </a:pPr>
            <a:r>
              <a:rPr lang="pt-BR" sz="2000" dirty="0"/>
              <a:t>Frequência escolar mensal mínima de 75% para os/as adolescentes que recebem o BVJ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99" t="34843" r="58891" b="40385"/>
          <a:stretch>
            <a:fillRect/>
          </a:stretch>
        </p:blipFill>
        <p:spPr bwMode="auto">
          <a:xfrm>
            <a:off x="6576702" y="1962424"/>
            <a:ext cx="1012036" cy="1260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9" t="34843" r="42557" b="40385"/>
          <a:stretch>
            <a:fillRect/>
          </a:stretch>
        </p:blipFill>
        <p:spPr bwMode="auto">
          <a:xfrm>
            <a:off x="7863488" y="1974333"/>
            <a:ext cx="1012036" cy="125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75" t="34843" r="26334" b="40385"/>
          <a:stretch>
            <a:fillRect/>
          </a:stretch>
        </p:blipFill>
        <p:spPr bwMode="auto">
          <a:xfrm>
            <a:off x="7220098" y="3285587"/>
            <a:ext cx="1010620" cy="1260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C:\Users\luciana.seabra\Pictures\sem titulo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697" b="84943"/>
          <a:stretch>
            <a:fillRect/>
          </a:stretch>
        </p:blipFill>
        <p:spPr bwMode="auto">
          <a:xfrm>
            <a:off x="7263561" y="4834094"/>
            <a:ext cx="1026171" cy="1332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833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613216" y="1982168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chemeClr val="bg1"/>
                </a:solidFill>
              </a:rPr>
              <a:t>GESTÃO DE  CONDICIONALIDADES</a:t>
            </a:r>
            <a:endParaRPr lang="pt-BR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15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  <a:solidFill>
            <a:schemeClr val="accent5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Gestão de condicionalidades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052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553" y="2942208"/>
            <a:ext cx="3267744" cy="326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Caixa de Texto 2"/>
          <p:cNvSpPr txBox="1">
            <a:spLocks noChangeArrowheads="1"/>
          </p:cNvSpPr>
          <p:nvPr/>
        </p:nvSpPr>
        <p:spPr bwMode="auto">
          <a:xfrm rot="18396533">
            <a:off x="6955419" y="5004420"/>
            <a:ext cx="2077085" cy="455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spcFirstLastPara="1" vert="horz" wrap="square" lIns="91440" tIns="45720" rIns="91440" bIns="45720" numCol="1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600" b="1" dirty="0">
                <a:ln>
                  <a:noFill/>
                </a:ln>
                <a:solidFill>
                  <a:srgbClr val="984807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ahoma"/>
                <a:ea typeface="Calibri"/>
                <a:cs typeface="Times New Roman"/>
              </a:rPr>
              <a:t>Distrito Federal</a:t>
            </a:r>
            <a:endParaRPr lang="pt-BR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3" name="Caixa de Texto 2"/>
          <p:cNvSpPr txBox="1">
            <a:spLocks noChangeArrowheads="1"/>
          </p:cNvSpPr>
          <p:nvPr/>
        </p:nvSpPr>
        <p:spPr bwMode="auto">
          <a:xfrm rot="2029465">
            <a:off x="6947629" y="3561018"/>
            <a:ext cx="1731377" cy="49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b="1" dirty="0" smtClean="0">
                <a:ln>
                  <a:noFill/>
                </a:ln>
                <a:solidFill>
                  <a:srgbClr val="FFFFFF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ahoma"/>
                <a:ea typeface="Calibri"/>
                <a:cs typeface="Times New Roman"/>
              </a:rPr>
              <a:t>Municípios</a:t>
            </a:r>
            <a:endParaRPr lang="pt-BR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4" name="Caixa de texto 27"/>
          <p:cNvSpPr txBox="1"/>
          <p:nvPr/>
        </p:nvSpPr>
        <p:spPr>
          <a:xfrm rot="2243516">
            <a:off x="5684558" y="5297981"/>
            <a:ext cx="1300480" cy="43751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b="1" dirty="0">
                <a:ln>
                  <a:noFill/>
                </a:ln>
                <a:solidFill>
                  <a:srgbClr val="984807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ahoma"/>
                <a:ea typeface="Calibri"/>
                <a:cs typeface="Times New Roman"/>
              </a:rPr>
              <a:t>Estados</a:t>
            </a:r>
            <a:endParaRPr lang="pt-BR" dirty="0">
              <a:effectLst/>
              <a:ea typeface="Calibri"/>
              <a:cs typeface="Times New Roman"/>
            </a:endParaRPr>
          </a:p>
        </p:txBody>
      </p:sp>
      <p:sp>
        <p:nvSpPr>
          <p:cNvPr id="35" name="Caixa de Texto 2"/>
          <p:cNvSpPr txBox="1">
            <a:spLocks noChangeArrowheads="1"/>
          </p:cNvSpPr>
          <p:nvPr/>
        </p:nvSpPr>
        <p:spPr bwMode="auto">
          <a:xfrm rot="19088385">
            <a:off x="5397416" y="3756099"/>
            <a:ext cx="1529080" cy="39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spcFirstLastPara="1" vert="horz" wrap="square" lIns="91440" tIns="45720" rIns="91440" bIns="45720" numCol="1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b="1" dirty="0" smtClean="0">
                <a:ln>
                  <a:noFill/>
                </a:ln>
                <a:solidFill>
                  <a:srgbClr val="984807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ahoma"/>
                <a:ea typeface="Calibri"/>
                <a:cs typeface="Times New Roman"/>
              </a:rPr>
              <a:t>União</a:t>
            </a:r>
            <a:endParaRPr lang="pt-BR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26" name="Retângulo 25"/>
          <p:cNvSpPr/>
          <p:nvPr/>
        </p:nvSpPr>
        <p:spPr>
          <a:xfrm>
            <a:off x="-462208" y="1651326"/>
            <a:ext cx="5313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s-ES" sz="2400" b="1" dirty="0" smtClean="0"/>
              <a:t>Intersetorial</a:t>
            </a:r>
            <a:r>
              <a:rPr lang="es-ES" sz="2400" b="1" dirty="0"/>
              <a:t>: </a:t>
            </a:r>
          </a:p>
          <a:p>
            <a:pPr lvl="1" algn="ctr"/>
            <a:r>
              <a:rPr lang="es-ES" sz="2300" dirty="0" err="1" smtClean="0"/>
              <a:t>Com</a:t>
            </a:r>
            <a:r>
              <a:rPr lang="es-ES" sz="2300" dirty="0" smtClean="0"/>
              <a:t> os responsáveis pela gestão do PBF, assistência social, educação e saúde;</a:t>
            </a:r>
            <a:endParaRPr lang="pt-BR" sz="2300" dirty="0"/>
          </a:p>
        </p:txBody>
      </p:sp>
      <p:sp>
        <p:nvSpPr>
          <p:cNvPr id="27" name="Retângulo 26"/>
          <p:cNvSpPr/>
          <p:nvPr/>
        </p:nvSpPr>
        <p:spPr>
          <a:xfrm>
            <a:off x="4788024" y="1641166"/>
            <a:ext cx="4248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/>
              <a:t>Compartilhada: </a:t>
            </a:r>
          </a:p>
          <a:p>
            <a:pPr algn="ctr"/>
            <a:r>
              <a:rPr lang="es-ES" sz="2300" dirty="0" smtClean="0"/>
              <a:t>Governo </a:t>
            </a:r>
            <a:r>
              <a:rPr lang="es-ES" sz="2300" dirty="0"/>
              <a:t>federal, </a:t>
            </a:r>
            <a:r>
              <a:rPr lang="es-ES" sz="2300" dirty="0" err="1" smtClean="0"/>
              <a:t>governos</a:t>
            </a:r>
            <a:r>
              <a:rPr lang="es-ES" sz="2300" dirty="0" smtClean="0"/>
              <a:t> distrital, </a:t>
            </a:r>
            <a:r>
              <a:rPr lang="es-ES" sz="2300" dirty="0" err="1" smtClean="0"/>
              <a:t>estaduais</a:t>
            </a:r>
            <a:r>
              <a:rPr lang="es-ES" sz="2300" dirty="0" smtClean="0"/>
              <a:t> e municipais</a:t>
            </a:r>
            <a:endParaRPr lang="pt-BR" sz="2300" dirty="0"/>
          </a:p>
        </p:txBody>
      </p:sp>
      <p:sp>
        <p:nvSpPr>
          <p:cNvPr id="3" name="CaixaDeTexto 2"/>
          <p:cNvSpPr txBox="1"/>
          <p:nvPr/>
        </p:nvSpPr>
        <p:spPr>
          <a:xfrm rot="2290532">
            <a:off x="6317721" y="5040058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26</a:t>
            </a:r>
            <a:endParaRPr lang="pt-BR" sz="1600" dirty="0">
              <a:solidFill>
                <a:schemeClr val="accent6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 rot="2037639">
            <a:off x="7159904" y="3751260"/>
            <a:ext cx="74251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7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5570</a:t>
            </a: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65088" y="3198813"/>
            <a:ext cx="4475163" cy="2503488"/>
            <a:chOff x="41" y="2367"/>
            <a:chExt cx="2819" cy="1577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46" y="2372"/>
              <a:ext cx="2814" cy="1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227" y="2642"/>
              <a:ext cx="42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90" y="2642"/>
              <a:ext cx="42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1031" y="2372"/>
              <a:ext cx="826" cy="438"/>
            </a:xfrm>
            <a:prstGeom prst="ellipse">
              <a:avLst/>
            </a:prstGeom>
            <a:solidFill>
              <a:srgbClr val="F2F2F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auto">
            <a:xfrm>
              <a:off x="1027" y="2367"/>
              <a:ext cx="835" cy="448"/>
            </a:xfrm>
            <a:custGeom>
              <a:avLst/>
              <a:gdLst>
                <a:gd name="T0" fmla="*/ 3 w 835"/>
                <a:gd name="T1" fmla="*/ 195 h 448"/>
                <a:gd name="T2" fmla="*/ 16 w 835"/>
                <a:gd name="T3" fmla="*/ 162 h 448"/>
                <a:gd name="T4" fmla="*/ 37 w 835"/>
                <a:gd name="T5" fmla="*/ 131 h 448"/>
                <a:gd name="T6" fmla="*/ 84 w 835"/>
                <a:gd name="T7" fmla="*/ 89 h 448"/>
                <a:gd name="T8" fmla="*/ 168 w 835"/>
                <a:gd name="T9" fmla="*/ 44 h 448"/>
                <a:gd name="T10" fmla="*/ 274 w 835"/>
                <a:gd name="T11" fmla="*/ 14 h 448"/>
                <a:gd name="T12" fmla="*/ 396 w 835"/>
                <a:gd name="T13" fmla="*/ 1 h 448"/>
                <a:gd name="T14" fmla="*/ 521 w 835"/>
                <a:gd name="T15" fmla="*/ 7 h 448"/>
                <a:gd name="T16" fmla="*/ 633 w 835"/>
                <a:gd name="T17" fmla="*/ 32 h 448"/>
                <a:gd name="T18" fmla="*/ 725 w 835"/>
                <a:gd name="T19" fmla="*/ 73 h 448"/>
                <a:gd name="T20" fmla="*/ 788 w 835"/>
                <a:gd name="T21" fmla="*/ 121 h 448"/>
                <a:gd name="T22" fmla="*/ 812 w 835"/>
                <a:gd name="T23" fmla="*/ 151 h 448"/>
                <a:gd name="T24" fmla="*/ 828 w 835"/>
                <a:gd name="T25" fmla="*/ 184 h 448"/>
                <a:gd name="T26" fmla="*/ 835 w 835"/>
                <a:gd name="T27" fmla="*/ 218 h 448"/>
                <a:gd name="T28" fmla="*/ 831 w 835"/>
                <a:gd name="T29" fmla="*/ 253 h 448"/>
                <a:gd name="T30" fmla="*/ 819 w 835"/>
                <a:gd name="T31" fmla="*/ 286 h 448"/>
                <a:gd name="T32" fmla="*/ 797 w 835"/>
                <a:gd name="T33" fmla="*/ 317 h 448"/>
                <a:gd name="T34" fmla="*/ 751 w 835"/>
                <a:gd name="T35" fmla="*/ 359 h 448"/>
                <a:gd name="T36" fmla="*/ 666 w 835"/>
                <a:gd name="T37" fmla="*/ 404 h 448"/>
                <a:gd name="T38" fmla="*/ 560 w 835"/>
                <a:gd name="T39" fmla="*/ 434 h 448"/>
                <a:gd name="T40" fmla="*/ 439 w 835"/>
                <a:gd name="T41" fmla="*/ 447 h 448"/>
                <a:gd name="T42" fmla="*/ 314 w 835"/>
                <a:gd name="T43" fmla="*/ 441 h 448"/>
                <a:gd name="T44" fmla="*/ 202 w 835"/>
                <a:gd name="T45" fmla="*/ 416 h 448"/>
                <a:gd name="T46" fmla="*/ 109 w 835"/>
                <a:gd name="T47" fmla="*/ 375 h 448"/>
                <a:gd name="T48" fmla="*/ 46 w 835"/>
                <a:gd name="T49" fmla="*/ 327 h 448"/>
                <a:gd name="T50" fmla="*/ 22 w 835"/>
                <a:gd name="T51" fmla="*/ 297 h 448"/>
                <a:gd name="T52" fmla="*/ 6 w 835"/>
                <a:gd name="T53" fmla="*/ 264 h 448"/>
                <a:gd name="T54" fmla="*/ 0 w 835"/>
                <a:gd name="T55" fmla="*/ 230 h 448"/>
                <a:gd name="T56" fmla="*/ 12 w 835"/>
                <a:gd name="T57" fmla="*/ 251 h 448"/>
                <a:gd name="T58" fmla="*/ 24 w 835"/>
                <a:gd name="T59" fmla="*/ 282 h 448"/>
                <a:gd name="T60" fmla="*/ 44 w 835"/>
                <a:gd name="T61" fmla="*/ 311 h 448"/>
                <a:gd name="T62" fmla="*/ 89 w 835"/>
                <a:gd name="T63" fmla="*/ 351 h 448"/>
                <a:gd name="T64" fmla="*/ 172 w 835"/>
                <a:gd name="T65" fmla="*/ 395 h 448"/>
                <a:gd name="T66" fmla="*/ 276 w 835"/>
                <a:gd name="T67" fmla="*/ 425 h 448"/>
                <a:gd name="T68" fmla="*/ 396 w 835"/>
                <a:gd name="T69" fmla="*/ 438 h 448"/>
                <a:gd name="T70" fmla="*/ 520 w 835"/>
                <a:gd name="T71" fmla="*/ 432 h 448"/>
                <a:gd name="T72" fmla="*/ 630 w 835"/>
                <a:gd name="T73" fmla="*/ 407 h 448"/>
                <a:gd name="T74" fmla="*/ 720 w 835"/>
                <a:gd name="T75" fmla="*/ 367 h 448"/>
                <a:gd name="T76" fmla="*/ 782 w 835"/>
                <a:gd name="T77" fmla="*/ 321 h 448"/>
                <a:gd name="T78" fmla="*/ 805 w 835"/>
                <a:gd name="T79" fmla="*/ 292 h 448"/>
                <a:gd name="T80" fmla="*/ 819 w 835"/>
                <a:gd name="T81" fmla="*/ 261 h 448"/>
                <a:gd name="T82" fmla="*/ 825 w 835"/>
                <a:gd name="T83" fmla="*/ 230 h 448"/>
                <a:gd name="T84" fmla="*/ 822 w 835"/>
                <a:gd name="T85" fmla="*/ 197 h 448"/>
                <a:gd name="T86" fmla="*/ 811 w 835"/>
                <a:gd name="T87" fmla="*/ 166 h 448"/>
                <a:gd name="T88" fmla="*/ 790 w 835"/>
                <a:gd name="T89" fmla="*/ 137 h 448"/>
                <a:gd name="T90" fmla="*/ 746 w 835"/>
                <a:gd name="T91" fmla="*/ 97 h 448"/>
                <a:gd name="T92" fmla="*/ 663 w 835"/>
                <a:gd name="T93" fmla="*/ 53 h 448"/>
                <a:gd name="T94" fmla="*/ 558 w 835"/>
                <a:gd name="T95" fmla="*/ 23 h 448"/>
                <a:gd name="T96" fmla="*/ 438 w 835"/>
                <a:gd name="T97" fmla="*/ 10 h 448"/>
                <a:gd name="T98" fmla="*/ 315 w 835"/>
                <a:gd name="T99" fmla="*/ 16 h 448"/>
                <a:gd name="T100" fmla="*/ 205 w 835"/>
                <a:gd name="T101" fmla="*/ 41 h 448"/>
                <a:gd name="T102" fmla="*/ 114 w 835"/>
                <a:gd name="T103" fmla="*/ 81 h 448"/>
                <a:gd name="T104" fmla="*/ 53 w 835"/>
                <a:gd name="T105" fmla="*/ 127 h 448"/>
                <a:gd name="T106" fmla="*/ 30 w 835"/>
                <a:gd name="T107" fmla="*/ 156 h 448"/>
                <a:gd name="T108" fmla="*/ 15 w 835"/>
                <a:gd name="T109" fmla="*/ 187 h 448"/>
                <a:gd name="T110" fmla="*/ 9 w 835"/>
                <a:gd name="T111" fmla="*/ 218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35" h="448">
                  <a:moveTo>
                    <a:pt x="0" y="224"/>
                  </a:moveTo>
                  <a:lnTo>
                    <a:pt x="0" y="218"/>
                  </a:lnTo>
                  <a:lnTo>
                    <a:pt x="0" y="212"/>
                  </a:lnTo>
                  <a:lnTo>
                    <a:pt x="1" y="207"/>
                  </a:lnTo>
                  <a:lnTo>
                    <a:pt x="2" y="201"/>
                  </a:lnTo>
                  <a:lnTo>
                    <a:pt x="3" y="195"/>
                  </a:lnTo>
                  <a:lnTo>
                    <a:pt x="5" y="189"/>
                  </a:lnTo>
                  <a:lnTo>
                    <a:pt x="6" y="184"/>
                  </a:lnTo>
                  <a:lnTo>
                    <a:pt x="8" y="178"/>
                  </a:lnTo>
                  <a:lnTo>
                    <a:pt x="11" y="173"/>
                  </a:lnTo>
                  <a:lnTo>
                    <a:pt x="13" y="167"/>
                  </a:lnTo>
                  <a:lnTo>
                    <a:pt x="16" y="162"/>
                  </a:lnTo>
                  <a:lnTo>
                    <a:pt x="19" y="157"/>
                  </a:lnTo>
                  <a:lnTo>
                    <a:pt x="22" y="151"/>
                  </a:lnTo>
                  <a:lnTo>
                    <a:pt x="26" y="146"/>
                  </a:lnTo>
                  <a:lnTo>
                    <a:pt x="29" y="141"/>
                  </a:lnTo>
                  <a:lnTo>
                    <a:pt x="33" y="136"/>
                  </a:lnTo>
                  <a:lnTo>
                    <a:pt x="37" y="131"/>
                  </a:lnTo>
                  <a:lnTo>
                    <a:pt x="42" y="126"/>
                  </a:lnTo>
                  <a:lnTo>
                    <a:pt x="46" y="121"/>
                  </a:lnTo>
                  <a:lnTo>
                    <a:pt x="51" y="116"/>
                  </a:lnTo>
                  <a:lnTo>
                    <a:pt x="61" y="107"/>
                  </a:lnTo>
                  <a:lnTo>
                    <a:pt x="72" y="98"/>
                  </a:lnTo>
                  <a:lnTo>
                    <a:pt x="84" y="89"/>
                  </a:lnTo>
                  <a:lnTo>
                    <a:pt x="96" y="81"/>
                  </a:lnTo>
                  <a:lnTo>
                    <a:pt x="109" y="73"/>
                  </a:lnTo>
                  <a:lnTo>
                    <a:pt x="123" y="65"/>
                  </a:lnTo>
                  <a:lnTo>
                    <a:pt x="138" y="58"/>
                  </a:lnTo>
                  <a:lnTo>
                    <a:pt x="153" y="51"/>
                  </a:lnTo>
                  <a:lnTo>
                    <a:pt x="168" y="44"/>
                  </a:lnTo>
                  <a:lnTo>
                    <a:pt x="185" y="38"/>
                  </a:lnTo>
                  <a:lnTo>
                    <a:pt x="202" y="32"/>
                  </a:lnTo>
                  <a:lnTo>
                    <a:pt x="219" y="27"/>
                  </a:lnTo>
                  <a:lnTo>
                    <a:pt x="237" y="22"/>
                  </a:lnTo>
                  <a:lnTo>
                    <a:pt x="255" y="18"/>
                  </a:lnTo>
                  <a:lnTo>
                    <a:pt x="274" y="14"/>
                  </a:lnTo>
                  <a:lnTo>
                    <a:pt x="294" y="10"/>
                  </a:lnTo>
                  <a:lnTo>
                    <a:pt x="313" y="7"/>
                  </a:lnTo>
                  <a:lnTo>
                    <a:pt x="333" y="5"/>
                  </a:lnTo>
                  <a:lnTo>
                    <a:pt x="354" y="3"/>
                  </a:lnTo>
                  <a:lnTo>
                    <a:pt x="375" y="1"/>
                  </a:lnTo>
                  <a:lnTo>
                    <a:pt x="396" y="1"/>
                  </a:lnTo>
                  <a:lnTo>
                    <a:pt x="417" y="0"/>
                  </a:lnTo>
                  <a:lnTo>
                    <a:pt x="439" y="1"/>
                  </a:lnTo>
                  <a:lnTo>
                    <a:pt x="460" y="2"/>
                  </a:lnTo>
                  <a:lnTo>
                    <a:pt x="480" y="3"/>
                  </a:lnTo>
                  <a:lnTo>
                    <a:pt x="501" y="5"/>
                  </a:lnTo>
                  <a:lnTo>
                    <a:pt x="521" y="7"/>
                  </a:lnTo>
                  <a:lnTo>
                    <a:pt x="541" y="10"/>
                  </a:lnTo>
                  <a:lnTo>
                    <a:pt x="560" y="14"/>
                  </a:lnTo>
                  <a:lnTo>
                    <a:pt x="579" y="18"/>
                  </a:lnTo>
                  <a:lnTo>
                    <a:pt x="597" y="22"/>
                  </a:lnTo>
                  <a:lnTo>
                    <a:pt x="615" y="27"/>
                  </a:lnTo>
                  <a:lnTo>
                    <a:pt x="633" y="32"/>
                  </a:lnTo>
                  <a:lnTo>
                    <a:pt x="650" y="38"/>
                  </a:lnTo>
                  <a:lnTo>
                    <a:pt x="666" y="44"/>
                  </a:lnTo>
                  <a:lnTo>
                    <a:pt x="682" y="51"/>
                  </a:lnTo>
                  <a:lnTo>
                    <a:pt x="697" y="58"/>
                  </a:lnTo>
                  <a:lnTo>
                    <a:pt x="711" y="65"/>
                  </a:lnTo>
                  <a:lnTo>
                    <a:pt x="725" y="73"/>
                  </a:lnTo>
                  <a:lnTo>
                    <a:pt x="738" y="81"/>
                  </a:lnTo>
                  <a:lnTo>
                    <a:pt x="751" y="89"/>
                  </a:lnTo>
                  <a:lnTo>
                    <a:pt x="762" y="98"/>
                  </a:lnTo>
                  <a:lnTo>
                    <a:pt x="773" y="107"/>
                  </a:lnTo>
                  <a:lnTo>
                    <a:pt x="783" y="116"/>
                  </a:lnTo>
                  <a:lnTo>
                    <a:pt x="788" y="121"/>
                  </a:lnTo>
                  <a:lnTo>
                    <a:pt x="793" y="126"/>
                  </a:lnTo>
                  <a:lnTo>
                    <a:pt x="797" y="131"/>
                  </a:lnTo>
                  <a:lnTo>
                    <a:pt x="801" y="136"/>
                  </a:lnTo>
                  <a:lnTo>
                    <a:pt x="805" y="141"/>
                  </a:lnTo>
                  <a:lnTo>
                    <a:pt x="809" y="146"/>
                  </a:lnTo>
                  <a:lnTo>
                    <a:pt x="812" y="151"/>
                  </a:lnTo>
                  <a:lnTo>
                    <a:pt x="816" y="157"/>
                  </a:lnTo>
                  <a:lnTo>
                    <a:pt x="818" y="162"/>
                  </a:lnTo>
                  <a:lnTo>
                    <a:pt x="821" y="167"/>
                  </a:lnTo>
                  <a:lnTo>
                    <a:pt x="824" y="173"/>
                  </a:lnTo>
                  <a:lnTo>
                    <a:pt x="826" y="178"/>
                  </a:lnTo>
                  <a:lnTo>
                    <a:pt x="828" y="184"/>
                  </a:lnTo>
                  <a:lnTo>
                    <a:pt x="830" y="189"/>
                  </a:lnTo>
                  <a:lnTo>
                    <a:pt x="831" y="195"/>
                  </a:lnTo>
                  <a:lnTo>
                    <a:pt x="833" y="201"/>
                  </a:lnTo>
                  <a:lnTo>
                    <a:pt x="833" y="206"/>
                  </a:lnTo>
                  <a:lnTo>
                    <a:pt x="834" y="212"/>
                  </a:lnTo>
                  <a:lnTo>
                    <a:pt x="835" y="218"/>
                  </a:lnTo>
                  <a:lnTo>
                    <a:pt x="835" y="224"/>
                  </a:lnTo>
                  <a:lnTo>
                    <a:pt x="835" y="230"/>
                  </a:lnTo>
                  <a:lnTo>
                    <a:pt x="834" y="236"/>
                  </a:lnTo>
                  <a:lnTo>
                    <a:pt x="833" y="241"/>
                  </a:lnTo>
                  <a:lnTo>
                    <a:pt x="833" y="247"/>
                  </a:lnTo>
                  <a:lnTo>
                    <a:pt x="831" y="253"/>
                  </a:lnTo>
                  <a:lnTo>
                    <a:pt x="830" y="259"/>
                  </a:lnTo>
                  <a:lnTo>
                    <a:pt x="828" y="264"/>
                  </a:lnTo>
                  <a:lnTo>
                    <a:pt x="826" y="270"/>
                  </a:lnTo>
                  <a:lnTo>
                    <a:pt x="824" y="275"/>
                  </a:lnTo>
                  <a:lnTo>
                    <a:pt x="821" y="281"/>
                  </a:lnTo>
                  <a:lnTo>
                    <a:pt x="819" y="286"/>
                  </a:lnTo>
                  <a:lnTo>
                    <a:pt x="816" y="291"/>
                  </a:lnTo>
                  <a:lnTo>
                    <a:pt x="812" y="297"/>
                  </a:lnTo>
                  <a:lnTo>
                    <a:pt x="809" y="302"/>
                  </a:lnTo>
                  <a:lnTo>
                    <a:pt x="805" y="307"/>
                  </a:lnTo>
                  <a:lnTo>
                    <a:pt x="801" y="312"/>
                  </a:lnTo>
                  <a:lnTo>
                    <a:pt x="797" y="317"/>
                  </a:lnTo>
                  <a:lnTo>
                    <a:pt x="793" y="322"/>
                  </a:lnTo>
                  <a:lnTo>
                    <a:pt x="788" y="327"/>
                  </a:lnTo>
                  <a:lnTo>
                    <a:pt x="784" y="332"/>
                  </a:lnTo>
                  <a:lnTo>
                    <a:pt x="773" y="341"/>
                  </a:lnTo>
                  <a:lnTo>
                    <a:pt x="763" y="350"/>
                  </a:lnTo>
                  <a:lnTo>
                    <a:pt x="751" y="359"/>
                  </a:lnTo>
                  <a:lnTo>
                    <a:pt x="738" y="367"/>
                  </a:lnTo>
                  <a:lnTo>
                    <a:pt x="725" y="375"/>
                  </a:lnTo>
                  <a:lnTo>
                    <a:pt x="711" y="383"/>
                  </a:lnTo>
                  <a:lnTo>
                    <a:pt x="697" y="390"/>
                  </a:lnTo>
                  <a:lnTo>
                    <a:pt x="682" y="397"/>
                  </a:lnTo>
                  <a:lnTo>
                    <a:pt x="666" y="404"/>
                  </a:lnTo>
                  <a:lnTo>
                    <a:pt x="650" y="410"/>
                  </a:lnTo>
                  <a:lnTo>
                    <a:pt x="633" y="416"/>
                  </a:lnTo>
                  <a:lnTo>
                    <a:pt x="615" y="421"/>
                  </a:lnTo>
                  <a:lnTo>
                    <a:pt x="597" y="426"/>
                  </a:lnTo>
                  <a:lnTo>
                    <a:pt x="579" y="430"/>
                  </a:lnTo>
                  <a:lnTo>
                    <a:pt x="560" y="434"/>
                  </a:lnTo>
                  <a:lnTo>
                    <a:pt x="541" y="438"/>
                  </a:lnTo>
                  <a:lnTo>
                    <a:pt x="521" y="441"/>
                  </a:lnTo>
                  <a:lnTo>
                    <a:pt x="501" y="443"/>
                  </a:lnTo>
                  <a:lnTo>
                    <a:pt x="480" y="445"/>
                  </a:lnTo>
                  <a:lnTo>
                    <a:pt x="460" y="447"/>
                  </a:lnTo>
                  <a:lnTo>
                    <a:pt x="439" y="447"/>
                  </a:lnTo>
                  <a:lnTo>
                    <a:pt x="417" y="448"/>
                  </a:lnTo>
                  <a:lnTo>
                    <a:pt x="396" y="447"/>
                  </a:lnTo>
                  <a:lnTo>
                    <a:pt x="375" y="447"/>
                  </a:lnTo>
                  <a:lnTo>
                    <a:pt x="354" y="445"/>
                  </a:lnTo>
                  <a:lnTo>
                    <a:pt x="334" y="443"/>
                  </a:lnTo>
                  <a:lnTo>
                    <a:pt x="314" y="441"/>
                  </a:lnTo>
                  <a:lnTo>
                    <a:pt x="294" y="438"/>
                  </a:lnTo>
                  <a:lnTo>
                    <a:pt x="274" y="434"/>
                  </a:lnTo>
                  <a:lnTo>
                    <a:pt x="256" y="430"/>
                  </a:lnTo>
                  <a:lnTo>
                    <a:pt x="237" y="426"/>
                  </a:lnTo>
                  <a:lnTo>
                    <a:pt x="219" y="421"/>
                  </a:lnTo>
                  <a:lnTo>
                    <a:pt x="202" y="416"/>
                  </a:lnTo>
                  <a:lnTo>
                    <a:pt x="185" y="410"/>
                  </a:lnTo>
                  <a:lnTo>
                    <a:pt x="169" y="404"/>
                  </a:lnTo>
                  <a:lnTo>
                    <a:pt x="153" y="397"/>
                  </a:lnTo>
                  <a:lnTo>
                    <a:pt x="138" y="390"/>
                  </a:lnTo>
                  <a:lnTo>
                    <a:pt x="123" y="383"/>
                  </a:lnTo>
                  <a:lnTo>
                    <a:pt x="109" y="375"/>
                  </a:lnTo>
                  <a:lnTo>
                    <a:pt x="96" y="367"/>
                  </a:lnTo>
                  <a:lnTo>
                    <a:pt x="84" y="359"/>
                  </a:lnTo>
                  <a:lnTo>
                    <a:pt x="72" y="350"/>
                  </a:lnTo>
                  <a:lnTo>
                    <a:pt x="61" y="341"/>
                  </a:lnTo>
                  <a:lnTo>
                    <a:pt x="51" y="332"/>
                  </a:lnTo>
                  <a:lnTo>
                    <a:pt x="46" y="327"/>
                  </a:lnTo>
                  <a:lnTo>
                    <a:pt x="42" y="322"/>
                  </a:lnTo>
                  <a:lnTo>
                    <a:pt x="37" y="317"/>
                  </a:lnTo>
                  <a:lnTo>
                    <a:pt x="33" y="312"/>
                  </a:lnTo>
                  <a:lnTo>
                    <a:pt x="29" y="307"/>
                  </a:lnTo>
                  <a:lnTo>
                    <a:pt x="26" y="302"/>
                  </a:lnTo>
                  <a:lnTo>
                    <a:pt x="22" y="297"/>
                  </a:lnTo>
                  <a:lnTo>
                    <a:pt x="19" y="292"/>
                  </a:lnTo>
                  <a:lnTo>
                    <a:pt x="16" y="286"/>
                  </a:lnTo>
                  <a:lnTo>
                    <a:pt x="13" y="281"/>
                  </a:lnTo>
                  <a:lnTo>
                    <a:pt x="11" y="275"/>
                  </a:lnTo>
                  <a:lnTo>
                    <a:pt x="9" y="270"/>
                  </a:lnTo>
                  <a:lnTo>
                    <a:pt x="6" y="264"/>
                  </a:lnTo>
                  <a:lnTo>
                    <a:pt x="5" y="259"/>
                  </a:lnTo>
                  <a:lnTo>
                    <a:pt x="3" y="253"/>
                  </a:lnTo>
                  <a:lnTo>
                    <a:pt x="2" y="247"/>
                  </a:lnTo>
                  <a:lnTo>
                    <a:pt x="1" y="242"/>
                  </a:lnTo>
                  <a:lnTo>
                    <a:pt x="0" y="236"/>
                  </a:lnTo>
                  <a:lnTo>
                    <a:pt x="0" y="230"/>
                  </a:lnTo>
                  <a:lnTo>
                    <a:pt x="0" y="224"/>
                  </a:lnTo>
                  <a:close/>
                  <a:moveTo>
                    <a:pt x="9" y="229"/>
                  </a:moveTo>
                  <a:lnTo>
                    <a:pt x="9" y="235"/>
                  </a:lnTo>
                  <a:lnTo>
                    <a:pt x="10" y="240"/>
                  </a:lnTo>
                  <a:lnTo>
                    <a:pt x="11" y="245"/>
                  </a:lnTo>
                  <a:lnTo>
                    <a:pt x="12" y="251"/>
                  </a:lnTo>
                  <a:lnTo>
                    <a:pt x="13" y="256"/>
                  </a:lnTo>
                  <a:lnTo>
                    <a:pt x="15" y="261"/>
                  </a:lnTo>
                  <a:lnTo>
                    <a:pt x="17" y="266"/>
                  </a:lnTo>
                  <a:lnTo>
                    <a:pt x="19" y="272"/>
                  </a:lnTo>
                  <a:lnTo>
                    <a:pt x="21" y="277"/>
                  </a:lnTo>
                  <a:lnTo>
                    <a:pt x="24" y="282"/>
                  </a:lnTo>
                  <a:lnTo>
                    <a:pt x="27" y="287"/>
                  </a:lnTo>
                  <a:lnTo>
                    <a:pt x="30" y="292"/>
                  </a:lnTo>
                  <a:lnTo>
                    <a:pt x="33" y="297"/>
                  </a:lnTo>
                  <a:lnTo>
                    <a:pt x="37" y="302"/>
                  </a:lnTo>
                  <a:lnTo>
                    <a:pt x="40" y="306"/>
                  </a:lnTo>
                  <a:lnTo>
                    <a:pt x="44" y="311"/>
                  </a:lnTo>
                  <a:lnTo>
                    <a:pt x="48" y="316"/>
                  </a:lnTo>
                  <a:lnTo>
                    <a:pt x="53" y="321"/>
                  </a:lnTo>
                  <a:lnTo>
                    <a:pt x="57" y="325"/>
                  </a:lnTo>
                  <a:lnTo>
                    <a:pt x="67" y="334"/>
                  </a:lnTo>
                  <a:lnTo>
                    <a:pt x="78" y="343"/>
                  </a:lnTo>
                  <a:lnTo>
                    <a:pt x="89" y="351"/>
                  </a:lnTo>
                  <a:lnTo>
                    <a:pt x="101" y="359"/>
                  </a:lnTo>
                  <a:lnTo>
                    <a:pt x="114" y="367"/>
                  </a:lnTo>
                  <a:lnTo>
                    <a:pt x="127" y="375"/>
                  </a:lnTo>
                  <a:lnTo>
                    <a:pt x="142" y="382"/>
                  </a:lnTo>
                  <a:lnTo>
                    <a:pt x="156" y="389"/>
                  </a:lnTo>
                  <a:lnTo>
                    <a:pt x="172" y="395"/>
                  </a:lnTo>
                  <a:lnTo>
                    <a:pt x="188" y="401"/>
                  </a:lnTo>
                  <a:lnTo>
                    <a:pt x="205" y="407"/>
                  </a:lnTo>
                  <a:lnTo>
                    <a:pt x="222" y="412"/>
                  </a:lnTo>
                  <a:lnTo>
                    <a:pt x="239" y="417"/>
                  </a:lnTo>
                  <a:lnTo>
                    <a:pt x="257" y="421"/>
                  </a:lnTo>
                  <a:lnTo>
                    <a:pt x="276" y="425"/>
                  </a:lnTo>
                  <a:lnTo>
                    <a:pt x="295" y="429"/>
                  </a:lnTo>
                  <a:lnTo>
                    <a:pt x="315" y="432"/>
                  </a:lnTo>
                  <a:lnTo>
                    <a:pt x="335" y="434"/>
                  </a:lnTo>
                  <a:lnTo>
                    <a:pt x="355" y="436"/>
                  </a:lnTo>
                  <a:lnTo>
                    <a:pt x="375" y="437"/>
                  </a:lnTo>
                  <a:lnTo>
                    <a:pt x="396" y="438"/>
                  </a:lnTo>
                  <a:lnTo>
                    <a:pt x="417" y="438"/>
                  </a:lnTo>
                  <a:lnTo>
                    <a:pt x="438" y="438"/>
                  </a:lnTo>
                  <a:lnTo>
                    <a:pt x="459" y="437"/>
                  </a:lnTo>
                  <a:lnTo>
                    <a:pt x="480" y="436"/>
                  </a:lnTo>
                  <a:lnTo>
                    <a:pt x="500" y="434"/>
                  </a:lnTo>
                  <a:lnTo>
                    <a:pt x="520" y="432"/>
                  </a:lnTo>
                  <a:lnTo>
                    <a:pt x="539" y="429"/>
                  </a:lnTo>
                  <a:lnTo>
                    <a:pt x="558" y="425"/>
                  </a:lnTo>
                  <a:lnTo>
                    <a:pt x="577" y="421"/>
                  </a:lnTo>
                  <a:lnTo>
                    <a:pt x="595" y="417"/>
                  </a:lnTo>
                  <a:lnTo>
                    <a:pt x="613" y="412"/>
                  </a:lnTo>
                  <a:lnTo>
                    <a:pt x="630" y="407"/>
                  </a:lnTo>
                  <a:lnTo>
                    <a:pt x="646" y="401"/>
                  </a:lnTo>
                  <a:lnTo>
                    <a:pt x="662" y="395"/>
                  </a:lnTo>
                  <a:lnTo>
                    <a:pt x="678" y="389"/>
                  </a:lnTo>
                  <a:lnTo>
                    <a:pt x="693" y="382"/>
                  </a:lnTo>
                  <a:lnTo>
                    <a:pt x="707" y="375"/>
                  </a:lnTo>
                  <a:lnTo>
                    <a:pt x="720" y="367"/>
                  </a:lnTo>
                  <a:lnTo>
                    <a:pt x="733" y="360"/>
                  </a:lnTo>
                  <a:lnTo>
                    <a:pt x="745" y="351"/>
                  </a:lnTo>
                  <a:lnTo>
                    <a:pt x="757" y="343"/>
                  </a:lnTo>
                  <a:lnTo>
                    <a:pt x="767" y="334"/>
                  </a:lnTo>
                  <a:lnTo>
                    <a:pt x="777" y="325"/>
                  </a:lnTo>
                  <a:lnTo>
                    <a:pt x="782" y="321"/>
                  </a:lnTo>
                  <a:lnTo>
                    <a:pt x="786" y="316"/>
                  </a:lnTo>
                  <a:lnTo>
                    <a:pt x="790" y="311"/>
                  </a:lnTo>
                  <a:lnTo>
                    <a:pt x="794" y="307"/>
                  </a:lnTo>
                  <a:lnTo>
                    <a:pt x="798" y="302"/>
                  </a:lnTo>
                  <a:lnTo>
                    <a:pt x="801" y="297"/>
                  </a:lnTo>
                  <a:lnTo>
                    <a:pt x="805" y="292"/>
                  </a:lnTo>
                  <a:lnTo>
                    <a:pt x="808" y="287"/>
                  </a:lnTo>
                  <a:lnTo>
                    <a:pt x="810" y="282"/>
                  </a:lnTo>
                  <a:lnTo>
                    <a:pt x="813" y="277"/>
                  </a:lnTo>
                  <a:lnTo>
                    <a:pt x="815" y="272"/>
                  </a:lnTo>
                  <a:lnTo>
                    <a:pt x="817" y="267"/>
                  </a:lnTo>
                  <a:lnTo>
                    <a:pt x="819" y="261"/>
                  </a:lnTo>
                  <a:lnTo>
                    <a:pt x="821" y="256"/>
                  </a:lnTo>
                  <a:lnTo>
                    <a:pt x="822" y="251"/>
                  </a:lnTo>
                  <a:lnTo>
                    <a:pt x="824" y="246"/>
                  </a:lnTo>
                  <a:lnTo>
                    <a:pt x="824" y="240"/>
                  </a:lnTo>
                  <a:lnTo>
                    <a:pt x="825" y="235"/>
                  </a:lnTo>
                  <a:lnTo>
                    <a:pt x="825" y="230"/>
                  </a:lnTo>
                  <a:lnTo>
                    <a:pt x="826" y="224"/>
                  </a:lnTo>
                  <a:lnTo>
                    <a:pt x="825" y="219"/>
                  </a:lnTo>
                  <a:lnTo>
                    <a:pt x="825" y="213"/>
                  </a:lnTo>
                  <a:lnTo>
                    <a:pt x="824" y="208"/>
                  </a:lnTo>
                  <a:lnTo>
                    <a:pt x="824" y="203"/>
                  </a:lnTo>
                  <a:lnTo>
                    <a:pt x="822" y="197"/>
                  </a:lnTo>
                  <a:lnTo>
                    <a:pt x="821" y="192"/>
                  </a:lnTo>
                  <a:lnTo>
                    <a:pt x="819" y="187"/>
                  </a:lnTo>
                  <a:lnTo>
                    <a:pt x="818" y="182"/>
                  </a:lnTo>
                  <a:lnTo>
                    <a:pt x="815" y="176"/>
                  </a:lnTo>
                  <a:lnTo>
                    <a:pt x="813" y="171"/>
                  </a:lnTo>
                  <a:lnTo>
                    <a:pt x="811" y="166"/>
                  </a:lnTo>
                  <a:lnTo>
                    <a:pt x="808" y="161"/>
                  </a:lnTo>
                  <a:lnTo>
                    <a:pt x="805" y="156"/>
                  </a:lnTo>
                  <a:lnTo>
                    <a:pt x="801" y="151"/>
                  </a:lnTo>
                  <a:lnTo>
                    <a:pt x="798" y="146"/>
                  </a:lnTo>
                  <a:lnTo>
                    <a:pt x="794" y="142"/>
                  </a:lnTo>
                  <a:lnTo>
                    <a:pt x="790" y="137"/>
                  </a:lnTo>
                  <a:lnTo>
                    <a:pt x="786" y="132"/>
                  </a:lnTo>
                  <a:lnTo>
                    <a:pt x="782" y="128"/>
                  </a:lnTo>
                  <a:lnTo>
                    <a:pt x="777" y="123"/>
                  </a:lnTo>
                  <a:lnTo>
                    <a:pt x="767" y="114"/>
                  </a:lnTo>
                  <a:lnTo>
                    <a:pt x="757" y="105"/>
                  </a:lnTo>
                  <a:lnTo>
                    <a:pt x="746" y="97"/>
                  </a:lnTo>
                  <a:lnTo>
                    <a:pt x="734" y="89"/>
                  </a:lnTo>
                  <a:lnTo>
                    <a:pt x="721" y="81"/>
                  </a:lnTo>
                  <a:lnTo>
                    <a:pt x="707" y="73"/>
                  </a:lnTo>
                  <a:lnTo>
                    <a:pt x="693" y="66"/>
                  </a:lnTo>
                  <a:lnTo>
                    <a:pt x="678" y="59"/>
                  </a:lnTo>
                  <a:lnTo>
                    <a:pt x="663" y="53"/>
                  </a:lnTo>
                  <a:lnTo>
                    <a:pt x="647" y="47"/>
                  </a:lnTo>
                  <a:lnTo>
                    <a:pt x="630" y="41"/>
                  </a:lnTo>
                  <a:lnTo>
                    <a:pt x="613" y="36"/>
                  </a:lnTo>
                  <a:lnTo>
                    <a:pt x="595" y="31"/>
                  </a:lnTo>
                  <a:lnTo>
                    <a:pt x="577" y="27"/>
                  </a:lnTo>
                  <a:lnTo>
                    <a:pt x="558" y="23"/>
                  </a:lnTo>
                  <a:lnTo>
                    <a:pt x="539" y="19"/>
                  </a:lnTo>
                  <a:lnTo>
                    <a:pt x="520" y="16"/>
                  </a:lnTo>
                  <a:lnTo>
                    <a:pt x="500" y="14"/>
                  </a:lnTo>
                  <a:lnTo>
                    <a:pt x="480" y="12"/>
                  </a:lnTo>
                  <a:lnTo>
                    <a:pt x="459" y="11"/>
                  </a:lnTo>
                  <a:lnTo>
                    <a:pt x="438" y="10"/>
                  </a:lnTo>
                  <a:lnTo>
                    <a:pt x="417" y="9"/>
                  </a:lnTo>
                  <a:lnTo>
                    <a:pt x="396" y="10"/>
                  </a:lnTo>
                  <a:lnTo>
                    <a:pt x="375" y="11"/>
                  </a:lnTo>
                  <a:lnTo>
                    <a:pt x="355" y="12"/>
                  </a:lnTo>
                  <a:lnTo>
                    <a:pt x="335" y="14"/>
                  </a:lnTo>
                  <a:lnTo>
                    <a:pt x="315" y="16"/>
                  </a:lnTo>
                  <a:lnTo>
                    <a:pt x="295" y="19"/>
                  </a:lnTo>
                  <a:lnTo>
                    <a:pt x="276" y="23"/>
                  </a:lnTo>
                  <a:lnTo>
                    <a:pt x="258" y="27"/>
                  </a:lnTo>
                  <a:lnTo>
                    <a:pt x="239" y="31"/>
                  </a:lnTo>
                  <a:lnTo>
                    <a:pt x="222" y="36"/>
                  </a:lnTo>
                  <a:lnTo>
                    <a:pt x="205" y="41"/>
                  </a:lnTo>
                  <a:lnTo>
                    <a:pt x="188" y="47"/>
                  </a:lnTo>
                  <a:lnTo>
                    <a:pt x="172" y="53"/>
                  </a:lnTo>
                  <a:lnTo>
                    <a:pt x="156" y="59"/>
                  </a:lnTo>
                  <a:lnTo>
                    <a:pt x="142" y="66"/>
                  </a:lnTo>
                  <a:lnTo>
                    <a:pt x="128" y="73"/>
                  </a:lnTo>
                  <a:lnTo>
                    <a:pt x="114" y="81"/>
                  </a:lnTo>
                  <a:lnTo>
                    <a:pt x="101" y="88"/>
                  </a:lnTo>
                  <a:lnTo>
                    <a:pt x="89" y="97"/>
                  </a:lnTo>
                  <a:lnTo>
                    <a:pt x="78" y="105"/>
                  </a:lnTo>
                  <a:lnTo>
                    <a:pt x="67" y="114"/>
                  </a:lnTo>
                  <a:lnTo>
                    <a:pt x="57" y="123"/>
                  </a:lnTo>
                  <a:lnTo>
                    <a:pt x="53" y="127"/>
                  </a:lnTo>
                  <a:lnTo>
                    <a:pt x="48" y="132"/>
                  </a:lnTo>
                  <a:lnTo>
                    <a:pt x="44" y="137"/>
                  </a:lnTo>
                  <a:lnTo>
                    <a:pt x="40" y="142"/>
                  </a:lnTo>
                  <a:lnTo>
                    <a:pt x="37" y="146"/>
                  </a:lnTo>
                  <a:lnTo>
                    <a:pt x="33" y="151"/>
                  </a:lnTo>
                  <a:lnTo>
                    <a:pt x="30" y="156"/>
                  </a:lnTo>
                  <a:lnTo>
                    <a:pt x="27" y="161"/>
                  </a:lnTo>
                  <a:lnTo>
                    <a:pt x="24" y="166"/>
                  </a:lnTo>
                  <a:lnTo>
                    <a:pt x="22" y="171"/>
                  </a:lnTo>
                  <a:lnTo>
                    <a:pt x="19" y="176"/>
                  </a:lnTo>
                  <a:lnTo>
                    <a:pt x="17" y="181"/>
                  </a:lnTo>
                  <a:lnTo>
                    <a:pt x="15" y="187"/>
                  </a:lnTo>
                  <a:lnTo>
                    <a:pt x="14" y="192"/>
                  </a:lnTo>
                  <a:lnTo>
                    <a:pt x="12" y="197"/>
                  </a:lnTo>
                  <a:lnTo>
                    <a:pt x="11" y="202"/>
                  </a:lnTo>
                  <a:lnTo>
                    <a:pt x="10" y="208"/>
                  </a:lnTo>
                  <a:lnTo>
                    <a:pt x="9" y="213"/>
                  </a:lnTo>
                  <a:lnTo>
                    <a:pt x="9" y="218"/>
                  </a:lnTo>
                  <a:lnTo>
                    <a:pt x="9" y="224"/>
                  </a:lnTo>
                  <a:lnTo>
                    <a:pt x="9" y="229"/>
                  </a:lnTo>
                  <a:close/>
                </a:path>
              </a:pathLst>
            </a:custGeom>
            <a:solidFill>
              <a:srgbClr val="77933C"/>
            </a:solidFill>
            <a:ln w="0" cap="flat">
              <a:solidFill>
                <a:srgbClr val="77933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1152" y="2471"/>
              <a:ext cx="58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t-BR" altLang="pt-BR" sz="1400" b="1" dirty="0" smtClean="0">
                  <a:solidFill>
                    <a:srgbClr val="000000"/>
                  </a:solidFill>
                </a:rPr>
                <a:t>Gestão do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t-BR" altLang="pt-BR" sz="1400" b="1" dirty="0" smtClean="0">
                  <a:solidFill>
                    <a:srgbClr val="000000"/>
                  </a:solidFill>
                </a:rPr>
                <a:t>PBF</a:t>
              </a:r>
              <a:endPara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1621" y="2495"/>
              <a:ext cx="66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1598" y="2596"/>
              <a:ext cx="5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46" y="2930"/>
              <a:ext cx="826" cy="438"/>
            </a:xfrm>
            <a:prstGeom prst="ellipse">
              <a:avLst/>
            </a:prstGeom>
            <a:solidFill>
              <a:srgbClr val="F2F2F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41" y="2925"/>
              <a:ext cx="835" cy="448"/>
            </a:xfrm>
            <a:custGeom>
              <a:avLst/>
              <a:gdLst>
                <a:gd name="T0" fmla="*/ 4 w 835"/>
                <a:gd name="T1" fmla="*/ 195 h 448"/>
                <a:gd name="T2" fmla="*/ 16 w 835"/>
                <a:gd name="T3" fmla="*/ 162 h 448"/>
                <a:gd name="T4" fmla="*/ 38 w 835"/>
                <a:gd name="T5" fmla="*/ 131 h 448"/>
                <a:gd name="T6" fmla="*/ 84 w 835"/>
                <a:gd name="T7" fmla="*/ 89 h 448"/>
                <a:gd name="T8" fmla="*/ 169 w 835"/>
                <a:gd name="T9" fmla="*/ 44 h 448"/>
                <a:gd name="T10" fmla="*/ 275 w 835"/>
                <a:gd name="T11" fmla="*/ 14 h 448"/>
                <a:gd name="T12" fmla="*/ 396 w 835"/>
                <a:gd name="T13" fmla="*/ 1 h 448"/>
                <a:gd name="T14" fmla="*/ 522 w 835"/>
                <a:gd name="T15" fmla="*/ 7 h 448"/>
                <a:gd name="T16" fmla="*/ 633 w 835"/>
                <a:gd name="T17" fmla="*/ 32 h 448"/>
                <a:gd name="T18" fmla="*/ 726 w 835"/>
                <a:gd name="T19" fmla="*/ 73 h 448"/>
                <a:gd name="T20" fmla="*/ 789 w 835"/>
                <a:gd name="T21" fmla="*/ 121 h 448"/>
                <a:gd name="T22" fmla="*/ 813 w 835"/>
                <a:gd name="T23" fmla="*/ 151 h 448"/>
                <a:gd name="T24" fmla="*/ 829 w 835"/>
                <a:gd name="T25" fmla="*/ 184 h 448"/>
                <a:gd name="T26" fmla="*/ 835 w 835"/>
                <a:gd name="T27" fmla="*/ 218 h 448"/>
                <a:gd name="T28" fmla="*/ 832 w 835"/>
                <a:gd name="T29" fmla="*/ 253 h 448"/>
                <a:gd name="T30" fmla="*/ 819 w 835"/>
                <a:gd name="T31" fmla="*/ 286 h 448"/>
                <a:gd name="T32" fmla="*/ 798 w 835"/>
                <a:gd name="T33" fmla="*/ 317 h 448"/>
                <a:gd name="T34" fmla="*/ 751 w 835"/>
                <a:gd name="T35" fmla="*/ 359 h 448"/>
                <a:gd name="T36" fmla="*/ 667 w 835"/>
                <a:gd name="T37" fmla="*/ 404 h 448"/>
                <a:gd name="T38" fmla="*/ 561 w 835"/>
                <a:gd name="T39" fmla="*/ 434 h 448"/>
                <a:gd name="T40" fmla="*/ 439 w 835"/>
                <a:gd name="T41" fmla="*/ 447 h 448"/>
                <a:gd name="T42" fmla="*/ 314 w 835"/>
                <a:gd name="T43" fmla="*/ 441 h 448"/>
                <a:gd name="T44" fmla="*/ 202 w 835"/>
                <a:gd name="T45" fmla="*/ 416 h 448"/>
                <a:gd name="T46" fmla="*/ 110 w 835"/>
                <a:gd name="T47" fmla="*/ 375 h 448"/>
                <a:gd name="T48" fmla="*/ 47 w 835"/>
                <a:gd name="T49" fmla="*/ 327 h 448"/>
                <a:gd name="T50" fmla="*/ 23 w 835"/>
                <a:gd name="T51" fmla="*/ 297 h 448"/>
                <a:gd name="T52" fmla="*/ 7 w 835"/>
                <a:gd name="T53" fmla="*/ 264 h 448"/>
                <a:gd name="T54" fmla="*/ 0 w 835"/>
                <a:gd name="T55" fmla="*/ 230 h 448"/>
                <a:gd name="T56" fmla="*/ 13 w 835"/>
                <a:gd name="T57" fmla="*/ 251 h 448"/>
                <a:gd name="T58" fmla="*/ 25 w 835"/>
                <a:gd name="T59" fmla="*/ 282 h 448"/>
                <a:gd name="T60" fmla="*/ 45 w 835"/>
                <a:gd name="T61" fmla="*/ 311 h 448"/>
                <a:gd name="T62" fmla="*/ 89 w 835"/>
                <a:gd name="T63" fmla="*/ 351 h 448"/>
                <a:gd name="T64" fmla="*/ 172 w 835"/>
                <a:gd name="T65" fmla="*/ 395 h 448"/>
                <a:gd name="T66" fmla="*/ 277 w 835"/>
                <a:gd name="T67" fmla="*/ 425 h 448"/>
                <a:gd name="T68" fmla="*/ 397 w 835"/>
                <a:gd name="T69" fmla="*/ 438 h 448"/>
                <a:gd name="T70" fmla="*/ 520 w 835"/>
                <a:gd name="T71" fmla="*/ 432 h 448"/>
                <a:gd name="T72" fmla="*/ 630 w 835"/>
                <a:gd name="T73" fmla="*/ 407 h 448"/>
                <a:gd name="T74" fmla="*/ 721 w 835"/>
                <a:gd name="T75" fmla="*/ 367 h 448"/>
                <a:gd name="T76" fmla="*/ 782 w 835"/>
                <a:gd name="T77" fmla="*/ 321 h 448"/>
                <a:gd name="T78" fmla="*/ 805 w 835"/>
                <a:gd name="T79" fmla="*/ 292 h 448"/>
                <a:gd name="T80" fmla="*/ 820 w 835"/>
                <a:gd name="T81" fmla="*/ 261 h 448"/>
                <a:gd name="T82" fmla="*/ 826 w 835"/>
                <a:gd name="T83" fmla="*/ 230 h 448"/>
                <a:gd name="T84" fmla="*/ 823 w 835"/>
                <a:gd name="T85" fmla="*/ 197 h 448"/>
                <a:gd name="T86" fmla="*/ 811 w 835"/>
                <a:gd name="T87" fmla="*/ 166 h 448"/>
                <a:gd name="T88" fmla="*/ 791 w 835"/>
                <a:gd name="T89" fmla="*/ 137 h 448"/>
                <a:gd name="T90" fmla="*/ 746 w 835"/>
                <a:gd name="T91" fmla="*/ 97 h 448"/>
                <a:gd name="T92" fmla="*/ 663 w 835"/>
                <a:gd name="T93" fmla="*/ 53 h 448"/>
                <a:gd name="T94" fmla="*/ 559 w 835"/>
                <a:gd name="T95" fmla="*/ 23 h 448"/>
                <a:gd name="T96" fmla="*/ 439 w 835"/>
                <a:gd name="T97" fmla="*/ 10 h 448"/>
                <a:gd name="T98" fmla="*/ 315 w 835"/>
                <a:gd name="T99" fmla="*/ 16 h 448"/>
                <a:gd name="T100" fmla="*/ 205 w 835"/>
                <a:gd name="T101" fmla="*/ 41 h 448"/>
                <a:gd name="T102" fmla="*/ 115 w 835"/>
                <a:gd name="T103" fmla="*/ 81 h 448"/>
                <a:gd name="T104" fmla="*/ 53 w 835"/>
                <a:gd name="T105" fmla="*/ 127 h 448"/>
                <a:gd name="T106" fmla="*/ 30 w 835"/>
                <a:gd name="T107" fmla="*/ 156 h 448"/>
                <a:gd name="T108" fmla="*/ 16 w 835"/>
                <a:gd name="T109" fmla="*/ 187 h 448"/>
                <a:gd name="T110" fmla="*/ 10 w 835"/>
                <a:gd name="T111" fmla="*/ 219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35" h="448">
                  <a:moveTo>
                    <a:pt x="0" y="224"/>
                  </a:moveTo>
                  <a:lnTo>
                    <a:pt x="0" y="218"/>
                  </a:lnTo>
                  <a:lnTo>
                    <a:pt x="1" y="212"/>
                  </a:lnTo>
                  <a:lnTo>
                    <a:pt x="2" y="207"/>
                  </a:lnTo>
                  <a:lnTo>
                    <a:pt x="3" y="201"/>
                  </a:lnTo>
                  <a:lnTo>
                    <a:pt x="4" y="195"/>
                  </a:lnTo>
                  <a:lnTo>
                    <a:pt x="5" y="190"/>
                  </a:lnTo>
                  <a:lnTo>
                    <a:pt x="7" y="184"/>
                  </a:lnTo>
                  <a:lnTo>
                    <a:pt x="9" y="178"/>
                  </a:lnTo>
                  <a:lnTo>
                    <a:pt x="11" y="173"/>
                  </a:lnTo>
                  <a:lnTo>
                    <a:pt x="14" y="167"/>
                  </a:lnTo>
                  <a:lnTo>
                    <a:pt x="16" y="162"/>
                  </a:lnTo>
                  <a:lnTo>
                    <a:pt x="19" y="157"/>
                  </a:lnTo>
                  <a:lnTo>
                    <a:pt x="23" y="151"/>
                  </a:lnTo>
                  <a:lnTo>
                    <a:pt x="26" y="146"/>
                  </a:lnTo>
                  <a:lnTo>
                    <a:pt x="30" y="141"/>
                  </a:lnTo>
                  <a:lnTo>
                    <a:pt x="34" y="136"/>
                  </a:lnTo>
                  <a:lnTo>
                    <a:pt x="38" y="131"/>
                  </a:lnTo>
                  <a:lnTo>
                    <a:pt x="42" y="126"/>
                  </a:lnTo>
                  <a:lnTo>
                    <a:pt x="47" y="121"/>
                  </a:lnTo>
                  <a:lnTo>
                    <a:pt x="51" y="116"/>
                  </a:lnTo>
                  <a:lnTo>
                    <a:pt x="62" y="107"/>
                  </a:lnTo>
                  <a:lnTo>
                    <a:pt x="72" y="98"/>
                  </a:lnTo>
                  <a:lnTo>
                    <a:pt x="84" y="89"/>
                  </a:lnTo>
                  <a:lnTo>
                    <a:pt x="97" y="81"/>
                  </a:lnTo>
                  <a:lnTo>
                    <a:pt x="110" y="73"/>
                  </a:lnTo>
                  <a:lnTo>
                    <a:pt x="124" y="65"/>
                  </a:lnTo>
                  <a:lnTo>
                    <a:pt x="138" y="58"/>
                  </a:lnTo>
                  <a:lnTo>
                    <a:pt x="153" y="51"/>
                  </a:lnTo>
                  <a:lnTo>
                    <a:pt x="169" y="44"/>
                  </a:lnTo>
                  <a:lnTo>
                    <a:pt x="185" y="38"/>
                  </a:lnTo>
                  <a:lnTo>
                    <a:pt x="202" y="32"/>
                  </a:lnTo>
                  <a:lnTo>
                    <a:pt x="220" y="27"/>
                  </a:lnTo>
                  <a:lnTo>
                    <a:pt x="237" y="22"/>
                  </a:lnTo>
                  <a:lnTo>
                    <a:pt x="256" y="18"/>
                  </a:lnTo>
                  <a:lnTo>
                    <a:pt x="275" y="14"/>
                  </a:lnTo>
                  <a:lnTo>
                    <a:pt x="294" y="10"/>
                  </a:lnTo>
                  <a:lnTo>
                    <a:pt x="314" y="7"/>
                  </a:lnTo>
                  <a:lnTo>
                    <a:pt x="334" y="5"/>
                  </a:lnTo>
                  <a:lnTo>
                    <a:pt x="354" y="3"/>
                  </a:lnTo>
                  <a:lnTo>
                    <a:pt x="375" y="1"/>
                  </a:lnTo>
                  <a:lnTo>
                    <a:pt x="396" y="1"/>
                  </a:lnTo>
                  <a:lnTo>
                    <a:pt x="418" y="0"/>
                  </a:lnTo>
                  <a:lnTo>
                    <a:pt x="439" y="1"/>
                  </a:lnTo>
                  <a:lnTo>
                    <a:pt x="460" y="2"/>
                  </a:lnTo>
                  <a:lnTo>
                    <a:pt x="481" y="3"/>
                  </a:lnTo>
                  <a:lnTo>
                    <a:pt x="501" y="5"/>
                  </a:lnTo>
                  <a:lnTo>
                    <a:pt x="522" y="7"/>
                  </a:lnTo>
                  <a:lnTo>
                    <a:pt x="541" y="10"/>
                  </a:lnTo>
                  <a:lnTo>
                    <a:pt x="561" y="14"/>
                  </a:lnTo>
                  <a:lnTo>
                    <a:pt x="579" y="18"/>
                  </a:lnTo>
                  <a:lnTo>
                    <a:pt x="598" y="22"/>
                  </a:lnTo>
                  <a:lnTo>
                    <a:pt x="616" y="27"/>
                  </a:lnTo>
                  <a:lnTo>
                    <a:pt x="633" y="32"/>
                  </a:lnTo>
                  <a:lnTo>
                    <a:pt x="650" y="38"/>
                  </a:lnTo>
                  <a:lnTo>
                    <a:pt x="666" y="44"/>
                  </a:lnTo>
                  <a:lnTo>
                    <a:pt x="682" y="51"/>
                  </a:lnTo>
                  <a:lnTo>
                    <a:pt x="697" y="58"/>
                  </a:lnTo>
                  <a:lnTo>
                    <a:pt x="712" y="65"/>
                  </a:lnTo>
                  <a:lnTo>
                    <a:pt x="726" y="73"/>
                  </a:lnTo>
                  <a:lnTo>
                    <a:pt x="739" y="81"/>
                  </a:lnTo>
                  <a:lnTo>
                    <a:pt x="751" y="89"/>
                  </a:lnTo>
                  <a:lnTo>
                    <a:pt x="763" y="98"/>
                  </a:lnTo>
                  <a:lnTo>
                    <a:pt x="774" y="107"/>
                  </a:lnTo>
                  <a:lnTo>
                    <a:pt x="784" y="116"/>
                  </a:lnTo>
                  <a:lnTo>
                    <a:pt x="789" y="121"/>
                  </a:lnTo>
                  <a:lnTo>
                    <a:pt x="793" y="126"/>
                  </a:lnTo>
                  <a:lnTo>
                    <a:pt x="798" y="131"/>
                  </a:lnTo>
                  <a:lnTo>
                    <a:pt x="802" y="136"/>
                  </a:lnTo>
                  <a:lnTo>
                    <a:pt x="806" y="141"/>
                  </a:lnTo>
                  <a:lnTo>
                    <a:pt x="809" y="146"/>
                  </a:lnTo>
                  <a:lnTo>
                    <a:pt x="813" y="151"/>
                  </a:lnTo>
                  <a:lnTo>
                    <a:pt x="816" y="157"/>
                  </a:lnTo>
                  <a:lnTo>
                    <a:pt x="819" y="162"/>
                  </a:lnTo>
                  <a:lnTo>
                    <a:pt x="822" y="167"/>
                  </a:lnTo>
                  <a:lnTo>
                    <a:pt x="824" y="173"/>
                  </a:lnTo>
                  <a:lnTo>
                    <a:pt x="827" y="178"/>
                  </a:lnTo>
                  <a:lnTo>
                    <a:pt x="829" y="184"/>
                  </a:lnTo>
                  <a:lnTo>
                    <a:pt x="830" y="189"/>
                  </a:lnTo>
                  <a:lnTo>
                    <a:pt x="832" y="195"/>
                  </a:lnTo>
                  <a:lnTo>
                    <a:pt x="833" y="201"/>
                  </a:lnTo>
                  <a:lnTo>
                    <a:pt x="834" y="206"/>
                  </a:lnTo>
                  <a:lnTo>
                    <a:pt x="835" y="212"/>
                  </a:lnTo>
                  <a:lnTo>
                    <a:pt x="835" y="218"/>
                  </a:lnTo>
                  <a:lnTo>
                    <a:pt x="835" y="224"/>
                  </a:lnTo>
                  <a:lnTo>
                    <a:pt x="835" y="230"/>
                  </a:lnTo>
                  <a:lnTo>
                    <a:pt x="835" y="236"/>
                  </a:lnTo>
                  <a:lnTo>
                    <a:pt x="834" y="241"/>
                  </a:lnTo>
                  <a:lnTo>
                    <a:pt x="833" y="247"/>
                  </a:lnTo>
                  <a:lnTo>
                    <a:pt x="832" y="253"/>
                  </a:lnTo>
                  <a:lnTo>
                    <a:pt x="830" y="259"/>
                  </a:lnTo>
                  <a:lnTo>
                    <a:pt x="829" y="264"/>
                  </a:lnTo>
                  <a:lnTo>
                    <a:pt x="827" y="270"/>
                  </a:lnTo>
                  <a:lnTo>
                    <a:pt x="824" y="275"/>
                  </a:lnTo>
                  <a:lnTo>
                    <a:pt x="822" y="281"/>
                  </a:lnTo>
                  <a:lnTo>
                    <a:pt x="819" y="286"/>
                  </a:lnTo>
                  <a:lnTo>
                    <a:pt x="816" y="291"/>
                  </a:lnTo>
                  <a:lnTo>
                    <a:pt x="813" y="297"/>
                  </a:lnTo>
                  <a:lnTo>
                    <a:pt x="809" y="302"/>
                  </a:lnTo>
                  <a:lnTo>
                    <a:pt x="806" y="307"/>
                  </a:lnTo>
                  <a:lnTo>
                    <a:pt x="802" y="312"/>
                  </a:lnTo>
                  <a:lnTo>
                    <a:pt x="798" y="317"/>
                  </a:lnTo>
                  <a:lnTo>
                    <a:pt x="793" y="322"/>
                  </a:lnTo>
                  <a:lnTo>
                    <a:pt x="789" y="327"/>
                  </a:lnTo>
                  <a:lnTo>
                    <a:pt x="784" y="332"/>
                  </a:lnTo>
                  <a:lnTo>
                    <a:pt x="774" y="341"/>
                  </a:lnTo>
                  <a:lnTo>
                    <a:pt x="763" y="350"/>
                  </a:lnTo>
                  <a:lnTo>
                    <a:pt x="751" y="359"/>
                  </a:lnTo>
                  <a:lnTo>
                    <a:pt x="739" y="367"/>
                  </a:lnTo>
                  <a:lnTo>
                    <a:pt x="726" y="375"/>
                  </a:lnTo>
                  <a:lnTo>
                    <a:pt x="712" y="383"/>
                  </a:lnTo>
                  <a:lnTo>
                    <a:pt x="697" y="390"/>
                  </a:lnTo>
                  <a:lnTo>
                    <a:pt x="682" y="397"/>
                  </a:lnTo>
                  <a:lnTo>
                    <a:pt x="667" y="404"/>
                  </a:lnTo>
                  <a:lnTo>
                    <a:pt x="650" y="410"/>
                  </a:lnTo>
                  <a:lnTo>
                    <a:pt x="633" y="416"/>
                  </a:lnTo>
                  <a:lnTo>
                    <a:pt x="616" y="421"/>
                  </a:lnTo>
                  <a:lnTo>
                    <a:pt x="598" y="426"/>
                  </a:lnTo>
                  <a:lnTo>
                    <a:pt x="579" y="430"/>
                  </a:lnTo>
                  <a:lnTo>
                    <a:pt x="561" y="434"/>
                  </a:lnTo>
                  <a:lnTo>
                    <a:pt x="541" y="438"/>
                  </a:lnTo>
                  <a:lnTo>
                    <a:pt x="522" y="441"/>
                  </a:lnTo>
                  <a:lnTo>
                    <a:pt x="501" y="443"/>
                  </a:lnTo>
                  <a:lnTo>
                    <a:pt x="481" y="445"/>
                  </a:lnTo>
                  <a:lnTo>
                    <a:pt x="460" y="446"/>
                  </a:lnTo>
                  <a:lnTo>
                    <a:pt x="439" y="447"/>
                  </a:lnTo>
                  <a:lnTo>
                    <a:pt x="418" y="448"/>
                  </a:lnTo>
                  <a:lnTo>
                    <a:pt x="397" y="447"/>
                  </a:lnTo>
                  <a:lnTo>
                    <a:pt x="375" y="447"/>
                  </a:lnTo>
                  <a:lnTo>
                    <a:pt x="355" y="445"/>
                  </a:lnTo>
                  <a:lnTo>
                    <a:pt x="334" y="443"/>
                  </a:lnTo>
                  <a:lnTo>
                    <a:pt x="314" y="441"/>
                  </a:lnTo>
                  <a:lnTo>
                    <a:pt x="294" y="438"/>
                  </a:lnTo>
                  <a:lnTo>
                    <a:pt x="275" y="434"/>
                  </a:lnTo>
                  <a:lnTo>
                    <a:pt x="256" y="430"/>
                  </a:lnTo>
                  <a:lnTo>
                    <a:pt x="238" y="426"/>
                  </a:lnTo>
                  <a:lnTo>
                    <a:pt x="220" y="421"/>
                  </a:lnTo>
                  <a:lnTo>
                    <a:pt x="202" y="416"/>
                  </a:lnTo>
                  <a:lnTo>
                    <a:pt x="185" y="410"/>
                  </a:lnTo>
                  <a:lnTo>
                    <a:pt x="169" y="404"/>
                  </a:lnTo>
                  <a:lnTo>
                    <a:pt x="153" y="397"/>
                  </a:lnTo>
                  <a:lnTo>
                    <a:pt x="138" y="390"/>
                  </a:lnTo>
                  <a:lnTo>
                    <a:pt x="124" y="383"/>
                  </a:lnTo>
                  <a:lnTo>
                    <a:pt x="110" y="375"/>
                  </a:lnTo>
                  <a:lnTo>
                    <a:pt x="97" y="367"/>
                  </a:lnTo>
                  <a:lnTo>
                    <a:pt x="84" y="359"/>
                  </a:lnTo>
                  <a:lnTo>
                    <a:pt x="73" y="350"/>
                  </a:lnTo>
                  <a:lnTo>
                    <a:pt x="62" y="341"/>
                  </a:lnTo>
                  <a:lnTo>
                    <a:pt x="52" y="332"/>
                  </a:lnTo>
                  <a:lnTo>
                    <a:pt x="47" y="327"/>
                  </a:lnTo>
                  <a:lnTo>
                    <a:pt x="42" y="322"/>
                  </a:lnTo>
                  <a:lnTo>
                    <a:pt x="38" y="317"/>
                  </a:lnTo>
                  <a:lnTo>
                    <a:pt x="34" y="312"/>
                  </a:lnTo>
                  <a:lnTo>
                    <a:pt x="30" y="307"/>
                  </a:lnTo>
                  <a:lnTo>
                    <a:pt x="26" y="302"/>
                  </a:lnTo>
                  <a:lnTo>
                    <a:pt x="23" y="297"/>
                  </a:lnTo>
                  <a:lnTo>
                    <a:pt x="20" y="292"/>
                  </a:lnTo>
                  <a:lnTo>
                    <a:pt x="17" y="286"/>
                  </a:lnTo>
                  <a:lnTo>
                    <a:pt x="14" y="281"/>
                  </a:lnTo>
                  <a:lnTo>
                    <a:pt x="11" y="275"/>
                  </a:lnTo>
                  <a:lnTo>
                    <a:pt x="9" y="270"/>
                  </a:lnTo>
                  <a:lnTo>
                    <a:pt x="7" y="264"/>
                  </a:lnTo>
                  <a:lnTo>
                    <a:pt x="5" y="259"/>
                  </a:lnTo>
                  <a:lnTo>
                    <a:pt x="4" y="253"/>
                  </a:lnTo>
                  <a:lnTo>
                    <a:pt x="3" y="247"/>
                  </a:lnTo>
                  <a:lnTo>
                    <a:pt x="2" y="242"/>
                  </a:lnTo>
                  <a:lnTo>
                    <a:pt x="1" y="236"/>
                  </a:lnTo>
                  <a:lnTo>
                    <a:pt x="0" y="230"/>
                  </a:lnTo>
                  <a:lnTo>
                    <a:pt x="0" y="224"/>
                  </a:lnTo>
                  <a:close/>
                  <a:moveTo>
                    <a:pt x="10" y="229"/>
                  </a:moveTo>
                  <a:lnTo>
                    <a:pt x="10" y="235"/>
                  </a:lnTo>
                  <a:lnTo>
                    <a:pt x="11" y="240"/>
                  </a:lnTo>
                  <a:lnTo>
                    <a:pt x="12" y="246"/>
                  </a:lnTo>
                  <a:lnTo>
                    <a:pt x="13" y="251"/>
                  </a:lnTo>
                  <a:lnTo>
                    <a:pt x="14" y="256"/>
                  </a:lnTo>
                  <a:lnTo>
                    <a:pt x="16" y="261"/>
                  </a:lnTo>
                  <a:lnTo>
                    <a:pt x="18" y="266"/>
                  </a:lnTo>
                  <a:lnTo>
                    <a:pt x="20" y="272"/>
                  </a:lnTo>
                  <a:lnTo>
                    <a:pt x="22" y="277"/>
                  </a:lnTo>
                  <a:lnTo>
                    <a:pt x="25" y="282"/>
                  </a:lnTo>
                  <a:lnTo>
                    <a:pt x="27" y="287"/>
                  </a:lnTo>
                  <a:lnTo>
                    <a:pt x="30" y="292"/>
                  </a:lnTo>
                  <a:lnTo>
                    <a:pt x="34" y="297"/>
                  </a:lnTo>
                  <a:lnTo>
                    <a:pt x="37" y="302"/>
                  </a:lnTo>
                  <a:lnTo>
                    <a:pt x="41" y="306"/>
                  </a:lnTo>
                  <a:lnTo>
                    <a:pt x="45" y="311"/>
                  </a:lnTo>
                  <a:lnTo>
                    <a:pt x="49" y="316"/>
                  </a:lnTo>
                  <a:lnTo>
                    <a:pt x="53" y="321"/>
                  </a:lnTo>
                  <a:lnTo>
                    <a:pt x="58" y="325"/>
                  </a:lnTo>
                  <a:lnTo>
                    <a:pt x="68" y="334"/>
                  </a:lnTo>
                  <a:lnTo>
                    <a:pt x="78" y="343"/>
                  </a:lnTo>
                  <a:lnTo>
                    <a:pt x="89" y="351"/>
                  </a:lnTo>
                  <a:lnTo>
                    <a:pt x="102" y="360"/>
                  </a:lnTo>
                  <a:lnTo>
                    <a:pt x="114" y="367"/>
                  </a:lnTo>
                  <a:lnTo>
                    <a:pt x="128" y="375"/>
                  </a:lnTo>
                  <a:lnTo>
                    <a:pt x="142" y="382"/>
                  </a:lnTo>
                  <a:lnTo>
                    <a:pt x="157" y="389"/>
                  </a:lnTo>
                  <a:lnTo>
                    <a:pt x="172" y="395"/>
                  </a:lnTo>
                  <a:lnTo>
                    <a:pt x="188" y="401"/>
                  </a:lnTo>
                  <a:lnTo>
                    <a:pt x="205" y="407"/>
                  </a:lnTo>
                  <a:lnTo>
                    <a:pt x="222" y="412"/>
                  </a:lnTo>
                  <a:lnTo>
                    <a:pt x="240" y="417"/>
                  </a:lnTo>
                  <a:lnTo>
                    <a:pt x="258" y="421"/>
                  </a:lnTo>
                  <a:lnTo>
                    <a:pt x="277" y="425"/>
                  </a:lnTo>
                  <a:lnTo>
                    <a:pt x="296" y="429"/>
                  </a:lnTo>
                  <a:lnTo>
                    <a:pt x="315" y="432"/>
                  </a:lnTo>
                  <a:lnTo>
                    <a:pt x="335" y="434"/>
                  </a:lnTo>
                  <a:lnTo>
                    <a:pt x="355" y="436"/>
                  </a:lnTo>
                  <a:lnTo>
                    <a:pt x="376" y="437"/>
                  </a:lnTo>
                  <a:lnTo>
                    <a:pt x="397" y="438"/>
                  </a:lnTo>
                  <a:lnTo>
                    <a:pt x="418" y="438"/>
                  </a:lnTo>
                  <a:lnTo>
                    <a:pt x="439" y="438"/>
                  </a:lnTo>
                  <a:lnTo>
                    <a:pt x="460" y="437"/>
                  </a:lnTo>
                  <a:lnTo>
                    <a:pt x="480" y="436"/>
                  </a:lnTo>
                  <a:lnTo>
                    <a:pt x="500" y="434"/>
                  </a:lnTo>
                  <a:lnTo>
                    <a:pt x="520" y="432"/>
                  </a:lnTo>
                  <a:lnTo>
                    <a:pt x="540" y="429"/>
                  </a:lnTo>
                  <a:lnTo>
                    <a:pt x="559" y="425"/>
                  </a:lnTo>
                  <a:lnTo>
                    <a:pt x="577" y="421"/>
                  </a:lnTo>
                  <a:lnTo>
                    <a:pt x="596" y="417"/>
                  </a:lnTo>
                  <a:lnTo>
                    <a:pt x="613" y="412"/>
                  </a:lnTo>
                  <a:lnTo>
                    <a:pt x="630" y="407"/>
                  </a:lnTo>
                  <a:lnTo>
                    <a:pt x="647" y="401"/>
                  </a:lnTo>
                  <a:lnTo>
                    <a:pt x="663" y="395"/>
                  </a:lnTo>
                  <a:lnTo>
                    <a:pt x="679" y="389"/>
                  </a:lnTo>
                  <a:lnTo>
                    <a:pt x="693" y="382"/>
                  </a:lnTo>
                  <a:lnTo>
                    <a:pt x="707" y="375"/>
                  </a:lnTo>
                  <a:lnTo>
                    <a:pt x="721" y="367"/>
                  </a:lnTo>
                  <a:lnTo>
                    <a:pt x="734" y="360"/>
                  </a:lnTo>
                  <a:lnTo>
                    <a:pt x="746" y="351"/>
                  </a:lnTo>
                  <a:lnTo>
                    <a:pt x="757" y="343"/>
                  </a:lnTo>
                  <a:lnTo>
                    <a:pt x="768" y="334"/>
                  </a:lnTo>
                  <a:lnTo>
                    <a:pt x="778" y="325"/>
                  </a:lnTo>
                  <a:lnTo>
                    <a:pt x="782" y="321"/>
                  </a:lnTo>
                  <a:lnTo>
                    <a:pt x="787" y="316"/>
                  </a:lnTo>
                  <a:lnTo>
                    <a:pt x="791" y="311"/>
                  </a:lnTo>
                  <a:lnTo>
                    <a:pt x="795" y="307"/>
                  </a:lnTo>
                  <a:lnTo>
                    <a:pt x="798" y="302"/>
                  </a:lnTo>
                  <a:lnTo>
                    <a:pt x="802" y="297"/>
                  </a:lnTo>
                  <a:lnTo>
                    <a:pt x="805" y="292"/>
                  </a:lnTo>
                  <a:lnTo>
                    <a:pt x="808" y="287"/>
                  </a:lnTo>
                  <a:lnTo>
                    <a:pt x="811" y="282"/>
                  </a:lnTo>
                  <a:lnTo>
                    <a:pt x="813" y="277"/>
                  </a:lnTo>
                  <a:lnTo>
                    <a:pt x="816" y="272"/>
                  </a:lnTo>
                  <a:lnTo>
                    <a:pt x="818" y="267"/>
                  </a:lnTo>
                  <a:lnTo>
                    <a:pt x="820" y="261"/>
                  </a:lnTo>
                  <a:lnTo>
                    <a:pt x="822" y="256"/>
                  </a:lnTo>
                  <a:lnTo>
                    <a:pt x="823" y="251"/>
                  </a:lnTo>
                  <a:lnTo>
                    <a:pt x="824" y="246"/>
                  </a:lnTo>
                  <a:lnTo>
                    <a:pt x="825" y="240"/>
                  </a:lnTo>
                  <a:lnTo>
                    <a:pt x="826" y="235"/>
                  </a:lnTo>
                  <a:lnTo>
                    <a:pt x="826" y="230"/>
                  </a:lnTo>
                  <a:lnTo>
                    <a:pt x="826" y="224"/>
                  </a:lnTo>
                  <a:lnTo>
                    <a:pt x="826" y="219"/>
                  </a:lnTo>
                  <a:lnTo>
                    <a:pt x="826" y="213"/>
                  </a:lnTo>
                  <a:lnTo>
                    <a:pt x="825" y="208"/>
                  </a:lnTo>
                  <a:lnTo>
                    <a:pt x="824" y="203"/>
                  </a:lnTo>
                  <a:lnTo>
                    <a:pt x="823" y="197"/>
                  </a:lnTo>
                  <a:lnTo>
                    <a:pt x="822" y="192"/>
                  </a:lnTo>
                  <a:lnTo>
                    <a:pt x="820" y="187"/>
                  </a:lnTo>
                  <a:lnTo>
                    <a:pt x="818" y="182"/>
                  </a:lnTo>
                  <a:lnTo>
                    <a:pt x="816" y="176"/>
                  </a:lnTo>
                  <a:lnTo>
                    <a:pt x="814" y="171"/>
                  </a:lnTo>
                  <a:lnTo>
                    <a:pt x="811" y="166"/>
                  </a:lnTo>
                  <a:lnTo>
                    <a:pt x="808" y="161"/>
                  </a:lnTo>
                  <a:lnTo>
                    <a:pt x="805" y="156"/>
                  </a:lnTo>
                  <a:lnTo>
                    <a:pt x="802" y="151"/>
                  </a:lnTo>
                  <a:lnTo>
                    <a:pt x="798" y="147"/>
                  </a:lnTo>
                  <a:lnTo>
                    <a:pt x="795" y="142"/>
                  </a:lnTo>
                  <a:lnTo>
                    <a:pt x="791" y="137"/>
                  </a:lnTo>
                  <a:lnTo>
                    <a:pt x="787" y="132"/>
                  </a:lnTo>
                  <a:lnTo>
                    <a:pt x="782" y="128"/>
                  </a:lnTo>
                  <a:lnTo>
                    <a:pt x="778" y="123"/>
                  </a:lnTo>
                  <a:lnTo>
                    <a:pt x="768" y="114"/>
                  </a:lnTo>
                  <a:lnTo>
                    <a:pt x="757" y="105"/>
                  </a:lnTo>
                  <a:lnTo>
                    <a:pt x="746" y="97"/>
                  </a:lnTo>
                  <a:lnTo>
                    <a:pt x="734" y="89"/>
                  </a:lnTo>
                  <a:lnTo>
                    <a:pt x="721" y="81"/>
                  </a:lnTo>
                  <a:lnTo>
                    <a:pt x="708" y="73"/>
                  </a:lnTo>
                  <a:lnTo>
                    <a:pt x="694" y="66"/>
                  </a:lnTo>
                  <a:lnTo>
                    <a:pt x="679" y="59"/>
                  </a:lnTo>
                  <a:lnTo>
                    <a:pt x="663" y="53"/>
                  </a:lnTo>
                  <a:lnTo>
                    <a:pt x="647" y="47"/>
                  </a:lnTo>
                  <a:lnTo>
                    <a:pt x="631" y="41"/>
                  </a:lnTo>
                  <a:lnTo>
                    <a:pt x="613" y="36"/>
                  </a:lnTo>
                  <a:lnTo>
                    <a:pt x="596" y="31"/>
                  </a:lnTo>
                  <a:lnTo>
                    <a:pt x="578" y="27"/>
                  </a:lnTo>
                  <a:lnTo>
                    <a:pt x="559" y="23"/>
                  </a:lnTo>
                  <a:lnTo>
                    <a:pt x="540" y="19"/>
                  </a:lnTo>
                  <a:lnTo>
                    <a:pt x="520" y="16"/>
                  </a:lnTo>
                  <a:lnTo>
                    <a:pt x="501" y="14"/>
                  </a:lnTo>
                  <a:lnTo>
                    <a:pt x="480" y="12"/>
                  </a:lnTo>
                  <a:lnTo>
                    <a:pt x="460" y="11"/>
                  </a:lnTo>
                  <a:lnTo>
                    <a:pt x="439" y="10"/>
                  </a:lnTo>
                  <a:lnTo>
                    <a:pt x="418" y="9"/>
                  </a:lnTo>
                  <a:lnTo>
                    <a:pt x="397" y="10"/>
                  </a:lnTo>
                  <a:lnTo>
                    <a:pt x="376" y="11"/>
                  </a:lnTo>
                  <a:lnTo>
                    <a:pt x="355" y="12"/>
                  </a:lnTo>
                  <a:lnTo>
                    <a:pt x="335" y="14"/>
                  </a:lnTo>
                  <a:lnTo>
                    <a:pt x="315" y="16"/>
                  </a:lnTo>
                  <a:lnTo>
                    <a:pt x="296" y="19"/>
                  </a:lnTo>
                  <a:lnTo>
                    <a:pt x="277" y="23"/>
                  </a:lnTo>
                  <a:lnTo>
                    <a:pt x="258" y="27"/>
                  </a:lnTo>
                  <a:lnTo>
                    <a:pt x="240" y="31"/>
                  </a:lnTo>
                  <a:lnTo>
                    <a:pt x="222" y="36"/>
                  </a:lnTo>
                  <a:lnTo>
                    <a:pt x="205" y="41"/>
                  </a:lnTo>
                  <a:lnTo>
                    <a:pt x="189" y="47"/>
                  </a:lnTo>
                  <a:lnTo>
                    <a:pt x="172" y="53"/>
                  </a:lnTo>
                  <a:lnTo>
                    <a:pt x="157" y="59"/>
                  </a:lnTo>
                  <a:lnTo>
                    <a:pt x="142" y="66"/>
                  </a:lnTo>
                  <a:lnTo>
                    <a:pt x="128" y="73"/>
                  </a:lnTo>
                  <a:lnTo>
                    <a:pt x="115" y="81"/>
                  </a:lnTo>
                  <a:lnTo>
                    <a:pt x="102" y="88"/>
                  </a:lnTo>
                  <a:lnTo>
                    <a:pt x="90" y="97"/>
                  </a:lnTo>
                  <a:lnTo>
                    <a:pt x="78" y="105"/>
                  </a:lnTo>
                  <a:lnTo>
                    <a:pt x="68" y="114"/>
                  </a:lnTo>
                  <a:lnTo>
                    <a:pt x="58" y="123"/>
                  </a:lnTo>
                  <a:lnTo>
                    <a:pt x="53" y="127"/>
                  </a:lnTo>
                  <a:lnTo>
                    <a:pt x="49" y="132"/>
                  </a:lnTo>
                  <a:lnTo>
                    <a:pt x="45" y="137"/>
                  </a:lnTo>
                  <a:lnTo>
                    <a:pt x="41" y="142"/>
                  </a:lnTo>
                  <a:lnTo>
                    <a:pt x="37" y="146"/>
                  </a:lnTo>
                  <a:lnTo>
                    <a:pt x="34" y="151"/>
                  </a:lnTo>
                  <a:lnTo>
                    <a:pt x="30" y="156"/>
                  </a:lnTo>
                  <a:lnTo>
                    <a:pt x="27" y="161"/>
                  </a:lnTo>
                  <a:lnTo>
                    <a:pt x="25" y="166"/>
                  </a:lnTo>
                  <a:lnTo>
                    <a:pt x="22" y="171"/>
                  </a:lnTo>
                  <a:lnTo>
                    <a:pt x="20" y="176"/>
                  </a:lnTo>
                  <a:lnTo>
                    <a:pt x="18" y="181"/>
                  </a:lnTo>
                  <a:lnTo>
                    <a:pt x="16" y="187"/>
                  </a:lnTo>
                  <a:lnTo>
                    <a:pt x="14" y="192"/>
                  </a:lnTo>
                  <a:lnTo>
                    <a:pt x="13" y="197"/>
                  </a:lnTo>
                  <a:lnTo>
                    <a:pt x="12" y="202"/>
                  </a:lnTo>
                  <a:lnTo>
                    <a:pt x="11" y="208"/>
                  </a:lnTo>
                  <a:lnTo>
                    <a:pt x="10" y="213"/>
                  </a:lnTo>
                  <a:lnTo>
                    <a:pt x="10" y="219"/>
                  </a:lnTo>
                  <a:lnTo>
                    <a:pt x="9" y="224"/>
                  </a:lnTo>
                  <a:lnTo>
                    <a:pt x="10" y="229"/>
                  </a:lnTo>
                  <a:close/>
                </a:path>
              </a:pathLst>
            </a:custGeom>
            <a:solidFill>
              <a:srgbClr val="77933C"/>
            </a:solidFill>
            <a:ln w="0" cap="flat">
              <a:solidFill>
                <a:srgbClr val="77933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280" y="3068"/>
              <a:ext cx="33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Saúde</a:t>
              </a:r>
              <a:endPara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601" y="3107"/>
              <a:ext cx="5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2024" y="2908"/>
              <a:ext cx="826" cy="438"/>
            </a:xfrm>
            <a:prstGeom prst="ellipse">
              <a:avLst/>
            </a:prstGeom>
            <a:solidFill>
              <a:srgbClr val="F2F2F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22" name="Freeform 18"/>
            <p:cNvSpPr>
              <a:spLocks noEditPoints="1"/>
            </p:cNvSpPr>
            <p:nvPr/>
          </p:nvSpPr>
          <p:spPr bwMode="auto">
            <a:xfrm>
              <a:off x="2020" y="2903"/>
              <a:ext cx="835" cy="448"/>
            </a:xfrm>
            <a:custGeom>
              <a:avLst/>
              <a:gdLst>
                <a:gd name="T0" fmla="*/ 3 w 835"/>
                <a:gd name="T1" fmla="*/ 195 h 448"/>
                <a:gd name="T2" fmla="*/ 16 w 835"/>
                <a:gd name="T3" fmla="*/ 162 h 448"/>
                <a:gd name="T4" fmla="*/ 37 w 835"/>
                <a:gd name="T5" fmla="*/ 131 h 448"/>
                <a:gd name="T6" fmla="*/ 83 w 835"/>
                <a:gd name="T7" fmla="*/ 89 h 448"/>
                <a:gd name="T8" fmla="*/ 168 w 835"/>
                <a:gd name="T9" fmla="*/ 44 h 448"/>
                <a:gd name="T10" fmla="*/ 274 w 835"/>
                <a:gd name="T11" fmla="*/ 14 h 448"/>
                <a:gd name="T12" fmla="*/ 396 w 835"/>
                <a:gd name="T13" fmla="*/ 1 h 448"/>
                <a:gd name="T14" fmla="*/ 521 w 835"/>
                <a:gd name="T15" fmla="*/ 7 h 448"/>
                <a:gd name="T16" fmla="*/ 633 w 835"/>
                <a:gd name="T17" fmla="*/ 32 h 448"/>
                <a:gd name="T18" fmla="*/ 725 w 835"/>
                <a:gd name="T19" fmla="*/ 73 h 448"/>
                <a:gd name="T20" fmla="*/ 788 w 835"/>
                <a:gd name="T21" fmla="*/ 121 h 448"/>
                <a:gd name="T22" fmla="*/ 812 w 835"/>
                <a:gd name="T23" fmla="*/ 151 h 448"/>
                <a:gd name="T24" fmla="*/ 828 w 835"/>
                <a:gd name="T25" fmla="*/ 184 h 448"/>
                <a:gd name="T26" fmla="*/ 834 w 835"/>
                <a:gd name="T27" fmla="*/ 218 h 448"/>
                <a:gd name="T28" fmla="*/ 831 w 835"/>
                <a:gd name="T29" fmla="*/ 253 h 448"/>
                <a:gd name="T30" fmla="*/ 818 w 835"/>
                <a:gd name="T31" fmla="*/ 286 h 448"/>
                <a:gd name="T32" fmla="*/ 797 w 835"/>
                <a:gd name="T33" fmla="*/ 317 h 448"/>
                <a:gd name="T34" fmla="*/ 751 w 835"/>
                <a:gd name="T35" fmla="*/ 359 h 448"/>
                <a:gd name="T36" fmla="*/ 666 w 835"/>
                <a:gd name="T37" fmla="*/ 404 h 448"/>
                <a:gd name="T38" fmla="*/ 560 w 835"/>
                <a:gd name="T39" fmla="*/ 434 h 448"/>
                <a:gd name="T40" fmla="*/ 438 w 835"/>
                <a:gd name="T41" fmla="*/ 447 h 448"/>
                <a:gd name="T42" fmla="*/ 313 w 835"/>
                <a:gd name="T43" fmla="*/ 441 h 448"/>
                <a:gd name="T44" fmla="*/ 202 w 835"/>
                <a:gd name="T45" fmla="*/ 416 h 448"/>
                <a:gd name="T46" fmla="*/ 109 w 835"/>
                <a:gd name="T47" fmla="*/ 375 h 448"/>
                <a:gd name="T48" fmla="*/ 46 w 835"/>
                <a:gd name="T49" fmla="*/ 327 h 448"/>
                <a:gd name="T50" fmla="*/ 22 w 835"/>
                <a:gd name="T51" fmla="*/ 297 h 448"/>
                <a:gd name="T52" fmla="*/ 6 w 835"/>
                <a:gd name="T53" fmla="*/ 264 h 448"/>
                <a:gd name="T54" fmla="*/ 0 w 835"/>
                <a:gd name="T55" fmla="*/ 230 h 448"/>
                <a:gd name="T56" fmla="*/ 12 w 835"/>
                <a:gd name="T57" fmla="*/ 251 h 448"/>
                <a:gd name="T58" fmla="*/ 24 w 835"/>
                <a:gd name="T59" fmla="*/ 282 h 448"/>
                <a:gd name="T60" fmla="*/ 44 w 835"/>
                <a:gd name="T61" fmla="*/ 311 h 448"/>
                <a:gd name="T62" fmla="*/ 89 w 835"/>
                <a:gd name="T63" fmla="*/ 351 h 448"/>
                <a:gd name="T64" fmla="*/ 172 w 835"/>
                <a:gd name="T65" fmla="*/ 395 h 448"/>
                <a:gd name="T66" fmla="*/ 276 w 835"/>
                <a:gd name="T67" fmla="*/ 425 h 448"/>
                <a:gd name="T68" fmla="*/ 396 w 835"/>
                <a:gd name="T69" fmla="*/ 438 h 448"/>
                <a:gd name="T70" fmla="*/ 520 w 835"/>
                <a:gd name="T71" fmla="*/ 432 h 448"/>
                <a:gd name="T72" fmla="*/ 630 w 835"/>
                <a:gd name="T73" fmla="*/ 407 h 448"/>
                <a:gd name="T74" fmla="*/ 720 w 835"/>
                <a:gd name="T75" fmla="*/ 367 h 448"/>
                <a:gd name="T76" fmla="*/ 781 w 835"/>
                <a:gd name="T77" fmla="*/ 321 h 448"/>
                <a:gd name="T78" fmla="*/ 804 w 835"/>
                <a:gd name="T79" fmla="*/ 292 h 448"/>
                <a:gd name="T80" fmla="*/ 819 w 835"/>
                <a:gd name="T81" fmla="*/ 262 h 448"/>
                <a:gd name="T82" fmla="*/ 825 w 835"/>
                <a:gd name="T83" fmla="*/ 230 h 448"/>
                <a:gd name="T84" fmla="*/ 822 w 835"/>
                <a:gd name="T85" fmla="*/ 197 h 448"/>
                <a:gd name="T86" fmla="*/ 810 w 835"/>
                <a:gd name="T87" fmla="*/ 166 h 448"/>
                <a:gd name="T88" fmla="*/ 790 w 835"/>
                <a:gd name="T89" fmla="*/ 137 h 448"/>
                <a:gd name="T90" fmla="*/ 745 w 835"/>
                <a:gd name="T91" fmla="*/ 97 h 448"/>
                <a:gd name="T92" fmla="*/ 663 w 835"/>
                <a:gd name="T93" fmla="*/ 53 h 448"/>
                <a:gd name="T94" fmla="*/ 558 w 835"/>
                <a:gd name="T95" fmla="*/ 23 h 448"/>
                <a:gd name="T96" fmla="*/ 438 w 835"/>
                <a:gd name="T97" fmla="*/ 10 h 448"/>
                <a:gd name="T98" fmla="*/ 315 w 835"/>
                <a:gd name="T99" fmla="*/ 16 h 448"/>
                <a:gd name="T100" fmla="*/ 204 w 835"/>
                <a:gd name="T101" fmla="*/ 41 h 448"/>
                <a:gd name="T102" fmla="*/ 114 w 835"/>
                <a:gd name="T103" fmla="*/ 81 h 448"/>
                <a:gd name="T104" fmla="*/ 53 w 835"/>
                <a:gd name="T105" fmla="*/ 127 h 448"/>
                <a:gd name="T106" fmla="*/ 30 w 835"/>
                <a:gd name="T107" fmla="*/ 156 h 448"/>
                <a:gd name="T108" fmla="*/ 15 w 835"/>
                <a:gd name="T109" fmla="*/ 187 h 448"/>
                <a:gd name="T110" fmla="*/ 9 w 835"/>
                <a:gd name="T111" fmla="*/ 219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35" h="448">
                  <a:moveTo>
                    <a:pt x="0" y="224"/>
                  </a:moveTo>
                  <a:lnTo>
                    <a:pt x="0" y="218"/>
                  </a:lnTo>
                  <a:lnTo>
                    <a:pt x="0" y="212"/>
                  </a:lnTo>
                  <a:lnTo>
                    <a:pt x="1" y="207"/>
                  </a:lnTo>
                  <a:lnTo>
                    <a:pt x="2" y="201"/>
                  </a:lnTo>
                  <a:lnTo>
                    <a:pt x="3" y="195"/>
                  </a:lnTo>
                  <a:lnTo>
                    <a:pt x="4" y="190"/>
                  </a:lnTo>
                  <a:lnTo>
                    <a:pt x="6" y="184"/>
                  </a:lnTo>
                  <a:lnTo>
                    <a:pt x="8" y="178"/>
                  </a:lnTo>
                  <a:lnTo>
                    <a:pt x="11" y="173"/>
                  </a:lnTo>
                  <a:lnTo>
                    <a:pt x="13" y="167"/>
                  </a:lnTo>
                  <a:lnTo>
                    <a:pt x="16" y="162"/>
                  </a:lnTo>
                  <a:lnTo>
                    <a:pt x="19" y="157"/>
                  </a:lnTo>
                  <a:lnTo>
                    <a:pt x="22" y="151"/>
                  </a:lnTo>
                  <a:lnTo>
                    <a:pt x="25" y="146"/>
                  </a:lnTo>
                  <a:lnTo>
                    <a:pt x="29" y="141"/>
                  </a:lnTo>
                  <a:lnTo>
                    <a:pt x="33" y="136"/>
                  </a:lnTo>
                  <a:lnTo>
                    <a:pt x="37" y="131"/>
                  </a:lnTo>
                  <a:lnTo>
                    <a:pt x="42" y="126"/>
                  </a:lnTo>
                  <a:lnTo>
                    <a:pt x="46" y="121"/>
                  </a:lnTo>
                  <a:lnTo>
                    <a:pt x="51" y="116"/>
                  </a:lnTo>
                  <a:lnTo>
                    <a:pt x="61" y="107"/>
                  </a:lnTo>
                  <a:lnTo>
                    <a:pt x="72" y="98"/>
                  </a:lnTo>
                  <a:lnTo>
                    <a:pt x="83" y="89"/>
                  </a:lnTo>
                  <a:lnTo>
                    <a:pt x="96" y="81"/>
                  </a:lnTo>
                  <a:lnTo>
                    <a:pt x="109" y="73"/>
                  </a:lnTo>
                  <a:lnTo>
                    <a:pt x="123" y="65"/>
                  </a:lnTo>
                  <a:lnTo>
                    <a:pt x="137" y="58"/>
                  </a:lnTo>
                  <a:lnTo>
                    <a:pt x="153" y="51"/>
                  </a:lnTo>
                  <a:lnTo>
                    <a:pt x="168" y="44"/>
                  </a:lnTo>
                  <a:lnTo>
                    <a:pt x="185" y="38"/>
                  </a:lnTo>
                  <a:lnTo>
                    <a:pt x="201" y="32"/>
                  </a:lnTo>
                  <a:lnTo>
                    <a:pt x="219" y="27"/>
                  </a:lnTo>
                  <a:lnTo>
                    <a:pt x="237" y="22"/>
                  </a:lnTo>
                  <a:lnTo>
                    <a:pt x="255" y="18"/>
                  </a:lnTo>
                  <a:lnTo>
                    <a:pt x="274" y="14"/>
                  </a:lnTo>
                  <a:lnTo>
                    <a:pt x="294" y="10"/>
                  </a:lnTo>
                  <a:lnTo>
                    <a:pt x="313" y="7"/>
                  </a:lnTo>
                  <a:lnTo>
                    <a:pt x="333" y="5"/>
                  </a:lnTo>
                  <a:lnTo>
                    <a:pt x="354" y="3"/>
                  </a:lnTo>
                  <a:lnTo>
                    <a:pt x="375" y="2"/>
                  </a:lnTo>
                  <a:lnTo>
                    <a:pt x="396" y="1"/>
                  </a:lnTo>
                  <a:lnTo>
                    <a:pt x="417" y="0"/>
                  </a:lnTo>
                  <a:lnTo>
                    <a:pt x="438" y="1"/>
                  </a:lnTo>
                  <a:lnTo>
                    <a:pt x="459" y="2"/>
                  </a:lnTo>
                  <a:lnTo>
                    <a:pt x="480" y="3"/>
                  </a:lnTo>
                  <a:lnTo>
                    <a:pt x="501" y="5"/>
                  </a:lnTo>
                  <a:lnTo>
                    <a:pt x="521" y="7"/>
                  </a:lnTo>
                  <a:lnTo>
                    <a:pt x="541" y="10"/>
                  </a:lnTo>
                  <a:lnTo>
                    <a:pt x="560" y="14"/>
                  </a:lnTo>
                  <a:lnTo>
                    <a:pt x="579" y="18"/>
                  </a:lnTo>
                  <a:lnTo>
                    <a:pt x="597" y="22"/>
                  </a:lnTo>
                  <a:lnTo>
                    <a:pt x="615" y="27"/>
                  </a:lnTo>
                  <a:lnTo>
                    <a:pt x="633" y="32"/>
                  </a:lnTo>
                  <a:lnTo>
                    <a:pt x="649" y="38"/>
                  </a:lnTo>
                  <a:lnTo>
                    <a:pt x="666" y="44"/>
                  </a:lnTo>
                  <a:lnTo>
                    <a:pt x="682" y="51"/>
                  </a:lnTo>
                  <a:lnTo>
                    <a:pt x="697" y="58"/>
                  </a:lnTo>
                  <a:lnTo>
                    <a:pt x="711" y="65"/>
                  </a:lnTo>
                  <a:lnTo>
                    <a:pt x="725" y="73"/>
                  </a:lnTo>
                  <a:lnTo>
                    <a:pt x="738" y="81"/>
                  </a:lnTo>
                  <a:lnTo>
                    <a:pt x="751" y="89"/>
                  </a:lnTo>
                  <a:lnTo>
                    <a:pt x="762" y="98"/>
                  </a:lnTo>
                  <a:lnTo>
                    <a:pt x="773" y="107"/>
                  </a:lnTo>
                  <a:lnTo>
                    <a:pt x="783" y="116"/>
                  </a:lnTo>
                  <a:lnTo>
                    <a:pt x="788" y="121"/>
                  </a:lnTo>
                  <a:lnTo>
                    <a:pt x="793" y="126"/>
                  </a:lnTo>
                  <a:lnTo>
                    <a:pt x="797" y="131"/>
                  </a:lnTo>
                  <a:lnTo>
                    <a:pt x="801" y="136"/>
                  </a:lnTo>
                  <a:lnTo>
                    <a:pt x="805" y="141"/>
                  </a:lnTo>
                  <a:lnTo>
                    <a:pt x="809" y="146"/>
                  </a:lnTo>
                  <a:lnTo>
                    <a:pt x="812" y="151"/>
                  </a:lnTo>
                  <a:lnTo>
                    <a:pt x="815" y="157"/>
                  </a:lnTo>
                  <a:lnTo>
                    <a:pt x="818" y="162"/>
                  </a:lnTo>
                  <a:lnTo>
                    <a:pt x="821" y="167"/>
                  </a:lnTo>
                  <a:lnTo>
                    <a:pt x="824" y="173"/>
                  </a:lnTo>
                  <a:lnTo>
                    <a:pt x="826" y="178"/>
                  </a:lnTo>
                  <a:lnTo>
                    <a:pt x="828" y="184"/>
                  </a:lnTo>
                  <a:lnTo>
                    <a:pt x="830" y="189"/>
                  </a:lnTo>
                  <a:lnTo>
                    <a:pt x="831" y="195"/>
                  </a:lnTo>
                  <a:lnTo>
                    <a:pt x="832" y="201"/>
                  </a:lnTo>
                  <a:lnTo>
                    <a:pt x="833" y="206"/>
                  </a:lnTo>
                  <a:lnTo>
                    <a:pt x="834" y="212"/>
                  </a:lnTo>
                  <a:lnTo>
                    <a:pt x="834" y="218"/>
                  </a:lnTo>
                  <a:lnTo>
                    <a:pt x="835" y="224"/>
                  </a:lnTo>
                  <a:lnTo>
                    <a:pt x="834" y="230"/>
                  </a:lnTo>
                  <a:lnTo>
                    <a:pt x="834" y="236"/>
                  </a:lnTo>
                  <a:lnTo>
                    <a:pt x="833" y="241"/>
                  </a:lnTo>
                  <a:lnTo>
                    <a:pt x="832" y="247"/>
                  </a:lnTo>
                  <a:lnTo>
                    <a:pt x="831" y="253"/>
                  </a:lnTo>
                  <a:lnTo>
                    <a:pt x="830" y="259"/>
                  </a:lnTo>
                  <a:lnTo>
                    <a:pt x="828" y="264"/>
                  </a:lnTo>
                  <a:lnTo>
                    <a:pt x="826" y="270"/>
                  </a:lnTo>
                  <a:lnTo>
                    <a:pt x="824" y="275"/>
                  </a:lnTo>
                  <a:lnTo>
                    <a:pt x="821" y="281"/>
                  </a:lnTo>
                  <a:lnTo>
                    <a:pt x="818" y="286"/>
                  </a:lnTo>
                  <a:lnTo>
                    <a:pt x="815" y="292"/>
                  </a:lnTo>
                  <a:lnTo>
                    <a:pt x="812" y="297"/>
                  </a:lnTo>
                  <a:lnTo>
                    <a:pt x="809" y="302"/>
                  </a:lnTo>
                  <a:lnTo>
                    <a:pt x="805" y="307"/>
                  </a:lnTo>
                  <a:lnTo>
                    <a:pt x="801" y="312"/>
                  </a:lnTo>
                  <a:lnTo>
                    <a:pt x="797" y="317"/>
                  </a:lnTo>
                  <a:lnTo>
                    <a:pt x="793" y="322"/>
                  </a:lnTo>
                  <a:lnTo>
                    <a:pt x="788" y="327"/>
                  </a:lnTo>
                  <a:lnTo>
                    <a:pt x="783" y="332"/>
                  </a:lnTo>
                  <a:lnTo>
                    <a:pt x="773" y="341"/>
                  </a:lnTo>
                  <a:lnTo>
                    <a:pt x="762" y="350"/>
                  </a:lnTo>
                  <a:lnTo>
                    <a:pt x="751" y="359"/>
                  </a:lnTo>
                  <a:lnTo>
                    <a:pt x="738" y="367"/>
                  </a:lnTo>
                  <a:lnTo>
                    <a:pt x="725" y="375"/>
                  </a:lnTo>
                  <a:lnTo>
                    <a:pt x="711" y="383"/>
                  </a:lnTo>
                  <a:lnTo>
                    <a:pt x="697" y="390"/>
                  </a:lnTo>
                  <a:lnTo>
                    <a:pt x="682" y="397"/>
                  </a:lnTo>
                  <a:lnTo>
                    <a:pt x="666" y="404"/>
                  </a:lnTo>
                  <a:lnTo>
                    <a:pt x="650" y="410"/>
                  </a:lnTo>
                  <a:lnTo>
                    <a:pt x="633" y="416"/>
                  </a:lnTo>
                  <a:lnTo>
                    <a:pt x="615" y="421"/>
                  </a:lnTo>
                  <a:lnTo>
                    <a:pt x="597" y="426"/>
                  </a:lnTo>
                  <a:lnTo>
                    <a:pt x="579" y="430"/>
                  </a:lnTo>
                  <a:lnTo>
                    <a:pt x="560" y="434"/>
                  </a:lnTo>
                  <a:lnTo>
                    <a:pt x="541" y="438"/>
                  </a:lnTo>
                  <a:lnTo>
                    <a:pt x="521" y="441"/>
                  </a:lnTo>
                  <a:lnTo>
                    <a:pt x="501" y="443"/>
                  </a:lnTo>
                  <a:lnTo>
                    <a:pt x="480" y="445"/>
                  </a:lnTo>
                  <a:lnTo>
                    <a:pt x="459" y="447"/>
                  </a:lnTo>
                  <a:lnTo>
                    <a:pt x="438" y="447"/>
                  </a:lnTo>
                  <a:lnTo>
                    <a:pt x="417" y="448"/>
                  </a:lnTo>
                  <a:lnTo>
                    <a:pt x="396" y="447"/>
                  </a:lnTo>
                  <a:lnTo>
                    <a:pt x="375" y="447"/>
                  </a:lnTo>
                  <a:lnTo>
                    <a:pt x="354" y="445"/>
                  </a:lnTo>
                  <a:lnTo>
                    <a:pt x="333" y="443"/>
                  </a:lnTo>
                  <a:lnTo>
                    <a:pt x="313" y="441"/>
                  </a:lnTo>
                  <a:lnTo>
                    <a:pt x="294" y="438"/>
                  </a:lnTo>
                  <a:lnTo>
                    <a:pt x="274" y="434"/>
                  </a:lnTo>
                  <a:lnTo>
                    <a:pt x="255" y="430"/>
                  </a:lnTo>
                  <a:lnTo>
                    <a:pt x="237" y="426"/>
                  </a:lnTo>
                  <a:lnTo>
                    <a:pt x="219" y="421"/>
                  </a:lnTo>
                  <a:lnTo>
                    <a:pt x="202" y="416"/>
                  </a:lnTo>
                  <a:lnTo>
                    <a:pt x="185" y="410"/>
                  </a:lnTo>
                  <a:lnTo>
                    <a:pt x="168" y="404"/>
                  </a:lnTo>
                  <a:lnTo>
                    <a:pt x="153" y="397"/>
                  </a:lnTo>
                  <a:lnTo>
                    <a:pt x="138" y="390"/>
                  </a:lnTo>
                  <a:lnTo>
                    <a:pt x="123" y="383"/>
                  </a:lnTo>
                  <a:lnTo>
                    <a:pt x="109" y="375"/>
                  </a:lnTo>
                  <a:lnTo>
                    <a:pt x="96" y="367"/>
                  </a:lnTo>
                  <a:lnTo>
                    <a:pt x="84" y="359"/>
                  </a:lnTo>
                  <a:lnTo>
                    <a:pt x="72" y="350"/>
                  </a:lnTo>
                  <a:lnTo>
                    <a:pt x="61" y="341"/>
                  </a:lnTo>
                  <a:lnTo>
                    <a:pt x="51" y="332"/>
                  </a:lnTo>
                  <a:lnTo>
                    <a:pt x="46" y="327"/>
                  </a:lnTo>
                  <a:lnTo>
                    <a:pt x="42" y="322"/>
                  </a:lnTo>
                  <a:lnTo>
                    <a:pt x="37" y="317"/>
                  </a:lnTo>
                  <a:lnTo>
                    <a:pt x="33" y="312"/>
                  </a:lnTo>
                  <a:lnTo>
                    <a:pt x="29" y="307"/>
                  </a:lnTo>
                  <a:lnTo>
                    <a:pt x="26" y="302"/>
                  </a:lnTo>
                  <a:lnTo>
                    <a:pt x="22" y="297"/>
                  </a:lnTo>
                  <a:lnTo>
                    <a:pt x="19" y="292"/>
                  </a:lnTo>
                  <a:lnTo>
                    <a:pt x="16" y="286"/>
                  </a:lnTo>
                  <a:lnTo>
                    <a:pt x="13" y="281"/>
                  </a:lnTo>
                  <a:lnTo>
                    <a:pt x="11" y="275"/>
                  </a:lnTo>
                  <a:lnTo>
                    <a:pt x="8" y="270"/>
                  </a:lnTo>
                  <a:lnTo>
                    <a:pt x="6" y="264"/>
                  </a:lnTo>
                  <a:lnTo>
                    <a:pt x="5" y="259"/>
                  </a:lnTo>
                  <a:lnTo>
                    <a:pt x="3" y="253"/>
                  </a:lnTo>
                  <a:lnTo>
                    <a:pt x="2" y="247"/>
                  </a:lnTo>
                  <a:lnTo>
                    <a:pt x="1" y="242"/>
                  </a:lnTo>
                  <a:lnTo>
                    <a:pt x="0" y="236"/>
                  </a:lnTo>
                  <a:lnTo>
                    <a:pt x="0" y="230"/>
                  </a:lnTo>
                  <a:lnTo>
                    <a:pt x="0" y="224"/>
                  </a:lnTo>
                  <a:close/>
                  <a:moveTo>
                    <a:pt x="9" y="229"/>
                  </a:moveTo>
                  <a:lnTo>
                    <a:pt x="9" y="235"/>
                  </a:lnTo>
                  <a:lnTo>
                    <a:pt x="10" y="240"/>
                  </a:lnTo>
                  <a:lnTo>
                    <a:pt x="11" y="246"/>
                  </a:lnTo>
                  <a:lnTo>
                    <a:pt x="12" y="251"/>
                  </a:lnTo>
                  <a:lnTo>
                    <a:pt x="13" y="256"/>
                  </a:lnTo>
                  <a:lnTo>
                    <a:pt x="15" y="261"/>
                  </a:lnTo>
                  <a:lnTo>
                    <a:pt x="17" y="267"/>
                  </a:lnTo>
                  <a:lnTo>
                    <a:pt x="19" y="272"/>
                  </a:lnTo>
                  <a:lnTo>
                    <a:pt x="21" y="277"/>
                  </a:lnTo>
                  <a:lnTo>
                    <a:pt x="24" y="282"/>
                  </a:lnTo>
                  <a:lnTo>
                    <a:pt x="27" y="287"/>
                  </a:lnTo>
                  <a:lnTo>
                    <a:pt x="30" y="292"/>
                  </a:lnTo>
                  <a:lnTo>
                    <a:pt x="33" y="297"/>
                  </a:lnTo>
                  <a:lnTo>
                    <a:pt x="36" y="302"/>
                  </a:lnTo>
                  <a:lnTo>
                    <a:pt x="40" y="307"/>
                  </a:lnTo>
                  <a:lnTo>
                    <a:pt x="44" y="311"/>
                  </a:lnTo>
                  <a:lnTo>
                    <a:pt x="48" y="316"/>
                  </a:lnTo>
                  <a:lnTo>
                    <a:pt x="53" y="321"/>
                  </a:lnTo>
                  <a:lnTo>
                    <a:pt x="57" y="325"/>
                  </a:lnTo>
                  <a:lnTo>
                    <a:pt x="67" y="334"/>
                  </a:lnTo>
                  <a:lnTo>
                    <a:pt x="77" y="343"/>
                  </a:lnTo>
                  <a:lnTo>
                    <a:pt x="89" y="351"/>
                  </a:lnTo>
                  <a:lnTo>
                    <a:pt x="101" y="360"/>
                  </a:lnTo>
                  <a:lnTo>
                    <a:pt x="114" y="367"/>
                  </a:lnTo>
                  <a:lnTo>
                    <a:pt x="127" y="375"/>
                  </a:lnTo>
                  <a:lnTo>
                    <a:pt x="141" y="382"/>
                  </a:lnTo>
                  <a:lnTo>
                    <a:pt x="156" y="389"/>
                  </a:lnTo>
                  <a:lnTo>
                    <a:pt x="172" y="395"/>
                  </a:lnTo>
                  <a:lnTo>
                    <a:pt x="188" y="401"/>
                  </a:lnTo>
                  <a:lnTo>
                    <a:pt x="204" y="407"/>
                  </a:lnTo>
                  <a:lnTo>
                    <a:pt x="222" y="412"/>
                  </a:lnTo>
                  <a:lnTo>
                    <a:pt x="239" y="417"/>
                  </a:lnTo>
                  <a:lnTo>
                    <a:pt x="257" y="421"/>
                  </a:lnTo>
                  <a:lnTo>
                    <a:pt x="276" y="425"/>
                  </a:lnTo>
                  <a:lnTo>
                    <a:pt x="295" y="429"/>
                  </a:lnTo>
                  <a:lnTo>
                    <a:pt x="314" y="432"/>
                  </a:lnTo>
                  <a:lnTo>
                    <a:pt x="334" y="434"/>
                  </a:lnTo>
                  <a:lnTo>
                    <a:pt x="354" y="436"/>
                  </a:lnTo>
                  <a:lnTo>
                    <a:pt x="375" y="437"/>
                  </a:lnTo>
                  <a:lnTo>
                    <a:pt x="396" y="438"/>
                  </a:lnTo>
                  <a:lnTo>
                    <a:pt x="417" y="439"/>
                  </a:lnTo>
                  <a:lnTo>
                    <a:pt x="438" y="438"/>
                  </a:lnTo>
                  <a:lnTo>
                    <a:pt x="459" y="437"/>
                  </a:lnTo>
                  <a:lnTo>
                    <a:pt x="479" y="436"/>
                  </a:lnTo>
                  <a:lnTo>
                    <a:pt x="500" y="434"/>
                  </a:lnTo>
                  <a:lnTo>
                    <a:pt x="520" y="432"/>
                  </a:lnTo>
                  <a:lnTo>
                    <a:pt x="539" y="429"/>
                  </a:lnTo>
                  <a:lnTo>
                    <a:pt x="558" y="425"/>
                  </a:lnTo>
                  <a:lnTo>
                    <a:pt x="577" y="421"/>
                  </a:lnTo>
                  <a:lnTo>
                    <a:pt x="595" y="417"/>
                  </a:lnTo>
                  <a:lnTo>
                    <a:pt x="613" y="412"/>
                  </a:lnTo>
                  <a:lnTo>
                    <a:pt x="630" y="407"/>
                  </a:lnTo>
                  <a:lnTo>
                    <a:pt x="646" y="401"/>
                  </a:lnTo>
                  <a:lnTo>
                    <a:pt x="662" y="395"/>
                  </a:lnTo>
                  <a:lnTo>
                    <a:pt x="678" y="389"/>
                  </a:lnTo>
                  <a:lnTo>
                    <a:pt x="693" y="382"/>
                  </a:lnTo>
                  <a:lnTo>
                    <a:pt x="707" y="375"/>
                  </a:lnTo>
                  <a:lnTo>
                    <a:pt x="720" y="367"/>
                  </a:lnTo>
                  <a:lnTo>
                    <a:pt x="733" y="360"/>
                  </a:lnTo>
                  <a:lnTo>
                    <a:pt x="745" y="351"/>
                  </a:lnTo>
                  <a:lnTo>
                    <a:pt x="757" y="343"/>
                  </a:lnTo>
                  <a:lnTo>
                    <a:pt x="767" y="334"/>
                  </a:lnTo>
                  <a:lnTo>
                    <a:pt x="777" y="325"/>
                  </a:lnTo>
                  <a:lnTo>
                    <a:pt x="781" y="321"/>
                  </a:lnTo>
                  <a:lnTo>
                    <a:pt x="786" y="316"/>
                  </a:lnTo>
                  <a:lnTo>
                    <a:pt x="790" y="311"/>
                  </a:lnTo>
                  <a:lnTo>
                    <a:pt x="794" y="307"/>
                  </a:lnTo>
                  <a:lnTo>
                    <a:pt x="798" y="302"/>
                  </a:lnTo>
                  <a:lnTo>
                    <a:pt x="801" y="297"/>
                  </a:lnTo>
                  <a:lnTo>
                    <a:pt x="804" y="292"/>
                  </a:lnTo>
                  <a:lnTo>
                    <a:pt x="807" y="287"/>
                  </a:lnTo>
                  <a:lnTo>
                    <a:pt x="810" y="282"/>
                  </a:lnTo>
                  <a:lnTo>
                    <a:pt x="813" y="277"/>
                  </a:lnTo>
                  <a:lnTo>
                    <a:pt x="815" y="272"/>
                  </a:lnTo>
                  <a:lnTo>
                    <a:pt x="817" y="267"/>
                  </a:lnTo>
                  <a:lnTo>
                    <a:pt x="819" y="262"/>
                  </a:lnTo>
                  <a:lnTo>
                    <a:pt x="821" y="256"/>
                  </a:lnTo>
                  <a:lnTo>
                    <a:pt x="822" y="251"/>
                  </a:lnTo>
                  <a:lnTo>
                    <a:pt x="823" y="246"/>
                  </a:lnTo>
                  <a:lnTo>
                    <a:pt x="824" y="240"/>
                  </a:lnTo>
                  <a:lnTo>
                    <a:pt x="825" y="235"/>
                  </a:lnTo>
                  <a:lnTo>
                    <a:pt x="825" y="230"/>
                  </a:lnTo>
                  <a:lnTo>
                    <a:pt x="825" y="224"/>
                  </a:lnTo>
                  <a:lnTo>
                    <a:pt x="825" y="219"/>
                  </a:lnTo>
                  <a:lnTo>
                    <a:pt x="825" y="213"/>
                  </a:lnTo>
                  <a:lnTo>
                    <a:pt x="824" y="208"/>
                  </a:lnTo>
                  <a:lnTo>
                    <a:pt x="823" y="203"/>
                  </a:lnTo>
                  <a:lnTo>
                    <a:pt x="822" y="197"/>
                  </a:lnTo>
                  <a:lnTo>
                    <a:pt x="821" y="192"/>
                  </a:lnTo>
                  <a:lnTo>
                    <a:pt x="819" y="187"/>
                  </a:lnTo>
                  <a:lnTo>
                    <a:pt x="817" y="182"/>
                  </a:lnTo>
                  <a:lnTo>
                    <a:pt x="815" y="177"/>
                  </a:lnTo>
                  <a:lnTo>
                    <a:pt x="813" y="171"/>
                  </a:lnTo>
                  <a:lnTo>
                    <a:pt x="810" y="166"/>
                  </a:lnTo>
                  <a:lnTo>
                    <a:pt x="808" y="161"/>
                  </a:lnTo>
                  <a:lnTo>
                    <a:pt x="804" y="156"/>
                  </a:lnTo>
                  <a:lnTo>
                    <a:pt x="801" y="151"/>
                  </a:lnTo>
                  <a:lnTo>
                    <a:pt x="798" y="147"/>
                  </a:lnTo>
                  <a:lnTo>
                    <a:pt x="794" y="142"/>
                  </a:lnTo>
                  <a:lnTo>
                    <a:pt x="790" y="137"/>
                  </a:lnTo>
                  <a:lnTo>
                    <a:pt x="786" y="132"/>
                  </a:lnTo>
                  <a:lnTo>
                    <a:pt x="782" y="128"/>
                  </a:lnTo>
                  <a:lnTo>
                    <a:pt x="777" y="123"/>
                  </a:lnTo>
                  <a:lnTo>
                    <a:pt x="767" y="114"/>
                  </a:lnTo>
                  <a:lnTo>
                    <a:pt x="757" y="105"/>
                  </a:lnTo>
                  <a:lnTo>
                    <a:pt x="745" y="97"/>
                  </a:lnTo>
                  <a:lnTo>
                    <a:pt x="733" y="89"/>
                  </a:lnTo>
                  <a:lnTo>
                    <a:pt x="720" y="81"/>
                  </a:lnTo>
                  <a:lnTo>
                    <a:pt x="707" y="73"/>
                  </a:lnTo>
                  <a:lnTo>
                    <a:pt x="693" y="66"/>
                  </a:lnTo>
                  <a:lnTo>
                    <a:pt x="678" y="59"/>
                  </a:lnTo>
                  <a:lnTo>
                    <a:pt x="663" y="53"/>
                  </a:lnTo>
                  <a:lnTo>
                    <a:pt x="646" y="47"/>
                  </a:lnTo>
                  <a:lnTo>
                    <a:pt x="630" y="41"/>
                  </a:lnTo>
                  <a:lnTo>
                    <a:pt x="613" y="36"/>
                  </a:lnTo>
                  <a:lnTo>
                    <a:pt x="595" y="31"/>
                  </a:lnTo>
                  <a:lnTo>
                    <a:pt x="577" y="27"/>
                  </a:lnTo>
                  <a:lnTo>
                    <a:pt x="558" y="23"/>
                  </a:lnTo>
                  <a:lnTo>
                    <a:pt x="539" y="19"/>
                  </a:lnTo>
                  <a:lnTo>
                    <a:pt x="520" y="17"/>
                  </a:lnTo>
                  <a:lnTo>
                    <a:pt x="500" y="14"/>
                  </a:lnTo>
                  <a:lnTo>
                    <a:pt x="480" y="12"/>
                  </a:lnTo>
                  <a:lnTo>
                    <a:pt x="459" y="11"/>
                  </a:lnTo>
                  <a:lnTo>
                    <a:pt x="438" y="10"/>
                  </a:lnTo>
                  <a:lnTo>
                    <a:pt x="417" y="10"/>
                  </a:lnTo>
                  <a:lnTo>
                    <a:pt x="396" y="10"/>
                  </a:lnTo>
                  <a:lnTo>
                    <a:pt x="375" y="11"/>
                  </a:lnTo>
                  <a:lnTo>
                    <a:pt x="355" y="12"/>
                  </a:lnTo>
                  <a:lnTo>
                    <a:pt x="334" y="14"/>
                  </a:lnTo>
                  <a:lnTo>
                    <a:pt x="315" y="16"/>
                  </a:lnTo>
                  <a:lnTo>
                    <a:pt x="295" y="19"/>
                  </a:lnTo>
                  <a:lnTo>
                    <a:pt x="276" y="23"/>
                  </a:lnTo>
                  <a:lnTo>
                    <a:pt x="257" y="27"/>
                  </a:lnTo>
                  <a:lnTo>
                    <a:pt x="239" y="31"/>
                  </a:lnTo>
                  <a:lnTo>
                    <a:pt x="222" y="36"/>
                  </a:lnTo>
                  <a:lnTo>
                    <a:pt x="204" y="41"/>
                  </a:lnTo>
                  <a:lnTo>
                    <a:pt x="188" y="47"/>
                  </a:lnTo>
                  <a:lnTo>
                    <a:pt x="172" y="53"/>
                  </a:lnTo>
                  <a:lnTo>
                    <a:pt x="156" y="59"/>
                  </a:lnTo>
                  <a:lnTo>
                    <a:pt x="142" y="66"/>
                  </a:lnTo>
                  <a:lnTo>
                    <a:pt x="127" y="73"/>
                  </a:lnTo>
                  <a:lnTo>
                    <a:pt x="114" y="81"/>
                  </a:lnTo>
                  <a:lnTo>
                    <a:pt x="101" y="89"/>
                  </a:lnTo>
                  <a:lnTo>
                    <a:pt x="89" y="97"/>
                  </a:lnTo>
                  <a:lnTo>
                    <a:pt x="78" y="105"/>
                  </a:lnTo>
                  <a:lnTo>
                    <a:pt x="67" y="114"/>
                  </a:lnTo>
                  <a:lnTo>
                    <a:pt x="57" y="123"/>
                  </a:lnTo>
                  <a:lnTo>
                    <a:pt x="53" y="127"/>
                  </a:lnTo>
                  <a:lnTo>
                    <a:pt x="48" y="132"/>
                  </a:lnTo>
                  <a:lnTo>
                    <a:pt x="44" y="137"/>
                  </a:lnTo>
                  <a:lnTo>
                    <a:pt x="40" y="142"/>
                  </a:lnTo>
                  <a:lnTo>
                    <a:pt x="37" y="146"/>
                  </a:lnTo>
                  <a:lnTo>
                    <a:pt x="33" y="151"/>
                  </a:lnTo>
                  <a:lnTo>
                    <a:pt x="30" y="156"/>
                  </a:lnTo>
                  <a:lnTo>
                    <a:pt x="27" y="161"/>
                  </a:lnTo>
                  <a:lnTo>
                    <a:pt x="24" y="166"/>
                  </a:lnTo>
                  <a:lnTo>
                    <a:pt x="21" y="171"/>
                  </a:lnTo>
                  <a:lnTo>
                    <a:pt x="19" y="176"/>
                  </a:lnTo>
                  <a:lnTo>
                    <a:pt x="17" y="182"/>
                  </a:lnTo>
                  <a:lnTo>
                    <a:pt x="15" y="187"/>
                  </a:lnTo>
                  <a:lnTo>
                    <a:pt x="13" y="192"/>
                  </a:lnTo>
                  <a:lnTo>
                    <a:pt x="12" y="197"/>
                  </a:lnTo>
                  <a:lnTo>
                    <a:pt x="11" y="202"/>
                  </a:lnTo>
                  <a:lnTo>
                    <a:pt x="10" y="208"/>
                  </a:lnTo>
                  <a:lnTo>
                    <a:pt x="9" y="213"/>
                  </a:lnTo>
                  <a:lnTo>
                    <a:pt x="9" y="219"/>
                  </a:lnTo>
                  <a:lnTo>
                    <a:pt x="9" y="224"/>
                  </a:lnTo>
                  <a:lnTo>
                    <a:pt x="9" y="229"/>
                  </a:lnTo>
                  <a:close/>
                </a:path>
              </a:pathLst>
            </a:custGeom>
            <a:solidFill>
              <a:srgbClr val="77933C"/>
            </a:solidFill>
            <a:ln w="0" cap="flat">
              <a:solidFill>
                <a:srgbClr val="77933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2176" y="3064"/>
              <a:ext cx="53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Educação</a:t>
              </a:r>
              <a:endPara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2687" y="3085"/>
              <a:ext cx="5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21"/>
            <p:cNvSpPr>
              <a:spLocks noChangeArrowheads="1"/>
            </p:cNvSpPr>
            <p:nvPr/>
          </p:nvSpPr>
          <p:spPr bwMode="auto">
            <a:xfrm>
              <a:off x="1031" y="3493"/>
              <a:ext cx="885" cy="438"/>
            </a:xfrm>
            <a:prstGeom prst="ellipse">
              <a:avLst/>
            </a:prstGeom>
            <a:solidFill>
              <a:srgbClr val="F2F2F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29" name="Freeform 22"/>
            <p:cNvSpPr>
              <a:spLocks noEditPoints="1"/>
            </p:cNvSpPr>
            <p:nvPr/>
          </p:nvSpPr>
          <p:spPr bwMode="auto">
            <a:xfrm>
              <a:off x="1027" y="3488"/>
              <a:ext cx="893" cy="448"/>
            </a:xfrm>
            <a:custGeom>
              <a:avLst/>
              <a:gdLst>
                <a:gd name="T0" fmla="*/ 3 w 893"/>
                <a:gd name="T1" fmla="*/ 195 h 448"/>
                <a:gd name="T2" fmla="*/ 17 w 893"/>
                <a:gd name="T3" fmla="*/ 162 h 448"/>
                <a:gd name="T4" fmla="*/ 40 w 893"/>
                <a:gd name="T5" fmla="*/ 131 h 448"/>
                <a:gd name="T6" fmla="*/ 71 w 893"/>
                <a:gd name="T7" fmla="*/ 102 h 448"/>
                <a:gd name="T8" fmla="*/ 132 w 893"/>
                <a:gd name="T9" fmla="*/ 65 h 448"/>
                <a:gd name="T10" fmla="*/ 234 w 893"/>
                <a:gd name="T11" fmla="*/ 27 h 448"/>
                <a:gd name="T12" fmla="*/ 357 w 893"/>
                <a:gd name="T13" fmla="*/ 5 h 448"/>
                <a:gd name="T14" fmla="*/ 492 w 893"/>
                <a:gd name="T15" fmla="*/ 2 h 448"/>
                <a:gd name="T16" fmla="*/ 619 w 893"/>
                <a:gd name="T17" fmla="*/ 18 h 448"/>
                <a:gd name="T18" fmla="*/ 729 w 893"/>
                <a:gd name="T19" fmla="*/ 51 h 448"/>
                <a:gd name="T20" fmla="*/ 810 w 893"/>
                <a:gd name="T21" fmla="*/ 94 h 448"/>
                <a:gd name="T22" fmla="*/ 843 w 893"/>
                <a:gd name="T23" fmla="*/ 121 h 448"/>
                <a:gd name="T24" fmla="*/ 869 w 893"/>
                <a:gd name="T25" fmla="*/ 151 h 448"/>
                <a:gd name="T26" fmla="*/ 886 w 893"/>
                <a:gd name="T27" fmla="*/ 184 h 448"/>
                <a:gd name="T28" fmla="*/ 893 w 893"/>
                <a:gd name="T29" fmla="*/ 218 h 448"/>
                <a:gd name="T30" fmla="*/ 890 w 893"/>
                <a:gd name="T31" fmla="*/ 253 h 448"/>
                <a:gd name="T32" fmla="*/ 876 w 893"/>
                <a:gd name="T33" fmla="*/ 286 h 448"/>
                <a:gd name="T34" fmla="*/ 853 w 893"/>
                <a:gd name="T35" fmla="*/ 317 h 448"/>
                <a:gd name="T36" fmla="*/ 822 w 893"/>
                <a:gd name="T37" fmla="*/ 346 h 448"/>
                <a:gd name="T38" fmla="*/ 761 w 893"/>
                <a:gd name="T39" fmla="*/ 383 h 448"/>
                <a:gd name="T40" fmla="*/ 658 w 893"/>
                <a:gd name="T41" fmla="*/ 421 h 448"/>
                <a:gd name="T42" fmla="*/ 536 w 893"/>
                <a:gd name="T43" fmla="*/ 443 h 448"/>
                <a:gd name="T44" fmla="*/ 401 w 893"/>
                <a:gd name="T45" fmla="*/ 447 h 448"/>
                <a:gd name="T46" fmla="*/ 274 w 893"/>
                <a:gd name="T47" fmla="*/ 430 h 448"/>
                <a:gd name="T48" fmla="*/ 164 w 893"/>
                <a:gd name="T49" fmla="*/ 397 h 448"/>
                <a:gd name="T50" fmla="*/ 83 w 893"/>
                <a:gd name="T51" fmla="*/ 355 h 448"/>
                <a:gd name="T52" fmla="*/ 50 w 893"/>
                <a:gd name="T53" fmla="*/ 327 h 448"/>
                <a:gd name="T54" fmla="*/ 24 w 893"/>
                <a:gd name="T55" fmla="*/ 297 h 448"/>
                <a:gd name="T56" fmla="*/ 7 w 893"/>
                <a:gd name="T57" fmla="*/ 265 h 448"/>
                <a:gd name="T58" fmla="*/ 0 w 893"/>
                <a:gd name="T59" fmla="*/ 230 h 448"/>
                <a:gd name="T60" fmla="*/ 12 w 893"/>
                <a:gd name="T61" fmla="*/ 251 h 448"/>
                <a:gd name="T62" fmla="*/ 25 w 893"/>
                <a:gd name="T63" fmla="*/ 282 h 448"/>
                <a:gd name="T64" fmla="*/ 47 w 893"/>
                <a:gd name="T65" fmla="*/ 311 h 448"/>
                <a:gd name="T66" fmla="*/ 77 w 893"/>
                <a:gd name="T67" fmla="*/ 339 h 448"/>
                <a:gd name="T68" fmla="*/ 136 w 893"/>
                <a:gd name="T69" fmla="*/ 375 h 448"/>
                <a:gd name="T70" fmla="*/ 237 w 893"/>
                <a:gd name="T71" fmla="*/ 412 h 448"/>
                <a:gd name="T72" fmla="*/ 358 w 893"/>
                <a:gd name="T73" fmla="*/ 434 h 448"/>
                <a:gd name="T74" fmla="*/ 491 w 893"/>
                <a:gd name="T75" fmla="*/ 437 h 448"/>
                <a:gd name="T76" fmla="*/ 618 w 893"/>
                <a:gd name="T77" fmla="*/ 421 h 448"/>
                <a:gd name="T78" fmla="*/ 726 w 893"/>
                <a:gd name="T79" fmla="*/ 389 h 448"/>
                <a:gd name="T80" fmla="*/ 804 w 893"/>
                <a:gd name="T81" fmla="*/ 347 h 448"/>
                <a:gd name="T82" fmla="*/ 837 w 893"/>
                <a:gd name="T83" fmla="*/ 321 h 448"/>
                <a:gd name="T84" fmla="*/ 862 w 893"/>
                <a:gd name="T85" fmla="*/ 292 h 448"/>
                <a:gd name="T86" fmla="*/ 877 w 893"/>
                <a:gd name="T87" fmla="*/ 261 h 448"/>
                <a:gd name="T88" fmla="*/ 884 w 893"/>
                <a:gd name="T89" fmla="*/ 230 h 448"/>
                <a:gd name="T90" fmla="*/ 881 w 893"/>
                <a:gd name="T91" fmla="*/ 197 h 448"/>
                <a:gd name="T92" fmla="*/ 868 w 893"/>
                <a:gd name="T93" fmla="*/ 166 h 448"/>
                <a:gd name="T94" fmla="*/ 846 w 893"/>
                <a:gd name="T95" fmla="*/ 137 h 448"/>
                <a:gd name="T96" fmla="*/ 816 w 893"/>
                <a:gd name="T97" fmla="*/ 110 h 448"/>
                <a:gd name="T98" fmla="*/ 757 w 893"/>
                <a:gd name="T99" fmla="*/ 73 h 448"/>
                <a:gd name="T100" fmla="*/ 656 w 893"/>
                <a:gd name="T101" fmla="*/ 36 h 448"/>
                <a:gd name="T102" fmla="*/ 535 w 893"/>
                <a:gd name="T103" fmla="*/ 14 h 448"/>
                <a:gd name="T104" fmla="*/ 401 w 893"/>
                <a:gd name="T105" fmla="*/ 11 h 448"/>
                <a:gd name="T106" fmla="*/ 275 w 893"/>
                <a:gd name="T107" fmla="*/ 27 h 448"/>
                <a:gd name="T108" fmla="*/ 167 w 893"/>
                <a:gd name="T109" fmla="*/ 59 h 448"/>
                <a:gd name="T110" fmla="*/ 89 w 893"/>
                <a:gd name="T111" fmla="*/ 101 h 448"/>
                <a:gd name="T112" fmla="*/ 56 w 893"/>
                <a:gd name="T113" fmla="*/ 128 h 448"/>
                <a:gd name="T114" fmla="*/ 31 w 893"/>
                <a:gd name="T115" fmla="*/ 156 h 448"/>
                <a:gd name="T116" fmla="*/ 16 w 893"/>
                <a:gd name="T117" fmla="*/ 187 h 448"/>
                <a:gd name="T118" fmla="*/ 9 w 893"/>
                <a:gd name="T119" fmla="*/ 219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3" h="448">
                  <a:moveTo>
                    <a:pt x="0" y="224"/>
                  </a:moveTo>
                  <a:lnTo>
                    <a:pt x="0" y="218"/>
                  </a:lnTo>
                  <a:lnTo>
                    <a:pt x="0" y="212"/>
                  </a:lnTo>
                  <a:lnTo>
                    <a:pt x="1" y="207"/>
                  </a:lnTo>
                  <a:lnTo>
                    <a:pt x="2" y="201"/>
                  </a:lnTo>
                  <a:lnTo>
                    <a:pt x="3" y="195"/>
                  </a:lnTo>
                  <a:lnTo>
                    <a:pt x="5" y="190"/>
                  </a:lnTo>
                  <a:lnTo>
                    <a:pt x="7" y="184"/>
                  </a:lnTo>
                  <a:lnTo>
                    <a:pt x="9" y="178"/>
                  </a:lnTo>
                  <a:lnTo>
                    <a:pt x="11" y="173"/>
                  </a:lnTo>
                  <a:lnTo>
                    <a:pt x="14" y="167"/>
                  </a:lnTo>
                  <a:lnTo>
                    <a:pt x="17" y="162"/>
                  </a:lnTo>
                  <a:lnTo>
                    <a:pt x="20" y="157"/>
                  </a:lnTo>
                  <a:lnTo>
                    <a:pt x="24" y="151"/>
                  </a:lnTo>
                  <a:lnTo>
                    <a:pt x="27" y="146"/>
                  </a:lnTo>
                  <a:lnTo>
                    <a:pt x="31" y="141"/>
                  </a:lnTo>
                  <a:lnTo>
                    <a:pt x="36" y="136"/>
                  </a:lnTo>
                  <a:lnTo>
                    <a:pt x="40" y="131"/>
                  </a:lnTo>
                  <a:lnTo>
                    <a:pt x="45" y="126"/>
                  </a:lnTo>
                  <a:lnTo>
                    <a:pt x="49" y="121"/>
                  </a:lnTo>
                  <a:lnTo>
                    <a:pt x="55" y="116"/>
                  </a:lnTo>
                  <a:lnTo>
                    <a:pt x="60" y="112"/>
                  </a:lnTo>
                  <a:lnTo>
                    <a:pt x="65" y="107"/>
                  </a:lnTo>
                  <a:lnTo>
                    <a:pt x="71" y="102"/>
                  </a:lnTo>
                  <a:lnTo>
                    <a:pt x="77" y="98"/>
                  </a:lnTo>
                  <a:lnTo>
                    <a:pt x="83" y="94"/>
                  </a:lnTo>
                  <a:lnTo>
                    <a:pt x="90" y="89"/>
                  </a:lnTo>
                  <a:lnTo>
                    <a:pt x="103" y="81"/>
                  </a:lnTo>
                  <a:lnTo>
                    <a:pt x="117" y="73"/>
                  </a:lnTo>
                  <a:lnTo>
                    <a:pt x="132" y="65"/>
                  </a:lnTo>
                  <a:lnTo>
                    <a:pt x="147" y="58"/>
                  </a:lnTo>
                  <a:lnTo>
                    <a:pt x="163" y="51"/>
                  </a:lnTo>
                  <a:lnTo>
                    <a:pt x="180" y="44"/>
                  </a:lnTo>
                  <a:lnTo>
                    <a:pt x="198" y="38"/>
                  </a:lnTo>
                  <a:lnTo>
                    <a:pt x="216" y="32"/>
                  </a:lnTo>
                  <a:lnTo>
                    <a:pt x="234" y="27"/>
                  </a:lnTo>
                  <a:lnTo>
                    <a:pt x="254" y="22"/>
                  </a:lnTo>
                  <a:lnTo>
                    <a:pt x="273" y="18"/>
                  </a:lnTo>
                  <a:lnTo>
                    <a:pt x="294" y="14"/>
                  </a:lnTo>
                  <a:lnTo>
                    <a:pt x="314" y="10"/>
                  </a:lnTo>
                  <a:lnTo>
                    <a:pt x="335" y="7"/>
                  </a:lnTo>
                  <a:lnTo>
                    <a:pt x="357" y="5"/>
                  </a:lnTo>
                  <a:lnTo>
                    <a:pt x="379" y="3"/>
                  </a:lnTo>
                  <a:lnTo>
                    <a:pt x="401" y="2"/>
                  </a:lnTo>
                  <a:lnTo>
                    <a:pt x="423" y="1"/>
                  </a:lnTo>
                  <a:lnTo>
                    <a:pt x="446" y="0"/>
                  </a:lnTo>
                  <a:lnTo>
                    <a:pt x="469" y="1"/>
                  </a:lnTo>
                  <a:lnTo>
                    <a:pt x="492" y="2"/>
                  </a:lnTo>
                  <a:lnTo>
                    <a:pt x="514" y="3"/>
                  </a:lnTo>
                  <a:lnTo>
                    <a:pt x="536" y="5"/>
                  </a:lnTo>
                  <a:lnTo>
                    <a:pt x="558" y="7"/>
                  </a:lnTo>
                  <a:lnTo>
                    <a:pt x="579" y="10"/>
                  </a:lnTo>
                  <a:lnTo>
                    <a:pt x="599" y="14"/>
                  </a:lnTo>
                  <a:lnTo>
                    <a:pt x="619" y="18"/>
                  </a:lnTo>
                  <a:lnTo>
                    <a:pt x="639" y="22"/>
                  </a:lnTo>
                  <a:lnTo>
                    <a:pt x="658" y="27"/>
                  </a:lnTo>
                  <a:lnTo>
                    <a:pt x="677" y="32"/>
                  </a:lnTo>
                  <a:lnTo>
                    <a:pt x="695" y="38"/>
                  </a:lnTo>
                  <a:lnTo>
                    <a:pt x="713" y="44"/>
                  </a:lnTo>
                  <a:lnTo>
                    <a:pt x="729" y="51"/>
                  </a:lnTo>
                  <a:lnTo>
                    <a:pt x="746" y="58"/>
                  </a:lnTo>
                  <a:lnTo>
                    <a:pt x="761" y="65"/>
                  </a:lnTo>
                  <a:lnTo>
                    <a:pt x="776" y="73"/>
                  </a:lnTo>
                  <a:lnTo>
                    <a:pt x="790" y="81"/>
                  </a:lnTo>
                  <a:lnTo>
                    <a:pt x="803" y="89"/>
                  </a:lnTo>
                  <a:lnTo>
                    <a:pt x="810" y="94"/>
                  </a:lnTo>
                  <a:lnTo>
                    <a:pt x="816" y="98"/>
                  </a:lnTo>
                  <a:lnTo>
                    <a:pt x="822" y="102"/>
                  </a:lnTo>
                  <a:lnTo>
                    <a:pt x="828" y="107"/>
                  </a:lnTo>
                  <a:lnTo>
                    <a:pt x="833" y="112"/>
                  </a:lnTo>
                  <a:lnTo>
                    <a:pt x="838" y="116"/>
                  </a:lnTo>
                  <a:lnTo>
                    <a:pt x="843" y="121"/>
                  </a:lnTo>
                  <a:lnTo>
                    <a:pt x="848" y="126"/>
                  </a:lnTo>
                  <a:lnTo>
                    <a:pt x="853" y="131"/>
                  </a:lnTo>
                  <a:lnTo>
                    <a:pt x="857" y="136"/>
                  </a:lnTo>
                  <a:lnTo>
                    <a:pt x="861" y="141"/>
                  </a:lnTo>
                  <a:lnTo>
                    <a:pt x="865" y="146"/>
                  </a:lnTo>
                  <a:lnTo>
                    <a:pt x="869" y="151"/>
                  </a:lnTo>
                  <a:lnTo>
                    <a:pt x="873" y="157"/>
                  </a:lnTo>
                  <a:lnTo>
                    <a:pt x="876" y="162"/>
                  </a:lnTo>
                  <a:lnTo>
                    <a:pt x="879" y="167"/>
                  </a:lnTo>
                  <a:lnTo>
                    <a:pt x="881" y="173"/>
                  </a:lnTo>
                  <a:lnTo>
                    <a:pt x="884" y="178"/>
                  </a:lnTo>
                  <a:lnTo>
                    <a:pt x="886" y="184"/>
                  </a:lnTo>
                  <a:lnTo>
                    <a:pt x="888" y="189"/>
                  </a:lnTo>
                  <a:lnTo>
                    <a:pt x="890" y="195"/>
                  </a:lnTo>
                  <a:lnTo>
                    <a:pt x="891" y="201"/>
                  </a:lnTo>
                  <a:lnTo>
                    <a:pt x="892" y="206"/>
                  </a:lnTo>
                  <a:lnTo>
                    <a:pt x="893" y="212"/>
                  </a:lnTo>
                  <a:lnTo>
                    <a:pt x="893" y="218"/>
                  </a:lnTo>
                  <a:lnTo>
                    <a:pt x="893" y="224"/>
                  </a:lnTo>
                  <a:lnTo>
                    <a:pt x="893" y="230"/>
                  </a:lnTo>
                  <a:lnTo>
                    <a:pt x="893" y="236"/>
                  </a:lnTo>
                  <a:lnTo>
                    <a:pt x="892" y="242"/>
                  </a:lnTo>
                  <a:lnTo>
                    <a:pt x="891" y="247"/>
                  </a:lnTo>
                  <a:lnTo>
                    <a:pt x="890" y="253"/>
                  </a:lnTo>
                  <a:lnTo>
                    <a:pt x="888" y="259"/>
                  </a:lnTo>
                  <a:lnTo>
                    <a:pt x="886" y="264"/>
                  </a:lnTo>
                  <a:lnTo>
                    <a:pt x="884" y="270"/>
                  </a:lnTo>
                  <a:lnTo>
                    <a:pt x="882" y="275"/>
                  </a:lnTo>
                  <a:lnTo>
                    <a:pt x="879" y="281"/>
                  </a:lnTo>
                  <a:lnTo>
                    <a:pt x="876" y="286"/>
                  </a:lnTo>
                  <a:lnTo>
                    <a:pt x="873" y="292"/>
                  </a:lnTo>
                  <a:lnTo>
                    <a:pt x="869" y="297"/>
                  </a:lnTo>
                  <a:lnTo>
                    <a:pt x="866" y="302"/>
                  </a:lnTo>
                  <a:lnTo>
                    <a:pt x="862" y="307"/>
                  </a:lnTo>
                  <a:lnTo>
                    <a:pt x="857" y="312"/>
                  </a:lnTo>
                  <a:lnTo>
                    <a:pt x="853" y="317"/>
                  </a:lnTo>
                  <a:lnTo>
                    <a:pt x="848" y="322"/>
                  </a:lnTo>
                  <a:lnTo>
                    <a:pt x="844" y="327"/>
                  </a:lnTo>
                  <a:lnTo>
                    <a:pt x="838" y="332"/>
                  </a:lnTo>
                  <a:lnTo>
                    <a:pt x="833" y="337"/>
                  </a:lnTo>
                  <a:lnTo>
                    <a:pt x="828" y="341"/>
                  </a:lnTo>
                  <a:lnTo>
                    <a:pt x="822" y="346"/>
                  </a:lnTo>
                  <a:lnTo>
                    <a:pt x="816" y="350"/>
                  </a:lnTo>
                  <a:lnTo>
                    <a:pt x="810" y="355"/>
                  </a:lnTo>
                  <a:lnTo>
                    <a:pt x="803" y="359"/>
                  </a:lnTo>
                  <a:lnTo>
                    <a:pt x="790" y="367"/>
                  </a:lnTo>
                  <a:lnTo>
                    <a:pt x="776" y="375"/>
                  </a:lnTo>
                  <a:lnTo>
                    <a:pt x="761" y="383"/>
                  </a:lnTo>
                  <a:lnTo>
                    <a:pt x="746" y="390"/>
                  </a:lnTo>
                  <a:lnTo>
                    <a:pt x="730" y="397"/>
                  </a:lnTo>
                  <a:lnTo>
                    <a:pt x="713" y="404"/>
                  </a:lnTo>
                  <a:lnTo>
                    <a:pt x="695" y="410"/>
                  </a:lnTo>
                  <a:lnTo>
                    <a:pt x="677" y="416"/>
                  </a:lnTo>
                  <a:lnTo>
                    <a:pt x="658" y="421"/>
                  </a:lnTo>
                  <a:lnTo>
                    <a:pt x="639" y="426"/>
                  </a:lnTo>
                  <a:lnTo>
                    <a:pt x="620" y="430"/>
                  </a:lnTo>
                  <a:lnTo>
                    <a:pt x="599" y="434"/>
                  </a:lnTo>
                  <a:lnTo>
                    <a:pt x="579" y="438"/>
                  </a:lnTo>
                  <a:lnTo>
                    <a:pt x="558" y="441"/>
                  </a:lnTo>
                  <a:lnTo>
                    <a:pt x="536" y="443"/>
                  </a:lnTo>
                  <a:lnTo>
                    <a:pt x="514" y="445"/>
                  </a:lnTo>
                  <a:lnTo>
                    <a:pt x="492" y="447"/>
                  </a:lnTo>
                  <a:lnTo>
                    <a:pt x="469" y="447"/>
                  </a:lnTo>
                  <a:lnTo>
                    <a:pt x="447" y="448"/>
                  </a:lnTo>
                  <a:lnTo>
                    <a:pt x="424" y="448"/>
                  </a:lnTo>
                  <a:lnTo>
                    <a:pt x="401" y="447"/>
                  </a:lnTo>
                  <a:lnTo>
                    <a:pt x="379" y="445"/>
                  </a:lnTo>
                  <a:lnTo>
                    <a:pt x="357" y="443"/>
                  </a:lnTo>
                  <a:lnTo>
                    <a:pt x="335" y="441"/>
                  </a:lnTo>
                  <a:lnTo>
                    <a:pt x="314" y="438"/>
                  </a:lnTo>
                  <a:lnTo>
                    <a:pt x="294" y="434"/>
                  </a:lnTo>
                  <a:lnTo>
                    <a:pt x="274" y="430"/>
                  </a:lnTo>
                  <a:lnTo>
                    <a:pt x="254" y="426"/>
                  </a:lnTo>
                  <a:lnTo>
                    <a:pt x="235" y="421"/>
                  </a:lnTo>
                  <a:lnTo>
                    <a:pt x="216" y="416"/>
                  </a:lnTo>
                  <a:lnTo>
                    <a:pt x="198" y="410"/>
                  </a:lnTo>
                  <a:lnTo>
                    <a:pt x="180" y="404"/>
                  </a:lnTo>
                  <a:lnTo>
                    <a:pt x="164" y="397"/>
                  </a:lnTo>
                  <a:lnTo>
                    <a:pt x="147" y="391"/>
                  </a:lnTo>
                  <a:lnTo>
                    <a:pt x="132" y="383"/>
                  </a:lnTo>
                  <a:lnTo>
                    <a:pt x="117" y="376"/>
                  </a:lnTo>
                  <a:lnTo>
                    <a:pt x="103" y="367"/>
                  </a:lnTo>
                  <a:lnTo>
                    <a:pt x="90" y="359"/>
                  </a:lnTo>
                  <a:lnTo>
                    <a:pt x="83" y="355"/>
                  </a:lnTo>
                  <a:lnTo>
                    <a:pt x="77" y="350"/>
                  </a:lnTo>
                  <a:lnTo>
                    <a:pt x="71" y="346"/>
                  </a:lnTo>
                  <a:lnTo>
                    <a:pt x="66" y="341"/>
                  </a:lnTo>
                  <a:lnTo>
                    <a:pt x="60" y="337"/>
                  </a:lnTo>
                  <a:lnTo>
                    <a:pt x="55" y="332"/>
                  </a:lnTo>
                  <a:lnTo>
                    <a:pt x="50" y="327"/>
                  </a:lnTo>
                  <a:lnTo>
                    <a:pt x="45" y="322"/>
                  </a:lnTo>
                  <a:lnTo>
                    <a:pt x="40" y="317"/>
                  </a:lnTo>
                  <a:lnTo>
                    <a:pt x="36" y="312"/>
                  </a:lnTo>
                  <a:lnTo>
                    <a:pt x="32" y="307"/>
                  </a:lnTo>
                  <a:lnTo>
                    <a:pt x="28" y="302"/>
                  </a:lnTo>
                  <a:lnTo>
                    <a:pt x="24" y="297"/>
                  </a:lnTo>
                  <a:lnTo>
                    <a:pt x="20" y="292"/>
                  </a:lnTo>
                  <a:lnTo>
                    <a:pt x="17" y="286"/>
                  </a:lnTo>
                  <a:lnTo>
                    <a:pt x="14" y="281"/>
                  </a:lnTo>
                  <a:lnTo>
                    <a:pt x="12" y="276"/>
                  </a:lnTo>
                  <a:lnTo>
                    <a:pt x="9" y="270"/>
                  </a:lnTo>
                  <a:lnTo>
                    <a:pt x="7" y="265"/>
                  </a:lnTo>
                  <a:lnTo>
                    <a:pt x="5" y="259"/>
                  </a:lnTo>
                  <a:lnTo>
                    <a:pt x="3" y="253"/>
                  </a:lnTo>
                  <a:lnTo>
                    <a:pt x="2" y="248"/>
                  </a:lnTo>
                  <a:lnTo>
                    <a:pt x="1" y="242"/>
                  </a:lnTo>
                  <a:lnTo>
                    <a:pt x="0" y="236"/>
                  </a:lnTo>
                  <a:lnTo>
                    <a:pt x="0" y="230"/>
                  </a:lnTo>
                  <a:lnTo>
                    <a:pt x="0" y="224"/>
                  </a:lnTo>
                  <a:close/>
                  <a:moveTo>
                    <a:pt x="9" y="229"/>
                  </a:moveTo>
                  <a:lnTo>
                    <a:pt x="9" y="235"/>
                  </a:lnTo>
                  <a:lnTo>
                    <a:pt x="10" y="240"/>
                  </a:lnTo>
                  <a:lnTo>
                    <a:pt x="11" y="245"/>
                  </a:lnTo>
                  <a:lnTo>
                    <a:pt x="12" y="251"/>
                  </a:lnTo>
                  <a:lnTo>
                    <a:pt x="14" y="256"/>
                  </a:lnTo>
                  <a:lnTo>
                    <a:pt x="16" y="261"/>
                  </a:lnTo>
                  <a:lnTo>
                    <a:pt x="18" y="266"/>
                  </a:lnTo>
                  <a:lnTo>
                    <a:pt x="20" y="272"/>
                  </a:lnTo>
                  <a:lnTo>
                    <a:pt x="22" y="277"/>
                  </a:lnTo>
                  <a:lnTo>
                    <a:pt x="25" y="282"/>
                  </a:lnTo>
                  <a:lnTo>
                    <a:pt x="28" y="287"/>
                  </a:lnTo>
                  <a:lnTo>
                    <a:pt x="31" y="292"/>
                  </a:lnTo>
                  <a:lnTo>
                    <a:pt x="35" y="297"/>
                  </a:lnTo>
                  <a:lnTo>
                    <a:pt x="39" y="302"/>
                  </a:lnTo>
                  <a:lnTo>
                    <a:pt x="43" y="306"/>
                  </a:lnTo>
                  <a:lnTo>
                    <a:pt x="47" y="311"/>
                  </a:lnTo>
                  <a:lnTo>
                    <a:pt x="51" y="316"/>
                  </a:lnTo>
                  <a:lnTo>
                    <a:pt x="56" y="321"/>
                  </a:lnTo>
                  <a:lnTo>
                    <a:pt x="61" y="325"/>
                  </a:lnTo>
                  <a:lnTo>
                    <a:pt x="66" y="330"/>
                  </a:lnTo>
                  <a:lnTo>
                    <a:pt x="71" y="334"/>
                  </a:lnTo>
                  <a:lnTo>
                    <a:pt x="77" y="339"/>
                  </a:lnTo>
                  <a:lnTo>
                    <a:pt x="83" y="343"/>
                  </a:lnTo>
                  <a:lnTo>
                    <a:pt x="89" y="347"/>
                  </a:lnTo>
                  <a:lnTo>
                    <a:pt x="95" y="351"/>
                  </a:lnTo>
                  <a:lnTo>
                    <a:pt x="108" y="360"/>
                  </a:lnTo>
                  <a:lnTo>
                    <a:pt x="121" y="367"/>
                  </a:lnTo>
                  <a:lnTo>
                    <a:pt x="136" y="375"/>
                  </a:lnTo>
                  <a:lnTo>
                    <a:pt x="151" y="382"/>
                  </a:lnTo>
                  <a:lnTo>
                    <a:pt x="167" y="389"/>
                  </a:lnTo>
                  <a:lnTo>
                    <a:pt x="184" y="395"/>
                  </a:lnTo>
                  <a:lnTo>
                    <a:pt x="201" y="401"/>
                  </a:lnTo>
                  <a:lnTo>
                    <a:pt x="218" y="407"/>
                  </a:lnTo>
                  <a:lnTo>
                    <a:pt x="237" y="412"/>
                  </a:lnTo>
                  <a:lnTo>
                    <a:pt x="256" y="417"/>
                  </a:lnTo>
                  <a:lnTo>
                    <a:pt x="275" y="422"/>
                  </a:lnTo>
                  <a:lnTo>
                    <a:pt x="295" y="425"/>
                  </a:lnTo>
                  <a:lnTo>
                    <a:pt x="316" y="429"/>
                  </a:lnTo>
                  <a:lnTo>
                    <a:pt x="337" y="432"/>
                  </a:lnTo>
                  <a:lnTo>
                    <a:pt x="358" y="434"/>
                  </a:lnTo>
                  <a:lnTo>
                    <a:pt x="379" y="436"/>
                  </a:lnTo>
                  <a:lnTo>
                    <a:pt x="401" y="438"/>
                  </a:lnTo>
                  <a:lnTo>
                    <a:pt x="424" y="438"/>
                  </a:lnTo>
                  <a:lnTo>
                    <a:pt x="446" y="439"/>
                  </a:lnTo>
                  <a:lnTo>
                    <a:pt x="469" y="438"/>
                  </a:lnTo>
                  <a:lnTo>
                    <a:pt x="491" y="437"/>
                  </a:lnTo>
                  <a:lnTo>
                    <a:pt x="513" y="436"/>
                  </a:lnTo>
                  <a:lnTo>
                    <a:pt x="535" y="434"/>
                  </a:lnTo>
                  <a:lnTo>
                    <a:pt x="556" y="432"/>
                  </a:lnTo>
                  <a:lnTo>
                    <a:pt x="577" y="429"/>
                  </a:lnTo>
                  <a:lnTo>
                    <a:pt x="598" y="425"/>
                  </a:lnTo>
                  <a:lnTo>
                    <a:pt x="618" y="421"/>
                  </a:lnTo>
                  <a:lnTo>
                    <a:pt x="637" y="417"/>
                  </a:lnTo>
                  <a:lnTo>
                    <a:pt x="656" y="412"/>
                  </a:lnTo>
                  <a:lnTo>
                    <a:pt x="674" y="407"/>
                  </a:lnTo>
                  <a:lnTo>
                    <a:pt x="692" y="401"/>
                  </a:lnTo>
                  <a:lnTo>
                    <a:pt x="709" y="395"/>
                  </a:lnTo>
                  <a:lnTo>
                    <a:pt x="726" y="389"/>
                  </a:lnTo>
                  <a:lnTo>
                    <a:pt x="742" y="382"/>
                  </a:lnTo>
                  <a:lnTo>
                    <a:pt x="757" y="375"/>
                  </a:lnTo>
                  <a:lnTo>
                    <a:pt x="771" y="367"/>
                  </a:lnTo>
                  <a:lnTo>
                    <a:pt x="785" y="360"/>
                  </a:lnTo>
                  <a:lnTo>
                    <a:pt x="798" y="351"/>
                  </a:lnTo>
                  <a:lnTo>
                    <a:pt x="804" y="347"/>
                  </a:lnTo>
                  <a:lnTo>
                    <a:pt x="810" y="343"/>
                  </a:lnTo>
                  <a:lnTo>
                    <a:pt x="816" y="339"/>
                  </a:lnTo>
                  <a:lnTo>
                    <a:pt x="822" y="334"/>
                  </a:lnTo>
                  <a:lnTo>
                    <a:pt x="827" y="330"/>
                  </a:lnTo>
                  <a:lnTo>
                    <a:pt x="832" y="325"/>
                  </a:lnTo>
                  <a:lnTo>
                    <a:pt x="837" y="321"/>
                  </a:lnTo>
                  <a:lnTo>
                    <a:pt x="842" y="316"/>
                  </a:lnTo>
                  <a:lnTo>
                    <a:pt x="846" y="311"/>
                  </a:lnTo>
                  <a:lnTo>
                    <a:pt x="850" y="306"/>
                  </a:lnTo>
                  <a:lnTo>
                    <a:pt x="854" y="302"/>
                  </a:lnTo>
                  <a:lnTo>
                    <a:pt x="858" y="297"/>
                  </a:lnTo>
                  <a:lnTo>
                    <a:pt x="862" y="292"/>
                  </a:lnTo>
                  <a:lnTo>
                    <a:pt x="865" y="287"/>
                  </a:lnTo>
                  <a:lnTo>
                    <a:pt x="868" y="282"/>
                  </a:lnTo>
                  <a:lnTo>
                    <a:pt x="871" y="277"/>
                  </a:lnTo>
                  <a:lnTo>
                    <a:pt x="873" y="272"/>
                  </a:lnTo>
                  <a:lnTo>
                    <a:pt x="875" y="267"/>
                  </a:lnTo>
                  <a:lnTo>
                    <a:pt x="877" y="261"/>
                  </a:lnTo>
                  <a:lnTo>
                    <a:pt x="879" y="256"/>
                  </a:lnTo>
                  <a:lnTo>
                    <a:pt x="881" y="251"/>
                  </a:lnTo>
                  <a:lnTo>
                    <a:pt x="882" y="246"/>
                  </a:lnTo>
                  <a:lnTo>
                    <a:pt x="883" y="240"/>
                  </a:lnTo>
                  <a:lnTo>
                    <a:pt x="884" y="235"/>
                  </a:lnTo>
                  <a:lnTo>
                    <a:pt x="884" y="230"/>
                  </a:lnTo>
                  <a:lnTo>
                    <a:pt x="884" y="224"/>
                  </a:lnTo>
                  <a:lnTo>
                    <a:pt x="884" y="219"/>
                  </a:lnTo>
                  <a:lnTo>
                    <a:pt x="884" y="213"/>
                  </a:lnTo>
                  <a:lnTo>
                    <a:pt x="883" y="208"/>
                  </a:lnTo>
                  <a:lnTo>
                    <a:pt x="882" y="203"/>
                  </a:lnTo>
                  <a:lnTo>
                    <a:pt x="881" y="197"/>
                  </a:lnTo>
                  <a:lnTo>
                    <a:pt x="879" y="192"/>
                  </a:lnTo>
                  <a:lnTo>
                    <a:pt x="877" y="187"/>
                  </a:lnTo>
                  <a:lnTo>
                    <a:pt x="875" y="182"/>
                  </a:lnTo>
                  <a:lnTo>
                    <a:pt x="873" y="177"/>
                  </a:lnTo>
                  <a:lnTo>
                    <a:pt x="871" y="172"/>
                  </a:lnTo>
                  <a:lnTo>
                    <a:pt x="868" y="166"/>
                  </a:lnTo>
                  <a:lnTo>
                    <a:pt x="865" y="161"/>
                  </a:lnTo>
                  <a:lnTo>
                    <a:pt x="862" y="157"/>
                  </a:lnTo>
                  <a:lnTo>
                    <a:pt x="858" y="152"/>
                  </a:lnTo>
                  <a:lnTo>
                    <a:pt x="854" y="147"/>
                  </a:lnTo>
                  <a:lnTo>
                    <a:pt x="850" y="142"/>
                  </a:lnTo>
                  <a:lnTo>
                    <a:pt x="846" y="137"/>
                  </a:lnTo>
                  <a:lnTo>
                    <a:pt x="842" y="132"/>
                  </a:lnTo>
                  <a:lnTo>
                    <a:pt x="837" y="128"/>
                  </a:lnTo>
                  <a:lnTo>
                    <a:pt x="832" y="123"/>
                  </a:lnTo>
                  <a:lnTo>
                    <a:pt x="827" y="119"/>
                  </a:lnTo>
                  <a:lnTo>
                    <a:pt x="822" y="114"/>
                  </a:lnTo>
                  <a:lnTo>
                    <a:pt x="816" y="110"/>
                  </a:lnTo>
                  <a:lnTo>
                    <a:pt x="811" y="105"/>
                  </a:lnTo>
                  <a:lnTo>
                    <a:pt x="805" y="101"/>
                  </a:lnTo>
                  <a:lnTo>
                    <a:pt x="798" y="97"/>
                  </a:lnTo>
                  <a:lnTo>
                    <a:pt x="785" y="89"/>
                  </a:lnTo>
                  <a:lnTo>
                    <a:pt x="772" y="81"/>
                  </a:lnTo>
                  <a:lnTo>
                    <a:pt x="757" y="73"/>
                  </a:lnTo>
                  <a:lnTo>
                    <a:pt x="742" y="66"/>
                  </a:lnTo>
                  <a:lnTo>
                    <a:pt x="726" y="59"/>
                  </a:lnTo>
                  <a:lnTo>
                    <a:pt x="710" y="53"/>
                  </a:lnTo>
                  <a:lnTo>
                    <a:pt x="692" y="47"/>
                  </a:lnTo>
                  <a:lnTo>
                    <a:pt x="675" y="41"/>
                  </a:lnTo>
                  <a:lnTo>
                    <a:pt x="656" y="36"/>
                  </a:lnTo>
                  <a:lnTo>
                    <a:pt x="637" y="31"/>
                  </a:lnTo>
                  <a:lnTo>
                    <a:pt x="618" y="27"/>
                  </a:lnTo>
                  <a:lnTo>
                    <a:pt x="598" y="23"/>
                  </a:lnTo>
                  <a:lnTo>
                    <a:pt x="577" y="19"/>
                  </a:lnTo>
                  <a:lnTo>
                    <a:pt x="557" y="17"/>
                  </a:lnTo>
                  <a:lnTo>
                    <a:pt x="535" y="14"/>
                  </a:lnTo>
                  <a:lnTo>
                    <a:pt x="514" y="12"/>
                  </a:lnTo>
                  <a:lnTo>
                    <a:pt x="492" y="11"/>
                  </a:lnTo>
                  <a:lnTo>
                    <a:pt x="469" y="10"/>
                  </a:lnTo>
                  <a:lnTo>
                    <a:pt x="446" y="10"/>
                  </a:lnTo>
                  <a:lnTo>
                    <a:pt x="424" y="10"/>
                  </a:lnTo>
                  <a:lnTo>
                    <a:pt x="401" y="11"/>
                  </a:lnTo>
                  <a:lnTo>
                    <a:pt x="379" y="12"/>
                  </a:lnTo>
                  <a:lnTo>
                    <a:pt x="358" y="14"/>
                  </a:lnTo>
                  <a:lnTo>
                    <a:pt x="337" y="16"/>
                  </a:lnTo>
                  <a:lnTo>
                    <a:pt x="316" y="19"/>
                  </a:lnTo>
                  <a:lnTo>
                    <a:pt x="295" y="23"/>
                  </a:lnTo>
                  <a:lnTo>
                    <a:pt x="275" y="27"/>
                  </a:lnTo>
                  <a:lnTo>
                    <a:pt x="256" y="31"/>
                  </a:lnTo>
                  <a:lnTo>
                    <a:pt x="237" y="36"/>
                  </a:lnTo>
                  <a:lnTo>
                    <a:pt x="219" y="41"/>
                  </a:lnTo>
                  <a:lnTo>
                    <a:pt x="201" y="47"/>
                  </a:lnTo>
                  <a:lnTo>
                    <a:pt x="184" y="53"/>
                  </a:lnTo>
                  <a:lnTo>
                    <a:pt x="167" y="59"/>
                  </a:lnTo>
                  <a:lnTo>
                    <a:pt x="151" y="66"/>
                  </a:lnTo>
                  <a:lnTo>
                    <a:pt x="136" y="73"/>
                  </a:lnTo>
                  <a:lnTo>
                    <a:pt x="122" y="81"/>
                  </a:lnTo>
                  <a:lnTo>
                    <a:pt x="108" y="89"/>
                  </a:lnTo>
                  <a:lnTo>
                    <a:pt x="95" y="97"/>
                  </a:lnTo>
                  <a:lnTo>
                    <a:pt x="89" y="101"/>
                  </a:lnTo>
                  <a:lnTo>
                    <a:pt x="83" y="105"/>
                  </a:lnTo>
                  <a:lnTo>
                    <a:pt x="77" y="110"/>
                  </a:lnTo>
                  <a:lnTo>
                    <a:pt x="71" y="114"/>
                  </a:lnTo>
                  <a:lnTo>
                    <a:pt x="66" y="118"/>
                  </a:lnTo>
                  <a:lnTo>
                    <a:pt x="61" y="123"/>
                  </a:lnTo>
                  <a:lnTo>
                    <a:pt x="56" y="128"/>
                  </a:lnTo>
                  <a:lnTo>
                    <a:pt x="51" y="132"/>
                  </a:lnTo>
                  <a:lnTo>
                    <a:pt x="47" y="137"/>
                  </a:lnTo>
                  <a:lnTo>
                    <a:pt x="43" y="142"/>
                  </a:lnTo>
                  <a:lnTo>
                    <a:pt x="39" y="147"/>
                  </a:lnTo>
                  <a:lnTo>
                    <a:pt x="35" y="151"/>
                  </a:lnTo>
                  <a:lnTo>
                    <a:pt x="31" y="156"/>
                  </a:lnTo>
                  <a:lnTo>
                    <a:pt x="28" y="161"/>
                  </a:lnTo>
                  <a:lnTo>
                    <a:pt x="25" y="166"/>
                  </a:lnTo>
                  <a:lnTo>
                    <a:pt x="22" y="171"/>
                  </a:lnTo>
                  <a:lnTo>
                    <a:pt x="20" y="177"/>
                  </a:lnTo>
                  <a:lnTo>
                    <a:pt x="18" y="182"/>
                  </a:lnTo>
                  <a:lnTo>
                    <a:pt x="16" y="187"/>
                  </a:lnTo>
                  <a:lnTo>
                    <a:pt x="14" y="192"/>
                  </a:lnTo>
                  <a:lnTo>
                    <a:pt x="12" y="197"/>
                  </a:lnTo>
                  <a:lnTo>
                    <a:pt x="11" y="203"/>
                  </a:lnTo>
                  <a:lnTo>
                    <a:pt x="10" y="208"/>
                  </a:lnTo>
                  <a:lnTo>
                    <a:pt x="9" y="213"/>
                  </a:lnTo>
                  <a:lnTo>
                    <a:pt x="9" y="219"/>
                  </a:lnTo>
                  <a:lnTo>
                    <a:pt x="9" y="224"/>
                  </a:lnTo>
                  <a:lnTo>
                    <a:pt x="9" y="229"/>
                  </a:lnTo>
                  <a:close/>
                </a:path>
              </a:pathLst>
            </a:custGeom>
            <a:solidFill>
              <a:srgbClr val="77933C"/>
            </a:solidFill>
            <a:ln w="0" cap="flat">
              <a:solidFill>
                <a:srgbClr val="77933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1160" y="3598"/>
              <a:ext cx="62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Assistência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t-BR" altLang="pt-BR" sz="1400" b="1" dirty="0" smtClean="0">
                  <a:solidFill>
                    <a:srgbClr val="000000"/>
                  </a:solidFill>
                </a:rPr>
                <a:t>Social</a:t>
              </a:r>
              <a:endPara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6" name="Rectangle 25"/>
            <p:cNvSpPr>
              <a:spLocks noChangeArrowheads="1"/>
            </p:cNvSpPr>
            <p:nvPr/>
          </p:nvSpPr>
          <p:spPr bwMode="auto">
            <a:xfrm>
              <a:off x="1630" y="3717"/>
              <a:ext cx="5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50" name="Picture 2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7" y="2732"/>
              <a:ext cx="837" cy="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1" name="Picture 2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7" y="2732"/>
              <a:ext cx="837" cy="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9" name="CaixaDeTexto 38"/>
          <p:cNvSpPr txBox="1"/>
          <p:nvPr/>
        </p:nvSpPr>
        <p:spPr>
          <a:xfrm>
            <a:off x="1465216" y="4202939"/>
            <a:ext cx="1627177" cy="461665"/>
          </a:xfrm>
          <a:prstGeom prst="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600000"/>
            </a:camera>
            <a:lightRig rig="threePt" dir="t"/>
          </a:scene3d>
        </p:spPr>
        <p:txBody>
          <a:bodyPr wrap="none" rtlCol="0">
            <a:spAutoFit/>
            <a:scene3d>
              <a:camera prst="orthographicFront">
                <a:rot lat="0" lon="0" rev="600000"/>
              </a:camera>
              <a:lightRig rig="threePt" dir="t"/>
            </a:scene3d>
          </a:bodyPr>
          <a:lstStyle/>
          <a:p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Articulação</a:t>
            </a:r>
            <a:endParaRPr lang="pt-B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22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72" y="1484784"/>
            <a:ext cx="7251456" cy="5188636"/>
          </a:xfrm>
          <a:prstGeom prst="rect">
            <a:avLst/>
          </a:prstGeom>
        </p:spPr>
      </p:pic>
      <p:sp>
        <p:nvSpPr>
          <p:cNvPr id="4" name="Seta para baixo 3"/>
          <p:cNvSpPr/>
          <p:nvPr/>
        </p:nvSpPr>
        <p:spPr>
          <a:xfrm>
            <a:off x="6948264" y="2351810"/>
            <a:ext cx="144016" cy="237626"/>
          </a:xfrm>
          <a:prstGeom prst="downArrow">
            <a:avLst/>
          </a:prstGeom>
          <a:solidFill>
            <a:srgbClr val="97D7FF"/>
          </a:solidFill>
          <a:ln>
            <a:solidFill>
              <a:srgbClr val="97D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baixo 4"/>
          <p:cNvSpPr/>
          <p:nvPr/>
        </p:nvSpPr>
        <p:spPr>
          <a:xfrm>
            <a:off x="2051720" y="2351810"/>
            <a:ext cx="144016" cy="237626"/>
          </a:xfrm>
          <a:prstGeom prst="downArrow">
            <a:avLst/>
          </a:prstGeom>
          <a:solidFill>
            <a:srgbClr val="97D7FF"/>
          </a:solidFill>
          <a:ln>
            <a:solidFill>
              <a:srgbClr val="97D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baixo 5"/>
          <p:cNvSpPr/>
          <p:nvPr/>
        </p:nvSpPr>
        <p:spPr>
          <a:xfrm>
            <a:off x="2051720" y="3357620"/>
            <a:ext cx="144016" cy="256757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>
            <a:off x="6948804" y="3355308"/>
            <a:ext cx="144016" cy="246736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  <a:solidFill>
            <a:schemeClr val="accent5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Gestão de condicionalidades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88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525963"/>
          </a:xfrm>
        </p:spPr>
        <p:txBody>
          <a:bodyPr>
            <a:normAutofit/>
          </a:bodyPr>
          <a:lstStyle/>
          <a:p>
            <a:pPr algn="just">
              <a:buSzPct val="110000"/>
              <a:buBlip>
                <a:blip r:embed="rId2"/>
              </a:buBlip>
            </a:pPr>
            <a:r>
              <a:rPr lang="es-ES" sz="2400" dirty="0" err="1" smtClean="0"/>
              <a:t>Definição</a:t>
            </a:r>
            <a:r>
              <a:rPr lang="es-ES" sz="2400" dirty="0" smtClean="0"/>
              <a:t> de papéis e </a:t>
            </a:r>
            <a:r>
              <a:rPr lang="es-ES" sz="2400" dirty="0" err="1" smtClean="0"/>
              <a:t>atribuições</a:t>
            </a:r>
            <a:r>
              <a:rPr lang="es-ES" sz="2400" dirty="0" smtClean="0"/>
              <a:t> para cada </a:t>
            </a:r>
            <a:r>
              <a:rPr lang="es-ES" sz="2400" dirty="0" err="1" smtClean="0"/>
              <a:t>uma</a:t>
            </a:r>
            <a:r>
              <a:rPr lang="es-ES" sz="2400" dirty="0" smtClean="0"/>
              <a:t> das áreas (</a:t>
            </a:r>
            <a:r>
              <a:rPr lang="es-ES" sz="2400" dirty="0" err="1" smtClean="0"/>
              <a:t>saúde</a:t>
            </a:r>
            <a:r>
              <a:rPr lang="es-ES" sz="2400" dirty="0" smtClean="0"/>
              <a:t>, </a:t>
            </a:r>
            <a:r>
              <a:rPr lang="es-ES" sz="2400" dirty="0" err="1" smtClean="0"/>
              <a:t>assistência</a:t>
            </a:r>
            <a:r>
              <a:rPr lang="es-ES" sz="2400" dirty="0" smtClean="0"/>
              <a:t> social e </a:t>
            </a:r>
            <a:r>
              <a:rPr lang="es-ES" sz="2400" dirty="0" err="1" smtClean="0"/>
              <a:t>educação</a:t>
            </a:r>
            <a:r>
              <a:rPr lang="es-ES" sz="2400" dirty="0" smtClean="0"/>
              <a:t>) e para cada esfera de </a:t>
            </a:r>
            <a:r>
              <a:rPr lang="es-ES" sz="2400" dirty="0" err="1" smtClean="0"/>
              <a:t>governo</a:t>
            </a:r>
            <a:r>
              <a:rPr lang="es-ES" sz="2400" dirty="0" smtClean="0"/>
              <a:t>.</a:t>
            </a:r>
          </a:p>
          <a:p>
            <a:pPr algn="just">
              <a:buSzPct val="110000"/>
              <a:buBlip>
                <a:blip r:embed="rId2"/>
              </a:buBlip>
            </a:pPr>
            <a:endParaRPr lang="es-ES" sz="800" dirty="0" smtClean="0"/>
          </a:p>
          <a:p>
            <a:pPr algn="just">
              <a:buSzPct val="110000"/>
              <a:buBlip>
                <a:blip r:embed="rId2"/>
              </a:buBlip>
            </a:pPr>
            <a:r>
              <a:rPr lang="es-ES" sz="2400" dirty="0" err="1" smtClean="0"/>
              <a:t>Articulação</a:t>
            </a:r>
            <a:r>
              <a:rPr lang="es-ES" sz="2400" dirty="0" smtClean="0"/>
              <a:t> </a:t>
            </a:r>
            <a:r>
              <a:rPr lang="es-ES" sz="2400" dirty="0" err="1" smtClean="0"/>
              <a:t>intersetorial</a:t>
            </a:r>
            <a:r>
              <a:rPr lang="es-ES" sz="2400" dirty="0" smtClean="0"/>
              <a:t> e </a:t>
            </a:r>
            <a:r>
              <a:rPr lang="es-ES" sz="2400" dirty="0" err="1" smtClean="0"/>
              <a:t>interfederativa</a:t>
            </a:r>
            <a:r>
              <a:rPr lang="es-ES" sz="2400" dirty="0" smtClean="0"/>
              <a:t> a </a:t>
            </a:r>
            <a:r>
              <a:rPr lang="es-ES" sz="2400" dirty="0" err="1" smtClean="0"/>
              <a:t>fim</a:t>
            </a:r>
            <a:r>
              <a:rPr lang="es-ES" sz="2400" dirty="0" smtClean="0"/>
              <a:t> de:</a:t>
            </a:r>
          </a:p>
          <a:p>
            <a:pPr lvl="1" algn="just">
              <a:buSzPct val="110000"/>
              <a:buBlip>
                <a:blip r:embed="rId2"/>
              </a:buBlip>
            </a:pPr>
            <a:r>
              <a:rPr lang="es-ES" sz="2200" dirty="0"/>
              <a:t>Permitir a </a:t>
            </a:r>
            <a:r>
              <a:rPr lang="es-ES" sz="2200" dirty="0" smtClean="0"/>
              <a:t>coleta </a:t>
            </a:r>
            <a:r>
              <a:rPr lang="es-ES" sz="2200" dirty="0"/>
              <a:t>e registro dos dados de </a:t>
            </a:r>
            <a:r>
              <a:rPr lang="es-ES" sz="2200" dirty="0" err="1"/>
              <a:t>acompanhamento</a:t>
            </a:r>
            <a:r>
              <a:rPr lang="es-ES" sz="2200" dirty="0"/>
              <a:t> das </a:t>
            </a:r>
            <a:r>
              <a:rPr lang="es-ES" sz="2200" dirty="0" smtClean="0"/>
              <a:t>condicionalidades de forma </a:t>
            </a:r>
            <a:r>
              <a:rPr lang="es-ES" sz="2200" dirty="0" err="1" smtClean="0"/>
              <a:t>correta</a:t>
            </a:r>
            <a:r>
              <a:rPr lang="es-ES" sz="2200" dirty="0" smtClean="0"/>
              <a:t> e tempestiva.</a:t>
            </a:r>
            <a:endParaRPr lang="es-ES" sz="2200" dirty="0"/>
          </a:p>
          <a:p>
            <a:pPr lvl="1" algn="just">
              <a:buSzPct val="110000"/>
              <a:buBlip>
                <a:blip r:embed="rId2"/>
              </a:buBlip>
            </a:pPr>
            <a:r>
              <a:rPr lang="es-ES" sz="2200" dirty="0" smtClean="0"/>
              <a:t>Aumentar a </a:t>
            </a:r>
            <a:r>
              <a:rPr lang="es-ES" sz="2200" dirty="0" err="1" smtClean="0"/>
              <a:t>eficácia</a:t>
            </a:r>
            <a:r>
              <a:rPr lang="es-ES" sz="2200" dirty="0" smtClean="0"/>
              <a:t> das políticas </a:t>
            </a:r>
            <a:r>
              <a:rPr lang="es-ES" sz="2200" dirty="0" err="1" smtClean="0"/>
              <a:t>setoriais</a:t>
            </a:r>
            <a:r>
              <a:rPr lang="es-ES" sz="2200" dirty="0" smtClean="0"/>
              <a:t> e </a:t>
            </a:r>
            <a:r>
              <a:rPr lang="es-ES" sz="2200" dirty="0" err="1" smtClean="0"/>
              <a:t>melhorar</a:t>
            </a:r>
            <a:r>
              <a:rPr lang="es-ES" sz="2200" dirty="0" smtClean="0"/>
              <a:t> a </a:t>
            </a:r>
            <a:r>
              <a:rPr lang="es-ES" sz="2200" dirty="0" err="1" smtClean="0"/>
              <a:t>qualidade</a:t>
            </a:r>
            <a:r>
              <a:rPr lang="es-ES" sz="2200" dirty="0" smtClean="0"/>
              <a:t> e dos </a:t>
            </a:r>
            <a:r>
              <a:rPr lang="es-ES" sz="2200" dirty="0" err="1" smtClean="0"/>
              <a:t>serviços</a:t>
            </a:r>
            <a:r>
              <a:rPr lang="es-ES" sz="2200" dirty="0" smtClean="0"/>
              <a:t> prestados à </a:t>
            </a:r>
            <a:r>
              <a:rPr lang="es-ES" sz="2200" dirty="0" err="1" smtClean="0"/>
              <a:t>população</a:t>
            </a:r>
            <a:r>
              <a:rPr lang="pt-BR" sz="2200" dirty="0" smtClean="0"/>
              <a:t>.</a:t>
            </a:r>
          </a:p>
          <a:p>
            <a:pPr marL="342900" lvl="1" indent="-342900" algn="just">
              <a:buSzPct val="110000"/>
              <a:buBlip>
                <a:blip r:embed="rId2"/>
              </a:buBlip>
            </a:pPr>
            <a:r>
              <a:rPr lang="es-ES" sz="2400" dirty="0"/>
              <a:t>Desenvolvimento e </a:t>
            </a:r>
            <a:r>
              <a:rPr lang="es-ES" sz="2400" dirty="0" err="1" smtClean="0"/>
              <a:t>manutenção</a:t>
            </a:r>
            <a:r>
              <a:rPr lang="es-ES" sz="2400" dirty="0" smtClean="0"/>
              <a:t> </a:t>
            </a:r>
            <a:r>
              <a:rPr lang="es-ES" sz="2400" dirty="0"/>
              <a:t>de sistemas de </a:t>
            </a:r>
            <a:r>
              <a:rPr lang="es-ES" sz="2400" dirty="0" err="1"/>
              <a:t>informações</a:t>
            </a:r>
            <a:r>
              <a:rPr lang="es-ES" sz="2400" dirty="0"/>
              <a:t> que </a:t>
            </a:r>
            <a:r>
              <a:rPr lang="es-ES" sz="2400" dirty="0" err="1"/>
              <a:t>permitam</a:t>
            </a:r>
            <a:r>
              <a:rPr lang="es-ES" sz="2400" dirty="0"/>
              <a:t> o </a:t>
            </a:r>
            <a:r>
              <a:rPr lang="es-ES" sz="2400" dirty="0" err="1"/>
              <a:t>acompanhamento</a:t>
            </a:r>
            <a:r>
              <a:rPr lang="es-ES" sz="2400" dirty="0"/>
              <a:t> das condicionalidades.</a:t>
            </a:r>
          </a:p>
          <a:p>
            <a:pPr lvl="1" algn="just">
              <a:buSzPct val="110000"/>
              <a:buBlip>
                <a:blip r:embed="rId2"/>
              </a:buBlip>
            </a:pPr>
            <a:endParaRPr lang="es-ES" sz="2200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  <a:solidFill>
            <a:schemeClr val="accent5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Gestão de condicionalidades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3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11560" y="1614642"/>
            <a:ext cx="792088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SzPct val="110000"/>
              <a:buBlip>
                <a:blip r:embed="rId2"/>
              </a:buBlip>
            </a:pPr>
            <a:r>
              <a:rPr lang="es-ES" sz="2200" dirty="0" smtClean="0"/>
              <a:t>Os sistemas utilizados para o acompanhamento das condicionalidades são as principais </a:t>
            </a:r>
            <a:r>
              <a:rPr lang="es-ES" sz="2200" dirty="0" err="1" smtClean="0"/>
              <a:t>ferramentas</a:t>
            </a:r>
            <a:r>
              <a:rPr lang="es-ES" sz="2200" dirty="0" smtClean="0"/>
              <a:t> da rede intersetorial e federal que </a:t>
            </a:r>
            <a:r>
              <a:rPr lang="es-ES" sz="2200" dirty="0" err="1" smtClean="0"/>
              <a:t>acompanha</a:t>
            </a:r>
            <a:r>
              <a:rPr lang="es-ES" sz="2200" dirty="0" smtClean="0"/>
              <a:t> o </a:t>
            </a:r>
            <a:r>
              <a:rPr lang="es-ES" sz="2200" dirty="0" err="1" smtClean="0"/>
              <a:t>cumprimento</a:t>
            </a:r>
            <a:r>
              <a:rPr lang="es-ES" sz="2200" dirty="0" smtClean="0"/>
              <a:t> das condicionalidades de </a:t>
            </a:r>
            <a:r>
              <a:rPr lang="es-ES" sz="2200" dirty="0" err="1" smtClean="0"/>
              <a:t>saúde</a:t>
            </a:r>
            <a:r>
              <a:rPr lang="es-ES" sz="2200" dirty="0" smtClean="0"/>
              <a:t> e </a:t>
            </a:r>
            <a:r>
              <a:rPr lang="es-ES" sz="2200" dirty="0" err="1" smtClean="0"/>
              <a:t>educação</a:t>
            </a:r>
            <a:r>
              <a:rPr lang="es-ES" sz="2200" dirty="0" smtClean="0"/>
              <a:t> por parte de 13,3 milhões de famílias beneficiárias.</a:t>
            </a:r>
            <a:endParaRPr lang="pt-BR" sz="2200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087000" y="5216732"/>
            <a:ext cx="2970000" cy="14652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Sistema de Condicionalidades do PBF (Sicon)</a:t>
            </a: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5157080" y="3488540"/>
            <a:ext cx="2970000" cy="1465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Sistema de Acompanhamento da Frequência Escolar do PBF 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(Sistema Presença)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1052624" y="3488540"/>
            <a:ext cx="2970000" cy="1465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Sistema de Gestão do PBF na Saúde</a:t>
            </a: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  <a:solidFill>
            <a:schemeClr val="accent5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Gestão de condicionalidades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45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  <a:solidFill>
            <a:schemeClr val="accent5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A gestão das condicionalidades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3528" y="1268760"/>
            <a:ext cx="84591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Comprende um conjunto </a:t>
            </a:r>
            <a:r>
              <a:rPr lang="es-ES" dirty="0"/>
              <a:t>de </a:t>
            </a:r>
            <a:r>
              <a:rPr lang="es-ES" dirty="0" smtClean="0"/>
              <a:t>ações em diferentes períodos para o acompanhamento dos compromissos nas áreas de educação e saúde: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478291244"/>
              </p:ext>
            </p:extLst>
          </p:nvPr>
        </p:nvGraphicFramePr>
        <p:xfrm>
          <a:off x="395952" y="1997283"/>
          <a:ext cx="7920000" cy="38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4" name="Grupo 13"/>
          <p:cNvGrpSpPr/>
          <p:nvPr/>
        </p:nvGrpSpPr>
        <p:grpSpPr>
          <a:xfrm>
            <a:off x="2684304" y="5968249"/>
            <a:ext cx="6098400" cy="699840"/>
            <a:chOff x="1821599" y="3188160"/>
            <a:chExt cx="6098400" cy="69984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5" name="Retângulo de cantos arredondados 14"/>
            <p:cNvSpPr/>
            <p:nvPr/>
          </p:nvSpPr>
          <p:spPr>
            <a:xfrm>
              <a:off x="1821599" y="3188160"/>
              <a:ext cx="6098400" cy="699840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tângulo 15"/>
            <p:cNvSpPr/>
            <p:nvPr/>
          </p:nvSpPr>
          <p:spPr>
            <a:xfrm>
              <a:off x="1842097" y="3208658"/>
              <a:ext cx="5147108" cy="65884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/>
              <a:r>
                <a:rPr lang="es-ES" dirty="0" smtClean="0"/>
                <a:t>Trabalho  social com as familias (MDS </a:t>
              </a:r>
              <a:r>
                <a:rPr lang="es-ES" cap="small" dirty="0" smtClean="0"/>
                <a:t>/ MEC / MS</a:t>
              </a:r>
              <a:r>
                <a:rPr lang="es-ES" dirty="0" smtClean="0"/>
                <a:t>)</a:t>
              </a:r>
              <a:endParaRPr lang="pt-BR" dirty="0"/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7729576" y="5738344"/>
            <a:ext cx="453600" cy="453600"/>
            <a:chOff x="6997708" y="3554770"/>
            <a:chExt cx="557891" cy="557891"/>
          </a:xfrm>
        </p:grpSpPr>
        <p:sp>
          <p:nvSpPr>
            <p:cNvPr id="9" name="Seta para baixo 8"/>
            <p:cNvSpPr/>
            <p:nvPr/>
          </p:nvSpPr>
          <p:spPr>
            <a:xfrm>
              <a:off x="6997708" y="3554770"/>
              <a:ext cx="557891" cy="557891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Seta para baixo 4"/>
            <p:cNvSpPr/>
            <p:nvPr/>
          </p:nvSpPr>
          <p:spPr>
            <a:xfrm>
              <a:off x="7123233" y="3554770"/>
              <a:ext cx="306841" cy="4198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2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4322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331640" y="1988824"/>
            <a:ext cx="6192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chemeClr val="bg1"/>
                </a:solidFill>
              </a:rPr>
              <a:t>REPERCUSSÃO PELO DESCUMPRIMENTO DE CONDICIONALIDADES</a:t>
            </a:r>
            <a:endParaRPr lang="pt-BR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40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322263"/>
            <a:ext cx="9144000" cy="922114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" dirty="0" err="1" smtClean="0">
                <a:solidFill>
                  <a:schemeClr val="bg1"/>
                </a:solidFill>
              </a:rPr>
              <a:t>Repercussão</a:t>
            </a:r>
            <a:r>
              <a:rPr lang="es-ES" dirty="0" smtClean="0">
                <a:solidFill>
                  <a:schemeClr val="bg1"/>
                </a:solidFill>
              </a:rPr>
              <a:t> sobre os </a:t>
            </a:r>
            <a:r>
              <a:rPr lang="es-ES" dirty="0" err="1" smtClean="0">
                <a:solidFill>
                  <a:schemeClr val="bg1"/>
                </a:solidFill>
              </a:rPr>
              <a:t>benefícios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52728" y="1777736"/>
            <a:ext cx="846774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SzPct val="110000"/>
              <a:buBlip>
                <a:blip r:embed="rId2"/>
              </a:buBlip>
            </a:pPr>
            <a:r>
              <a:rPr lang="es-ES" sz="2600" dirty="0" smtClean="0"/>
              <a:t>A </a:t>
            </a:r>
            <a:r>
              <a:rPr lang="es-ES" sz="2600" dirty="0" err="1" smtClean="0"/>
              <a:t>repercussão</a:t>
            </a:r>
            <a:r>
              <a:rPr lang="es-ES" sz="2600" dirty="0" smtClean="0"/>
              <a:t> no </a:t>
            </a:r>
            <a:r>
              <a:rPr lang="es-ES" sz="2600" dirty="0" err="1" smtClean="0"/>
              <a:t>benefício</a:t>
            </a:r>
            <a:r>
              <a:rPr lang="es-ES" sz="2600" dirty="0" smtClean="0"/>
              <a:t> </a:t>
            </a:r>
            <a:r>
              <a:rPr lang="es-ES" sz="2600" b="1" u="sng" dirty="0" err="1" smtClean="0"/>
              <a:t>não</a:t>
            </a:r>
            <a:r>
              <a:rPr lang="es-ES" sz="2600" b="1" u="sng" dirty="0" smtClean="0"/>
              <a:t> é</a:t>
            </a:r>
            <a:r>
              <a:rPr lang="es-ES" sz="2600" dirty="0" smtClean="0"/>
              <a:t> </a:t>
            </a:r>
            <a:r>
              <a:rPr lang="es-ES" sz="2600" dirty="0" err="1" smtClean="0"/>
              <a:t>uma</a:t>
            </a:r>
            <a:r>
              <a:rPr lang="es-ES" sz="2600" dirty="0" smtClean="0"/>
              <a:t> </a:t>
            </a:r>
            <a:r>
              <a:rPr lang="es-ES" sz="2600" dirty="0" err="1" smtClean="0"/>
              <a:t>punição</a:t>
            </a:r>
            <a:r>
              <a:rPr lang="es-ES" sz="2600" dirty="0" smtClean="0"/>
              <a:t> à </a:t>
            </a:r>
            <a:r>
              <a:rPr lang="es-ES" sz="2600" dirty="0" err="1" smtClean="0"/>
              <a:t>família</a:t>
            </a:r>
            <a:r>
              <a:rPr lang="es-ES" sz="2600" dirty="0" smtClean="0"/>
              <a:t> pelo </a:t>
            </a:r>
            <a:r>
              <a:rPr lang="es-ES" sz="2600" dirty="0" err="1" smtClean="0"/>
              <a:t>descumprimento</a:t>
            </a:r>
            <a:r>
              <a:rPr lang="es-ES" sz="2600" dirty="0" smtClean="0"/>
              <a:t> das condicionalidades.</a:t>
            </a:r>
          </a:p>
          <a:p>
            <a:pPr marL="342900" indent="-342900" algn="just">
              <a:buSzPct val="110000"/>
              <a:buBlip>
                <a:blip r:embed="rId2"/>
              </a:buBlip>
            </a:pPr>
            <a:endParaRPr lang="es-ES" sz="2400" dirty="0" smtClean="0"/>
          </a:p>
          <a:p>
            <a:pPr marL="342900" indent="-342900" algn="just">
              <a:buSzPct val="110000"/>
              <a:buBlip>
                <a:blip r:embed="rId2"/>
              </a:buBlip>
            </a:pPr>
            <a:r>
              <a:rPr lang="es-ES" sz="2600" dirty="0" smtClean="0"/>
              <a:t>É </a:t>
            </a:r>
            <a:r>
              <a:rPr lang="es-ES" sz="2600" dirty="0" err="1" smtClean="0"/>
              <a:t>desenhada</a:t>
            </a:r>
            <a:r>
              <a:rPr lang="es-ES" sz="2600" dirty="0" smtClean="0"/>
              <a:t> de forma </a:t>
            </a:r>
            <a:r>
              <a:rPr lang="es-ES" sz="2600" dirty="0" err="1" smtClean="0"/>
              <a:t>progressiva</a:t>
            </a:r>
            <a:r>
              <a:rPr lang="es-ES" sz="2600" dirty="0" smtClean="0"/>
              <a:t> e </a:t>
            </a:r>
            <a:r>
              <a:rPr lang="es-ES" sz="2600" dirty="0" err="1" smtClean="0"/>
              <a:t>tem</a:t>
            </a:r>
            <a:r>
              <a:rPr lang="es-ES" sz="2600" dirty="0" smtClean="0"/>
              <a:t> </a:t>
            </a:r>
            <a:r>
              <a:rPr lang="es-ES" sz="2600" dirty="0" err="1" smtClean="0"/>
              <a:t>dois</a:t>
            </a:r>
            <a:r>
              <a:rPr lang="es-ES" sz="2600" dirty="0" smtClean="0"/>
              <a:t> propósitos:</a:t>
            </a:r>
          </a:p>
          <a:p>
            <a:pPr marL="342900" indent="-342900" algn="just">
              <a:buSzPct val="110000"/>
              <a:buBlip>
                <a:blip r:embed="rId2"/>
              </a:buBlip>
            </a:pPr>
            <a:endParaRPr lang="es-ES" sz="800" dirty="0" smtClean="0"/>
          </a:p>
          <a:p>
            <a:pPr marL="800100" lvl="1" indent="-342900" algn="just">
              <a:buSzPct val="110000"/>
              <a:buBlip>
                <a:blip r:embed="rId2"/>
              </a:buBlip>
            </a:pPr>
            <a:r>
              <a:rPr lang="es-ES" sz="2400" dirty="0" smtClean="0"/>
              <a:t>Para a </a:t>
            </a:r>
            <a:r>
              <a:rPr lang="es-ES" sz="2400" dirty="0" err="1" smtClean="0"/>
              <a:t>família</a:t>
            </a:r>
            <a:r>
              <a:rPr lang="es-ES" sz="2400" dirty="0" smtClean="0"/>
              <a:t> </a:t>
            </a:r>
            <a:r>
              <a:rPr lang="es-ES" sz="2400" dirty="0" err="1" smtClean="0"/>
              <a:t>serve</a:t>
            </a:r>
            <a:r>
              <a:rPr lang="es-ES" sz="2400" dirty="0" smtClean="0"/>
              <a:t> como </a:t>
            </a:r>
            <a:r>
              <a:rPr lang="es-ES" sz="2400" dirty="0" err="1" smtClean="0"/>
              <a:t>um</a:t>
            </a:r>
            <a:r>
              <a:rPr lang="es-ES" sz="2400" dirty="0" smtClean="0"/>
              <a:t> </a:t>
            </a:r>
            <a:r>
              <a:rPr lang="es-ES" sz="2400" b="1" u="sng" dirty="0" smtClean="0"/>
              <a:t>alerta</a:t>
            </a:r>
            <a:r>
              <a:rPr lang="es-ES" sz="2400" dirty="0" smtClean="0"/>
              <a:t> para a </a:t>
            </a:r>
            <a:r>
              <a:rPr lang="es-ES" sz="2400" dirty="0" err="1" smtClean="0"/>
              <a:t>necessidade</a:t>
            </a:r>
            <a:r>
              <a:rPr lang="es-ES" sz="2400" dirty="0" smtClean="0"/>
              <a:t> do </a:t>
            </a:r>
            <a:r>
              <a:rPr lang="es-ES" sz="2400" dirty="0" err="1" smtClean="0"/>
              <a:t>cumprimento</a:t>
            </a:r>
            <a:r>
              <a:rPr lang="es-ES" sz="2400" dirty="0" smtClean="0"/>
              <a:t> dos </a:t>
            </a:r>
            <a:r>
              <a:rPr lang="es-ES" sz="2400" dirty="0" err="1" smtClean="0"/>
              <a:t>compromissos</a:t>
            </a:r>
            <a:r>
              <a:rPr lang="es-ES" sz="2400" dirty="0" smtClean="0"/>
              <a:t> </a:t>
            </a:r>
            <a:r>
              <a:rPr lang="es-ES" sz="2400" dirty="0" err="1" smtClean="0"/>
              <a:t>assumidos</a:t>
            </a:r>
            <a:r>
              <a:rPr lang="es-ES" sz="2400" dirty="0" smtClean="0"/>
              <a:t> </a:t>
            </a:r>
            <a:r>
              <a:rPr lang="es-ES" sz="2400" dirty="0" err="1" smtClean="0"/>
              <a:t>com</a:t>
            </a:r>
            <a:r>
              <a:rPr lang="es-ES" sz="2400" dirty="0" smtClean="0"/>
              <a:t> o Programa.</a:t>
            </a:r>
          </a:p>
          <a:p>
            <a:pPr marL="800100" lvl="1" indent="-342900" algn="just">
              <a:buSzPct val="110000"/>
              <a:buBlip>
                <a:blip r:embed="rId2"/>
              </a:buBlip>
            </a:pPr>
            <a:endParaRPr lang="es-ES" sz="800" dirty="0" smtClean="0"/>
          </a:p>
          <a:p>
            <a:pPr marL="800100" lvl="1" indent="-342900" algn="just">
              <a:buSzPct val="110000"/>
              <a:buBlip>
                <a:blip r:embed="rId2"/>
              </a:buBlip>
            </a:pPr>
            <a:r>
              <a:rPr lang="es-ES" sz="2400" dirty="0" smtClean="0"/>
              <a:t>Para o Programa </a:t>
            </a:r>
            <a:r>
              <a:rPr lang="es-ES" sz="2400" dirty="0" err="1" smtClean="0"/>
              <a:t>serve</a:t>
            </a:r>
            <a:r>
              <a:rPr lang="es-ES" sz="2400" dirty="0" smtClean="0"/>
              <a:t> como </a:t>
            </a:r>
            <a:r>
              <a:rPr lang="es-ES" sz="2400" dirty="0" err="1" smtClean="0"/>
              <a:t>uma</a:t>
            </a:r>
            <a:r>
              <a:rPr lang="es-ES" sz="2400" dirty="0" smtClean="0"/>
              <a:t> </a:t>
            </a:r>
            <a:r>
              <a:rPr lang="es-ES" sz="2400" b="1" u="sng" dirty="0" smtClean="0"/>
              <a:t>forma de identificar</a:t>
            </a:r>
            <a:r>
              <a:rPr lang="es-ES" sz="2400" dirty="0" smtClean="0"/>
              <a:t> as </a:t>
            </a:r>
            <a:r>
              <a:rPr lang="es-ES" sz="2400" dirty="0" err="1" smtClean="0"/>
              <a:t>famílias</a:t>
            </a:r>
            <a:r>
              <a:rPr lang="es-ES" sz="2400" dirty="0" smtClean="0"/>
              <a:t> </a:t>
            </a:r>
            <a:r>
              <a:rPr lang="es-ES" sz="2400" dirty="0" err="1" smtClean="0"/>
              <a:t>mais</a:t>
            </a:r>
            <a:r>
              <a:rPr lang="es-ES" sz="2400" dirty="0" smtClean="0"/>
              <a:t> </a:t>
            </a:r>
            <a:r>
              <a:rPr lang="es-ES" sz="2400" dirty="0" err="1" smtClean="0"/>
              <a:t>vulneráveis</a:t>
            </a:r>
            <a:r>
              <a:rPr lang="es-ES" sz="2400" dirty="0" smtClean="0"/>
              <a:t> e que </a:t>
            </a:r>
            <a:r>
              <a:rPr lang="es-ES" sz="2400" dirty="0" err="1" smtClean="0"/>
              <a:t>necessitam</a:t>
            </a:r>
            <a:r>
              <a:rPr lang="es-ES" sz="2400" dirty="0" smtClean="0"/>
              <a:t> de </a:t>
            </a:r>
            <a:r>
              <a:rPr lang="es-ES" sz="2400" dirty="0" err="1" smtClean="0"/>
              <a:t>uma</a:t>
            </a:r>
            <a:r>
              <a:rPr lang="es-ES" sz="2400" dirty="0" smtClean="0"/>
              <a:t> </a:t>
            </a:r>
            <a:r>
              <a:rPr lang="es-ES" sz="2400" dirty="0" err="1" smtClean="0"/>
              <a:t>atenção</a:t>
            </a:r>
            <a:r>
              <a:rPr lang="es-ES" sz="2400" dirty="0" smtClean="0"/>
              <a:t> específica do poder público para que </a:t>
            </a:r>
            <a:r>
              <a:rPr lang="es-ES" sz="2400" dirty="0" err="1" smtClean="0"/>
              <a:t>possam</a:t>
            </a:r>
            <a:r>
              <a:rPr lang="es-ES" sz="2400" dirty="0" smtClean="0"/>
              <a:t> </a:t>
            </a:r>
            <a:r>
              <a:rPr lang="es-ES" sz="2400" dirty="0" err="1" smtClean="0"/>
              <a:t>acessar</a:t>
            </a:r>
            <a:r>
              <a:rPr lang="es-ES" sz="2400" dirty="0" smtClean="0"/>
              <a:t> os </a:t>
            </a:r>
            <a:r>
              <a:rPr lang="es-ES" sz="2400" dirty="0" err="1" smtClean="0"/>
              <a:t>serviços</a:t>
            </a:r>
            <a:r>
              <a:rPr lang="es-ES" sz="2400" dirty="0" smtClean="0"/>
              <a:t> de </a:t>
            </a:r>
            <a:r>
              <a:rPr lang="es-ES" sz="2400" dirty="0" err="1" smtClean="0"/>
              <a:t>saúde</a:t>
            </a:r>
            <a:r>
              <a:rPr lang="es-ES" sz="2400" dirty="0" smtClean="0"/>
              <a:t> e </a:t>
            </a:r>
            <a:r>
              <a:rPr lang="es-ES" sz="2400" dirty="0" err="1" smtClean="0"/>
              <a:t>educação</a:t>
            </a:r>
            <a:r>
              <a:rPr lang="es-ES" sz="2400" dirty="0" smtClean="0"/>
              <a:t>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70713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84844" y="5719559"/>
            <a:ext cx="1722859" cy="530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Advertência</a:t>
            </a:r>
            <a:endParaRPr lang="pt-BR" sz="2400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297460" y="4562256"/>
            <a:ext cx="1660376" cy="530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40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pt-BR" dirty="0"/>
              <a:t>Bloqueio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133850" y="3362661"/>
            <a:ext cx="1660376" cy="530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Suspensão</a:t>
            </a:r>
          </a:p>
        </p:txBody>
      </p:sp>
      <p:sp>
        <p:nvSpPr>
          <p:cNvPr id="3" name="Seta dobrada 2"/>
          <p:cNvSpPr/>
          <p:nvPr/>
        </p:nvSpPr>
        <p:spPr>
          <a:xfrm>
            <a:off x="1829644" y="4610797"/>
            <a:ext cx="510108" cy="159543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Seta dobrada 8"/>
          <p:cNvSpPr/>
          <p:nvPr/>
        </p:nvSpPr>
        <p:spPr>
          <a:xfrm>
            <a:off x="3598597" y="3402239"/>
            <a:ext cx="510108" cy="169261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85453" y="5029574"/>
            <a:ext cx="1296144" cy="7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Em até 6 meses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219003" y="3769373"/>
            <a:ext cx="1296144" cy="7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Em até 6 meses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204864" y="5425109"/>
            <a:ext cx="2785045" cy="74294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A família é comunicada de que ocorreu descumprimento de condicionalidade mas não deixa de receber o benefício</a:t>
            </a:r>
            <a:endParaRPr lang="pt-BR" sz="12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952070" y="4268420"/>
            <a:ext cx="2785045" cy="74294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O benefício financeiro é bloqueado por um mês, mas pode ser sacado no mês seguinte, junto com a nova parcela</a:t>
            </a:r>
            <a:endParaRPr lang="pt-BR" sz="12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129164" y="3026370"/>
            <a:ext cx="2785045" cy="74294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O benefício é suspenso por 2 meses e a família não receberá os valores referentes a esse período</a:t>
            </a:r>
            <a:endParaRPr lang="pt-BR" sz="1200" dirty="0"/>
          </a:p>
        </p:txBody>
      </p:sp>
      <p:sp>
        <p:nvSpPr>
          <p:cNvPr id="16" name="Seta dobrada 15"/>
          <p:cNvSpPr/>
          <p:nvPr/>
        </p:nvSpPr>
        <p:spPr>
          <a:xfrm>
            <a:off x="5696793" y="2182032"/>
            <a:ext cx="531391" cy="163216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372200" y="1707201"/>
            <a:ext cx="2592288" cy="95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40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algn="ctr"/>
            <a:r>
              <a:rPr lang="pt-BR" dirty="0"/>
              <a:t>Família em fase de suspensão</a:t>
            </a:r>
          </a:p>
        </p:txBody>
      </p:sp>
      <p:sp>
        <p:nvSpPr>
          <p:cNvPr id="18" name="Seta para a direita 17"/>
          <p:cNvSpPr/>
          <p:nvPr/>
        </p:nvSpPr>
        <p:spPr>
          <a:xfrm flipH="1">
            <a:off x="4283967" y="1869954"/>
            <a:ext cx="1939842" cy="322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504949" y="1556792"/>
            <a:ext cx="3718003" cy="95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40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algn="ctr"/>
            <a:r>
              <a:rPr lang="pt-BR" dirty="0" smtClean="0"/>
              <a:t>Público prioritário para o acompanhamento </a:t>
            </a:r>
            <a:r>
              <a:rPr lang="pt-BR" dirty="0"/>
              <a:t>familiar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484411" y="2462638"/>
            <a:ext cx="3745923" cy="7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/>
              <a:t>Registro no SICON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/>
              <a:t>Interrupção temporária dos efeitos</a:t>
            </a:r>
            <a:endParaRPr lang="pt-BR" dirty="0"/>
          </a:p>
        </p:txBody>
      </p:sp>
      <p:sp>
        <p:nvSpPr>
          <p:cNvPr id="20" name="Título 1"/>
          <p:cNvSpPr>
            <a:spLocks noGrp="1"/>
          </p:cNvSpPr>
          <p:nvPr>
            <p:ph type="title"/>
          </p:nvPr>
        </p:nvSpPr>
        <p:spPr>
          <a:xfrm>
            <a:off x="0" y="322263"/>
            <a:ext cx="9144000" cy="922114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" dirty="0" err="1" smtClean="0">
                <a:solidFill>
                  <a:schemeClr val="bg1"/>
                </a:solidFill>
              </a:rPr>
              <a:t>Repercussão</a:t>
            </a:r>
            <a:r>
              <a:rPr lang="es-ES" dirty="0" smtClean="0">
                <a:solidFill>
                  <a:schemeClr val="bg1"/>
                </a:solidFill>
              </a:rPr>
              <a:t> sobre os </a:t>
            </a:r>
            <a:r>
              <a:rPr lang="es-ES" dirty="0" err="1" smtClean="0">
                <a:solidFill>
                  <a:schemeClr val="bg1"/>
                </a:solidFill>
              </a:rPr>
              <a:t>benefícios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36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1520" y="1988840"/>
            <a:ext cx="5775024" cy="5890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>
                <a:solidFill>
                  <a:schemeClr val="bg1"/>
                </a:solidFill>
              </a:rPr>
              <a:t>Fundamentos </a:t>
            </a:r>
            <a:r>
              <a:rPr lang="pt-BR" sz="2400" dirty="0" smtClean="0">
                <a:solidFill>
                  <a:schemeClr val="bg1"/>
                </a:solidFill>
              </a:rPr>
              <a:t>do Programa Bolsa Família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65904" y="2918842"/>
            <a:ext cx="5760640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solidFill>
                  <a:schemeClr val="bg1"/>
                </a:solidFill>
              </a:rPr>
              <a:t>Resultado das condicionalidades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51520" y="3859138"/>
            <a:ext cx="5760640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solidFill>
                  <a:schemeClr val="bg1"/>
                </a:solidFill>
              </a:rPr>
              <a:t>Desafios e potencialidades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ROTEIRO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93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84704" y="1787674"/>
            <a:ext cx="828092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SzPct val="110000"/>
              <a:buBlip>
                <a:blip r:embed="rId2"/>
              </a:buBlip>
            </a:pPr>
            <a:r>
              <a:rPr lang="es-ES" sz="2600" dirty="0"/>
              <a:t>Parte dos descumprimentos não gera efeitos sobre o benefício, pois se trata de descumprimentos associados a situações em que a família tem poucas possibilidades de ação, como a falta de serviços públicos.</a:t>
            </a:r>
            <a:endParaRPr lang="pt-BR" sz="2600" dirty="0"/>
          </a:p>
          <a:p>
            <a:pPr marL="342900" indent="-342900" algn="just">
              <a:buSzPct val="110000"/>
              <a:buBlip>
                <a:blip r:embed="rId2"/>
              </a:buBlip>
            </a:pPr>
            <a:endParaRPr lang="es-ES" sz="2600" dirty="0"/>
          </a:p>
          <a:p>
            <a:pPr marL="342900" indent="-342900" algn="just">
              <a:buSzPct val="110000"/>
              <a:buBlip>
                <a:blip r:embed="rId2"/>
              </a:buBlip>
            </a:pPr>
            <a:r>
              <a:rPr lang="es-ES" sz="2600" dirty="0"/>
              <a:t>As famílias não acompanhadas pela saúde e as crianças e adolescentes não acompanhados na educação não são prejudicadas quanto ao recebimento do benefício.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322263"/>
            <a:ext cx="9144000" cy="922114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" dirty="0" err="1" smtClean="0">
                <a:solidFill>
                  <a:schemeClr val="bg1"/>
                </a:solidFill>
              </a:rPr>
              <a:t>Repercussão</a:t>
            </a:r>
            <a:r>
              <a:rPr lang="es-ES" dirty="0" smtClean="0">
                <a:solidFill>
                  <a:schemeClr val="bg1"/>
                </a:solidFill>
              </a:rPr>
              <a:t> sobre os </a:t>
            </a:r>
            <a:r>
              <a:rPr lang="es-ES" dirty="0" err="1" smtClean="0">
                <a:solidFill>
                  <a:schemeClr val="bg1"/>
                </a:solidFill>
              </a:rPr>
              <a:t>benefícios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32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34732" y="1942495"/>
            <a:ext cx="7920880" cy="40318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endParaRPr lang="pt-BR" sz="2400" i="1" dirty="0" smtClean="0"/>
          </a:p>
          <a:p>
            <a:pPr algn="just"/>
            <a:r>
              <a:rPr lang="pt-BR" sz="2600" dirty="0" smtClean="0"/>
              <a:t>Atualmente não se cancela o benefício de nenhuma família por descumprimento de condicionalidades sem que antes esta seja acompanhada pela assistência social. O procedimento instituído em 2013 reflete uma visão não punitiva das famílias que descumprem as condicionalidades, antes, o cancelamento de dava de forma automática, sem que houvesse um acompanhamento pelo Estado.</a:t>
            </a:r>
            <a:endParaRPr lang="es-ES" sz="2600" dirty="0" smtClean="0"/>
          </a:p>
          <a:p>
            <a:pPr algn="just"/>
            <a:endParaRPr lang="pt-BR" sz="2400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0" y="322263"/>
            <a:ext cx="9144000" cy="922114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" dirty="0" err="1" smtClean="0">
                <a:solidFill>
                  <a:schemeClr val="bg1"/>
                </a:solidFill>
              </a:rPr>
              <a:t>Repercussão</a:t>
            </a:r>
            <a:r>
              <a:rPr lang="es-ES" dirty="0" smtClean="0">
                <a:solidFill>
                  <a:schemeClr val="bg1"/>
                </a:solidFill>
              </a:rPr>
              <a:t> sobre os </a:t>
            </a:r>
            <a:r>
              <a:rPr lang="es-ES" dirty="0" err="1" smtClean="0">
                <a:solidFill>
                  <a:schemeClr val="bg1"/>
                </a:solidFill>
              </a:rPr>
              <a:t>benefícios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09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613216" y="1982168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chemeClr val="bg1"/>
                </a:solidFill>
              </a:rPr>
              <a:t>RESULTADOS DE  CONDICIONALIDADES</a:t>
            </a:r>
            <a:endParaRPr lang="pt-BR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98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aixa de Texto 2"/>
          <p:cNvSpPr txBox="1">
            <a:spLocks noChangeArrowheads="1"/>
          </p:cNvSpPr>
          <p:nvPr/>
        </p:nvSpPr>
        <p:spPr bwMode="auto">
          <a:xfrm rot="2029465">
            <a:off x="6947629" y="3561018"/>
            <a:ext cx="1731377" cy="49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b="1" dirty="0" smtClean="0">
                <a:ln>
                  <a:noFill/>
                </a:ln>
                <a:solidFill>
                  <a:srgbClr val="FFFFFF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ahoma"/>
                <a:ea typeface="Calibri"/>
                <a:cs typeface="Times New Roman"/>
              </a:rPr>
              <a:t>Municípios</a:t>
            </a:r>
            <a:endParaRPr lang="pt-BR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38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  <a:solidFill>
            <a:schemeClr val="accent5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Resultado das condicionalidades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258331" y="6525344"/>
            <a:ext cx="1445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SICON</a:t>
            </a:r>
            <a:endParaRPr lang="pt-BR" sz="1200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2281369"/>
              </p:ext>
            </p:extLst>
          </p:nvPr>
        </p:nvGraphicFramePr>
        <p:xfrm>
          <a:off x="179512" y="1340768"/>
          <a:ext cx="8640959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201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aixa de Texto 2"/>
          <p:cNvSpPr txBox="1">
            <a:spLocks noChangeArrowheads="1"/>
          </p:cNvSpPr>
          <p:nvPr/>
        </p:nvSpPr>
        <p:spPr bwMode="auto">
          <a:xfrm rot="2029465">
            <a:off x="6947629" y="3561018"/>
            <a:ext cx="1731377" cy="49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b="1" dirty="0" smtClean="0">
                <a:ln>
                  <a:noFill/>
                </a:ln>
                <a:solidFill>
                  <a:srgbClr val="FFFFFF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ahoma"/>
                <a:ea typeface="Calibri"/>
                <a:cs typeface="Times New Roman"/>
              </a:rPr>
              <a:t>Municípios</a:t>
            </a:r>
            <a:endParaRPr lang="pt-BR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38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  <a:solidFill>
            <a:schemeClr val="accent5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Resultado das condicionalidades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4673" y="6441976"/>
            <a:ext cx="1445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SICON</a:t>
            </a:r>
            <a:endParaRPr lang="pt-BR" sz="1200" dirty="0"/>
          </a:p>
        </p:txBody>
      </p:sp>
      <p:graphicFrame>
        <p:nvGraphicFramePr>
          <p:cNvPr id="8" name="Gráfic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855565"/>
              </p:ext>
            </p:extLst>
          </p:nvPr>
        </p:nvGraphicFramePr>
        <p:xfrm>
          <a:off x="395536" y="1412776"/>
          <a:ext cx="8274451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1"/>
          <p:cNvSpPr txBox="1"/>
          <p:nvPr/>
        </p:nvSpPr>
        <p:spPr>
          <a:xfrm>
            <a:off x="4407968" y="6422207"/>
            <a:ext cx="4270031" cy="25188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/>
              <a:t>* No</a:t>
            </a:r>
            <a:r>
              <a:rPr lang="pt-BR" sz="1100" baseline="0" dirty="0"/>
              <a:t> 2ª vigência de 2018 houve mudança na metodologia de apuração do resultado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12454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4B288613-63B8-405E-82A8-BD7EABA1F1F3}"/>
              </a:ext>
            </a:extLst>
          </p:cNvPr>
          <p:cNvSpPr/>
          <p:nvPr/>
        </p:nvSpPr>
        <p:spPr>
          <a:xfrm>
            <a:off x="107504" y="1268760"/>
            <a:ext cx="892899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pt-BR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AMARAL</a:t>
            </a: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E. F. L.; GONÇALVES, G. Q.; MONTEIRO, V. do P.; SANTOS, I. J. dos; SANTOS, A. T. P. dos. Avaliação de Impactos das Condicionalidades de Educação do Programa Bolsa Família: uma Análise com o Censo de </a:t>
            </a:r>
            <a:r>
              <a:rPr lang="pt-BR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2010. In:  </a:t>
            </a:r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Encontro Nacional de Estudos Populacionais</a:t>
            </a:r>
            <a:r>
              <a:rPr lang="pt-BR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ABEP, XVIII edição, 2012, 2012, Águas de Lindóia, SP.</a:t>
            </a:r>
            <a:endParaRPr lang="pt-BR" sz="1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pt-BR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CEDEPLAR. </a:t>
            </a:r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Primeiros resultados da análise da linha de base da pesquisa de avaliação do impacto do programa bolsa família</a:t>
            </a:r>
            <a:r>
              <a:rPr lang="pt-BR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pt-BR" sz="10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Brasilia</a:t>
            </a:r>
            <a:r>
              <a:rPr lang="pt-BR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: Ministério do Desenvolvimento Social e combate à fome, 2007. Disponível em: http://www.ipc-undp.org/doc_africa_brazil/CEDEPLAR_Analise AvaliacaoPBF.pdf. Acesso em: 01 de outubro de 2016.</a:t>
            </a:r>
            <a:endParaRPr lang="pt-BR" sz="10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t-BR" sz="1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CIRENO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F.; SILVA, J.; PROENÇA, R.. Condicionalidades, desempenho e percurso escolar de beneficiários do Programa Bolsa Família. In: CAMPELLO, T. e NERI, M.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Orgs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 Bolsa Família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uma década de inclusão e cidadania. Brasília: Ipea, 2013. p. 297-304.</a:t>
            </a:r>
            <a:endParaRPr lang="pt-BR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GLEWWE, P.; KASSOUF, A. L.. </a:t>
            </a:r>
            <a:r>
              <a:rPr lang="pt-BR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 impacto do programa Bolsa Família no total de matrículas do ensino fundamental, taxas de abandono e reprovação. </a:t>
            </a: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São Paulo: CEPEA, 2008. Disponível em: </a:t>
            </a:r>
            <a:r>
              <a:rPr lang="pt-BR" sz="1000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http://www.ipc-undp.org/</a:t>
            </a:r>
            <a:r>
              <a:rPr lang="pt-BR" sz="1000" u="sng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publications</a:t>
            </a:r>
            <a:r>
              <a:rPr lang="pt-BR" sz="1000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/</a:t>
            </a:r>
            <a:r>
              <a:rPr lang="pt-BR" sz="1000" u="sng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mds</a:t>
            </a:r>
            <a:r>
              <a:rPr lang="pt-BR" sz="1000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/11P.pdf</a:t>
            </a: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Acesso em: 01 de outubro de 2016.</a:t>
            </a:r>
            <a:endParaRPr lang="pt-BR" sz="1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t-BR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MENEZES-FILHO, N.; KOMATSU, B. K.; DENES, G.. Uma avaliação dos impactos macroeconômicos e sociais de programas de </a:t>
            </a:r>
            <a:r>
              <a:rPr lang="pt-BR" sz="10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transferencia</a:t>
            </a:r>
            <a:r>
              <a:rPr lang="pt-BR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renda no </a:t>
            </a:r>
            <a:r>
              <a:rPr lang="pt-BR" sz="10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smunicipios</a:t>
            </a:r>
            <a:r>
              <a:rPr lang="pt-BR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brasileiros. </a:t>
            </a: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Rede de Economia </a:t>
            </a:r>
            <a:r>
              <a:rPr lang="en-US" sz="10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Aplicada</a:t>
            </a: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2016. Working paper 96.</a:t>
            </a:r>
            <a:endParaRPr lang="pt-BR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OLIVEIRA, L. F. B. de; SOARES, S. S. D..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impacto do Programa Bolsa Família sobre a repetência: resultados a partir do cadastro único, projeto frequência e censo escolar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Rio de Janeiro: IPEA. 2012. Texto para discussão 1814.  </a:t>
            </a:r>
            <a:endParaRPr lang="pt-BR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PAIVA, L. H.; SOARES, F. V.; CIRENO, F.; VIANA, I. A. V.; DURAN A. C.. </a:t>
            </a:r>
            <a:r>
              <a:rPr lang="en-US" sz="1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Effects of Conditionality Monitoring on Educational Outcomes: Evidence from Brazil's Bolsa </a:t>
            </a:r>
            <a:r>
              <a:rPr lang="en-US" sz="1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Família</a:t>
            </a:r>
            <a:r>
              <a:rPr lang="en-US" sz="1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1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Brasília: IPEA. 2016. Discussion Paper 0213. </a:t>
            </a:r>
            <a:endParaRPr lang="pt-BR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pt-BR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SIMÕES, A. A.; SEBATES, R.. </a:t>
            </a: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contribution of Bolsa Familia Program to the educational achievement of economically disadvantaged children in Brazil. </a:t>
            </a:r>
            <a:r>
              <a:rPr lang="pt-BR" sz="10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</a:t>
            </a:r>
            <a:r>
              <a:rPr lang="pt-BR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0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</a:t>
            </a:r>
            <a:r>
              <a:rPr lang="pt-BR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0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0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r>
              <a:rPr lang="pt-BR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0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pt-BR" sz="1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2014. p. 151-166</a:t>
            </a:r>
          </a:p>
          <a:p>
            <a:r>
              <a:rPr lang="pt-BR" sz="1000" dirty="0">
                <a:latin typeface="Arial" panose="020B0604020202020204" pitchFamily="34" charset="0"/>
                <a:cs typeface="Times New Roman" panose="02020603050405020304" pitchFamily="18" charset="0"/>
              </a:rPr>
              <a:t>D RASELLA, R AQUINO, CAT SANTOS, R PAES-SOUSA, ML BARRETO . </a:t>
            </a:r>
            <a:r>
              <a:rPr lang="pt-BR" sz="1000" dirty="0" err="1">
                <a:latin typeface="Arial" panose="020B0604020202020204" pitchFamily="34" charset="0"/>
                <a:cs typeface="Times New Roman" panose="02020603050405020304" pitchFamily="18" charset="0"/>
              </a:rPr>
              <a:t>Effect</a:t>
            </a:r>
            <a:r>
              <a:rPr lang="pt-BR" sz="10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Times New Roman" panose="02020603050405020304" pitchFamily="18" charset="0"/>
              </a:rPr>
              <a:t>of</a:t>
            </a:r>
            <a:r>
              <a:rPr lang="pt-BR" sz="1000" dirty="0">
                <a:latin typeface="Arial" panose="020B0604020202020204" pitchFamily="34" charset="0"/>
                <a:cs typeface="Times New Roman" panose="02020603050405020304" pitchFamily="18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Times New Roman" panose="02020603050405020304" pitchFamily="18" charset="0"/>
              </a:rPr>
              <a:t>conditional</a:t>
            </a:r>
            <a:r>
              <a:rPr lang="pt-BR" sz="1000" dirty="0">
                <a:latin typeface="Arial" panose="020B0604020202020204" pitchFamily="34" charset="0"/>
                <a:cs typeface="Times New Roman" panose="02020603050405020304" pitchFamily="18" charset="0"/>
              </a:rPr>
              <a:t> cash </a:t>
            </a:r>
            <a:r>
              <a:rPr lang="pt-BR" sz="1000" dirty="0" err="1">
                <a:latin typeface="Arial" panose="020B0604020202020204" pitchFamily="34" charset="0"/>
                <a:cs typeface="Times New Roman" panose="02020603050405020304" pitchFamily="18" charset="0"/>
              </a:rPr>
              <a:t>transfer</a:t>
            </a:r>
            <a:r>
              <a:rPr lang="pt-BR" sz="10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Times New Roman" panose="02020603050405020304" pitchFamily="18" charset="0"/>
              </a:rPr>
              <a:t>programme</a:t>
            </a:r>
            <a:r>
              <a:rPr lang="pt-BR" sz="10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Times New Roman" panose="02020603050405020304" pitchFamily="18" charset="0"/>
              </a:rPr>
              <a:t>on</a:t>
            </a:r>
            <a:r>
              <a:rPr lang="pt-BR" sz="10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Times New Roman" panose="02020603050405020304" pitchFamily="18" charset="0"/>
              </a:rPr>
              <a:t>childhood</a:t>
            </a:r>
            <a:r>
              <a:rPr lang="pt-BR" sz="10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Times New Roman" panose="02020603050405020304" pitchFamily="18" charset="0"/>
              </a:rPr>
              <a:t>mortality</a:t>
            </a:r>
            <a:r>
              <a:rPr lang="pt-BR" sz="1000" dirty="0">
                <a:latin typeface="Arial" panose="020B0604020202020204" pitchFamily="34" charset="0"/>
                <a:cs typeface="Times New Roman" panose="02020603050405020304" pitchFamily="18" charset="0"/>
              </a:rPr>
              <a:t>: a </a:t>
            </a:r>
            <a:r>
              <a:rPr lang="pt-BR" sz="1000" dirty="0" err="1">
                <a:latin typeface="Arial" panose="020B0604020202020204" pitchFamily="34" charset="0"/>
                <a:cs typeface="Times New Roman" panose="02020603050405020304" pitchFamily="18" charset="0"/>
              </a:rPr>
              <a:t>nationwide</a:t>
            </a:r>
            <a:r>
              <a:rPr lang="pt-BR" sz="10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Times New Roman" panose="02020603050405020304" pitchFamily="18" charset="0"/>
              </a:rPr>
              <a:t>analysis</a:t>
            </a:r>
            <a:r>
              <a:rPr lang="pt-BR" sz="10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Times New Roman" panose="02020603050405020304" pitchFamily="18" charset="0"/>
              </a:rPr>
              <a:t>of</a:t>
            </a:r>
            <a:r>
              <a:rPr lang="pt-BR" sz="10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Times New Roman" panose="02020603050405020304" pitchFamily="18" charset="0"/>
              </a:rPr>
              <a:t>Brazilian</a:t>
            </a:r>
            <a:r>
              <a:rPr lang="pt-BR" sz="10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Times New Roman" panose="02020603050405020304" pitchFamily="18" charset="0"/>
              </a:rPr>
              <a:t>municipalities</a:t>
            </a:r>
            <a:r>
              <a:rPr lang="pt-BR" sz="1000" dirty="0">
                <a:latin typeface="Arial" panose="020B0604020202020204" pitchFamily="34" charset="0"/>
                <a:cs typeface="Times New Roman" panose="02020603050405020304" pitchFamily="18" charset="0"/>
              </a:rPr>
              <a:t>. The </a:t>
            </a:r>
            <a:r>
              <a:rPr lang="pt-BR" sz="1000" dirty="0" err="1">
                <a:latin typeface="Arial" panose="020B0604020202020204" pitchFamily="34" charset="0"/>
                <a:cs typeface="Times New Roman" panose="02020603050405020304" pitchFamily="18" charset="0"/>
              </a:rPr>
              <a:t>lancet</a:t>
            </a:r>
            <a:r>
              <a:rPr lang="pt-BR" sz="1000" dirty="0">
                <a:latin typeface="Arial" panose="020B0604020202020204" pitchFamily="34" charset="0"/>
                <a:cs typeface="Times New Roman" panose="02020603050405020304" pitchFamily="18" charset="0"/>
              </a:rPr>
              <a:t> 382 (9886), 57-64</a:t>
            </a:r>
          </a:p>
          <a:p>
            <a:endParaRPr lang="pt-BR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</a:rPr>
              <a:t>JAIME, Patrícia C. et al. Desnutrição em crianças de até cinco anos beneficiárias do Programa Bolsa Família: análise </a:t>
            </a:r>
            <a:r>
              <a:rPr lang="pt-BR" sz="1000" dirty="0" err="1">
                <a:solidFill>
                  <a:srgbClr val="000000"/>
                </a:solidFill>
                <a:latin typeface="Arial" panose="020B0604020202020204" pitchFamily="34" charset="0"/>
              </a:rPr>
              <a:t>transver</a:t>
            </a: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</a:rPr>
              <a:t> - sal e painel longitudinal de 2008 a 2012. In: BRASIL. Ministério do </a:t>
            </a:r>
            <a:r>
              <a:rPr lang="pt-BR" sz="1000" dirty="0" err="1">
                <a:solidFill>
                  <a:srgbClr val="000000"/>
                </a:solidFill>
                <a:latin typeface="Arial" panose="020B0604020202020204" pitchFamily="34" charset="0"/>
              </a:rPr>
              <a:t>Desenvolvimen</a:t>
            </a: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</a:rPr>
              <a:t> - </a:t>
            </a:r>
            <a:r>
              <a:rPr lang="pt-BR" sz="1000" dirty="0" err="1">
                <a:solidFill>
                  <a:srgbClr val="000000"/>
                </a:solidFill>
                <a:latin typeface="Arial" panose="020B0604020202020204" pitchFamily="34" charset="0"/>
              </a:rPr>
              <a:t>to</a:t>
            </a: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</a:rPr>
              <a:t> Social e Combate à Fome. Cadernos de Estudos Desenvolvimento Social em </a:t>
            </a:r>
            <a:r>
              <a:rPr lang="pt-BR" sz="1000" dirty="0" err="1">
                <a:solidFill>
                  <a:srgbClr val="000000"/>
                </a:solidFill>
                <a:latin typeface="Arial" panose="020B0604020202020204" pitchFamily="34" charset="0"/>
              </a:rPr>
              <a:t>Deba</a:t>
            </a: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</a:rPr>
              <a:t> - te. Brasília, DF: MDS, SAGI, n. 17, set. 2014.</a:t>
            </a:r>
          </a:p>
          <a:p>
            <a:pPr algn="just"/>
            <a:endParaRPr lang="pt-BR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</a:rPr>
              <a:t>SANTOS, Leonor M. P. et al. Menor ocorrência de baixo peso ao nascer entre crianças de famílias beneficiárias do programa Bolsa Família. In: CAMPELLO, Tereza; NERI, Marcelo (</a:t>
            </a:r>
            <a:r>
              <a:rPr lang="pt-BR" sz="1000" dirty="0" err="1">
                <a:solidFill>
                  <a:srgbClr val="000000"/>
                </a:solidFill>
                <a:latin typeface="Arial" panose="020B0604020202020204" pitchFamily="34" charset="0"/>
              </a:rPr>
              <a:t>Orgs</a:t>
            </a: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</a:rPr>
              <a:t>.). Programa Bolsa Família: uma década de inclusão e cidadania. Brasília, DF: IPEA, 2013.</a:t>
            </a:r>
          </a:p>
          <a:p>
            <a:pPr algn="just"/>
            <a:endParaRPr 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TORRENS A. W. et al. Effectiveness of a conditional cash transfer </a:t>
            </a:r>
            <a:r>
              <a:rPr lang="en-US" sz="1000" dirty="0" err="1">
                <a:solidFill>
                  <a:srgbClr val="000000"/>
                </a:solidFill>
                <a:latin typeface="Arial" panose="020B0604020202020204" pitchFamily="34" charset="0"/>
              </a:rPr>
              <a:t>programme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 on TB cure rate: a retrospective cohort study in Brazil. Trans R. Soc. Trop. Med. </a:t>
            </a:r>
            <a:r>
              <a:rPr lang="en-US" sz="1000" dirty="0" err="1">
                <a:solidFill>
                  <a:srgbClr val="000000"/>
                </a:solidFill>
                <a:latin typeface="Arial" panose="020B0604020202020204" pitchFamily="34" charset="0"/>
              </a:rPr>
              <a:t>Hyg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., v. 110, n. 3, p. 199-206, mar. 2016.</a:t>
            </a:r>
            <a:endParaRPr lang="pt-BR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pt-BR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  <a:solidFill>
            <a:schemeClr val="accent5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Resultado das condicionalidades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37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2956" y="1263427"/>
            <a:ext cx="8598090" cy="5384801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pt-BR" sz="2400" b="1" dirty="0" smtClean="0"/>
              <a:t>Efeitos das condicionalidades de saúde</a:t>
            </a:r>
          </a:p>
          <a:p>
            <a:pPr lvl="0" algn="just"/>
            <a:r>
              <a:rPr lang="pt-BR" sz="1900" dirty="0" smtClean="0"/>
              <a:t>Redução </a:t>
            </a:r>
            <a:r>
              <a:rPr lang="pt-BR" sz="1900" dirty="0"/>
              <a:t>em 17% da mortalidade entre crianças menores de 5 anos de famílias beneficiárias nos municípios com alta cobertura da Estratégia de Saúde da Família (ESF) (RASELLA et al., 2013). </a:t>
            </a:r>
          </a:p>
          <a:p>
            <a:pPr lvl="0" algn="just"/>
            <a:r>
              <a:rPr lang="pt-BR" sz="1900" dirty="0"/>
              <a:t>Redução da mortalidade infantil entre as crianças menores de 5 anos de famílias beneficiárias resultante de desnutrição (65%) e diarreia (53%) (RASELLA et al., 2013). </a:t>
            </a:r>
          </a:p>
          <a:p>
            <a:pPr lvl="0" algn="just"/>
            <a:r>
              <a:rPr lang="pt-BR" sz="1900" dirty="0"/>
              <a:t>Aumento da cobertura vacinal e redução do número de mulheres grávidas que deram à luz sem receber qualquer assistência pré-natal (RASELLA et al., 2013). </a:t>
            </a:r>
          </a:p>
          <a:p>
            <a:pPr lvl="0" algn="just"/>
            <a:r>
              <a:rPr lang="pt-BR" sz="1900" dirty="0"/>
              <a:t>Redução das taxas de internação de crianças menores de 5 anos em decorrência de desnutrição e diarreia (RASELLA et al., 2013). </a:t>
            </a:r>
          </a:p>
          <a:p>
            <a:pPr lvl="0"/>
            <a:r>
              <a:rPr lang="pt-BR" sz="1900" dirty="0"/>
              <a:t>Queda de 51% do déficit de estatura (desnutrição crônica) para as crianças com acompanhamento de condicionalidades em saúde (JAIME, et al. 2014).</a:t>
            </a:r>
          </a:p>
          <a:p>
            <a:pPr lvl="0" algn="just"/>
            <a:r>
              <a:rPr lang="pt-BR" sz="1900" dirty="0"/>
              <a:t>Redução da prevalência de baixo peso ao nascer, inclusive em crianças nascidas de mães com baixa escolaridade (SANTOS et al., 2013). </a:t>
            </a:r>
          </a:p>
          <a:p>
            <a:pPr lvl="0"/>
            <a:r>
              <a:rPr lang="pt-BR" sz="1900" dirty="0"/>
              <a:t>Taxa de cura 7% maior nos casos de tuberculose nos beneficiários quando comparados aos não beneficiários (TORRENS, 2016). </a:t>
            </a:r>
          </a:p>
          <a:p>
            <a:pPr marL="0" indent="0">
              <a:buNone/>
            </a:pPr>
            <a:endParaRPr lang="pt-BR" sz="19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  <a:solidFill>
            <a:schemeClr val="accent5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Resultado das condicionalidades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40768"/>
            <a:ext cx="8779278" cy="5400600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pt-BR" sz="2400" b="1" dirty="0" smtClean="0"/>
              <a:t>Efeitos das condicionalidades de educação</a:t>
            </a:r>
          </a:p>
          <a:p>
            <a:pPr lvl="0"/>
            <a:r>
              <a:rPr lang="pt-BR" sz="1800" dirty="0" smtClean="0"/>
              <a:t>A não frequência escolar de crianças entre 7 e 14 anos é 3,6 </a:t>
            </a:r>
            <a:r>
              <a:rPr lang="pt-BR" sz="1800" dirty="0" err="1" smtClean="0"/>
              <a:t>p.p</a:t>
            </a:r>
            <a:r>
              <a:rPr lang="pt-BR" sz="1800" dirty="0" smtClean="0"/>
              <a:t>. menor nas famílias beneficiárias (</a:t>
            </a:r>
            <a:r>
              <a:rPr lang="pt-BR" sz="1800" dirty="0" err="1" smtClean="0"/>
              <a:t>Cedeplar</a:t>
            </a:r>
            <a:r>
              <a:rPr lang="pt-BR" sz="1800" dirty="0" smtClean="0"/>
              <a:t>, 2007) </a:t>
            </a:r>
          </a:p>
          <a:p>
            <a:pPr lvl="0"/>
            <a:r>
              <a:rPr lang="pt-BR" sz="1800" dirty="0" smtClean="0"/>
              <a:t>Aumento das matrículas de 1ª a 8ª série, diminuição das taxas de abandono escolar e aumento das taxas de aprovação (</a:t>
            </a:r>
            <a:r>
              <a:rPr lang="pt-BR" sz="1800" dirty="0" err="1" smtClean="0"/>
              <a:t>Glewwe</a:t>
            </a:r>
            <a:r>
              <a:rPr lang="pt-BR" sz="1800" dirty="0" smtClean="0"/>
              <a:t> e </a:t>
            </a:r>
            <a:r>
              <a:rPr lang="pt-BR" sz="1800" dirty="0" err="1" smtClean="0"/>
              <a:t>Kassouf</a:t>
            </a:r>
            <a:r>
              <a:rPr lang="pt-BR" sz="1800" dirty="0" smtClean="0"/>
              <a:t>, 2008)</a:t>
            </a:r>
          </a:p>
          <a:p>
            <a:pPr lvl="0"/>
            <a:r>
              <a:rPr lang="pt-BR" sz="1800" dirty="0" smtClean="0"/>
              <a:t>Impactos positivos do Bolsa Família sobre a frequência escolar e a frequência no grau adequado para a idade (Menezes-Filho et al, 2016).</a:t>
            </a:r>
          </a:p>
          <a:p>
            <a:pPr lvl="0"/>
            <a:r>
              <a:rPr lang="pt-BR" sz="1800" dirty="0" smtClean="0"/>
              <a:t>Monitoramento da frequência escolar foi negativamente associado às taxas de evasão e positivamente associado à progressão escolar ao longo de 2008 a 2012 (Paiva et. al., 2016)  </a:t>
            </a:r>
          </a:p>
          <a:p>
            <a:pPr lvl="0"/>
            <a:r>
              <a:rPr lang="pt-BR" sz="1800" dirty="0" smtClean="0"/>
              <a:t>Cumprimento das condicionalidades representa chance de repetência cerca de 40% menor (Oliveira e Soares, 2012).</a:t>
            </a:r>
          </a:p>
          <a:p>
            <a:pPr lvl="0"/>
            <a:r>
              <a:rPr lang="pt-BR" sz="1800" dirty="0" smtClean="0"/>
              <a:t>Efeito positivo do PBF sobre resultados da Prova Brasil para alunos do 9º ano e redução das probabilidades de reprovação e de abandono (Cireno, Silva e Proença, 2013)</a:t>
            </a:r>
          </a:p>
          <a:p>
            <a:pPr lvl="0"/>
            <a:r>
              <a:rPr lang="pt-BR" sz="1800" dirty="0" smtClean="0"/>
              <a:t>Maior tempo de permanência no Bolsa Família e maiores valores de benefícios têm efeitos positivos sobre desempenho nos testes de português e matemática (Simões e </a:t>
            </a:r>
            <a:r>
              <a:rPr lang="pt-BR" sz="1800" dirty="0" err="1" smtClean="0"/>
              <a:t>Sebates</a:t>
            </a:r>
            <a:r>
              <a:rPr lang="pt-BR" sz="1800" dirty="0" smtClean="0"/>
              <a:t>, 2014)</a:t>
            </a:r>
            <a:endParaRPr lang="pt-BR" sz="16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  <a:solidFill>
            <a:schemeClr val="accent5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Resultado das condicionalidades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41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3216" y="1982168"/>
            <a:ext cx="792088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err="1" smtClean="0">
                <a:solidFill>
                  <a:schemeClr val="bg1"/>
                </a:solidFill>
              </a:rPr>
              <a:t>Intersetorialidade</a:t>
            </a:r>
            <a:r>
              <a:rPr lang="pt-BR" sz="4800" b="1" dirty="0" smtClean="0">
                <a:solidFill>
                  <a:schemeClr val="bg1"/>
                </a:solidFill>
              </a:rPr>
              <a:t> e PBF</a:t>
            </a:r>
          </a:p>
          <a:p>
            <a:pPr algn="ctr"/>
            <a:endParaRPr lang="pt-BR" sz="16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Ações integradas e articuladas de saúde, educação e assistência social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86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274638"/>
            <a:ext cx="9144000" cy="85010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err="1" smtClean="0">
                <a:solidFill>
                  <a:schemeClr val="bg1"/>
                </a:solidFill>
              </a:rPr>
              <a:t>Intersetorialidade</a:t>
            </a:r>
            <a:r>
              <a:rPr lang="pt-BR" dirty="0" smtClean="0">
                <a:solidFill>
                  <a:schemeClr val="bg1"/>
                </a:solidFill>
              </a:rPr>
              <a:t> e PBF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a 2">
            <a:extLst>
              <a:ext uri="{FF2B5EF4-FFF2-40B4-BE49-F238E27FC236}">
                <a16:creationId xmlns="" xmlns:a16="http://schemas.microsoft.com/office/drawing/2014/main" id="{EB6B9CFF-FFF7-446D-BF8D-430193336B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5880355"/>
              </p:ext>
            </p:extLst>
          </p:nvPr>
        </p:nvGraphicFramePr>
        <p:xfrm>
          <a:off x="611560" y="1412776"/>
          <a:ext cx="7546032" cy="4727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176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13216" y="1982168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chemeClr val="bg1"/>
                </a:solidFill>
              </a:rPr>
              <a:t>DE VOLTA AOS FUNDAMENTOS DO PBF</a:t>
            </a:r>
            <a:endParaRPr lang="pt-BR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79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459E6E06-C81C-4B3E-960A-9B7B0EB553E8}"/>
              </a:ext>
            </a:extLst>
          </p:cNvPr>
          <p:cNvSpPr txBox="1"/>
          <p:nvPr/>
        </p:nvSpPr>
        <p:spPr>
          <a:xfrm>
            <a:off x="350590" y="1484784"/>
            <a:ext cx="87484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sng" dirty="0"/>
              <a:t>Dados da parceria PBF e PSE</a:t>
            </a:r>
            <a:r>
              <a:rPr lang="pt-BR" dirty="0"/>
              <a:t>:</a:t>
            </a:r>
          </a:p>
          <a:p>
            <a:endParaRPr lang="pt-B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u="sng" dirty="0"/>
              <a:t>PSE instituído </a:t>
            </a:r>
            <a:r>
              <a:rPr lang="pt-BR" dirty="0"/>
              <a:t>pelo Ministério da Saúde e pelo Ministério da Educação em </a:t>
            </a:r>
            <a:r>
              <a:rPr lang="pt-BR" u="sng" dirty="0"/>
              <a:t>2007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u="sng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u="sng" dirty="0" smtClean="0"/>
              <a:t>Parceria</a:t>
            </a:r>
            <a:r>
              <a:rPr lang="pt-BR" dirty="0" smtClean="0"/>
              <a:t> </a:t>
            </a:r>
            <a:r>
              <a:rPr lang="pt-BR" dirty="0"/>
              <a:t>com o </a:t>
            </a:r>
            <a:r>
              <a:rPr lang="pt-BR" u="sng" dirty="0"/>
              <a:t>PBF</a:t>
            </a:r>
            <a:r>
              <a:rPr lang="pt-BR" dirty="0"/>
              <a:t> firmada em </a:t>
            </a:r>
            <a:r>
              <a:rPr lang="pt-BR" u="sng" dirty="0"/>
              <a:t>2013.</a:t>
            </a:r>
            <a:r>
              <a:rPr lang="pt-BR" dirty="0"/>
              <a:t> Priorização das escolas Maioria PBF (escolas com mais de 50% das matrículas de beneficiários do PBF) no momento da adesão ao PSE.</a:t>
            </a:r>
            <a:endParaRPr lang="pt-BR" u="sng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u="sng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u="sng" dirty="0" smtClean="0"/>
              <a:t>Objetivos</a:t>
            </a:r>
            <a:r>
              <a:rPr lang="pt-BR" dirty="0"/>
              <a:t>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/>
              <a:t>Elevar a efetivação de direitos das crianças e dos adolescentes beneficiários do PBF por meio da priorização deste grupo na adesão ao PBF;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 smtClean="0"/>
              <a:t>Desenvolvimento </a:t>
            </a:r>
            <a:r>
              <a:rPr lang="pt-BR" dirty="0"/>
              <a:t>de ações de modo articulado e integrado intersetorialmente, tendo por foco as crianças e os adolescentes que vivem em situação de pobreza e pobreza extrema.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 smtClean="0"/>
              <a:t>Contribuir </a:t>
            </a:r>
            <a:r>
              <a:rPr lang="pt-BR" dirty="0"/>
              <a:t>para a ruptura do ciclo de pobreza entre as gerações ao ter como foco situações de vulnerabilidade e a sinergia com relação à garantia do desenvolvimento integral das crianças e dos adolescentes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274638"/>
            <a:ext cx="9144000" cy="85010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err="1" smtClean="0">
                <a:solidFill>
                  <a:schemeClr val="bg1"/>
                </a:solidFill>
              </a:rPr>
              <a:t>Intersetorialidade</a:t>
            </a:r>
            <a:r>
              <a:rPr lang="pt-BR" dirty="0" smtClean="0">
                <a:solidFill>
                  <a:schemeClr val="bg1"/>
                </a:solidFill>
              </a:rPr>
              <a:t> e PBF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4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="" xmlns:a16="http://schemas.microsoft.com/office/drawing/2014/main" id="{534629AB-94BC-4AF7-879B-1841322E4A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3464767"/>
              </p:ext>
            </p:extLst>
          </p:nvPr>
        </p:nvGraphicFramePr>
        <p:xfrm>
          <a:off x="-45248" y="125455"/>
          <a:ext cx="1677648" cy="1548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1">
            <a:extLst>
              <a:ext uri="{FF2B5EF4-FFF2-40B4-BE49-F238E27FC236}">
                <a16:creationId xmlns="" xmlns:a16="http://schemas.microsoft.com/office/drawing/2014/main" id="{14C6089B-159E-4023-9A1E-092CA8E1A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5930056"/>
            <a:ext cx="578075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Fonte: </a:t>
            </a:r>
            <a:r>
              <a:rPr kumimoji="0" lang="pt-BR" altLang="pt-BR" sz="900" b="0" i="0" u="sng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Inep-MEC/MS/Cidadania – Elaboração Decon/Senarc/Secretaria Especial do Desenvolvimento Social/Cidadania</a:t>
            </a:r>
            <a:r>
              <a:rPr kumimoji="0" lang="pt-BR" altLang="pt-BR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896800"/>
              </p:ext>
            </p:extLst>
          </p:nvPr>
        </p:nvGraphicFramePr>
        <p:xfrm>
          <a:off x="539552" y="697418"/>
          <a:ext cx="8136904" cy="5372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3F47BCEE-C5B7-4EA0-80BF-858ED1E801BF}"/>
              </a:ext>
            </a:extLst>
          </p:cNvPr>
          <p:cNvSpPr txBox="1"/>
          <p:nvPr/>
        </p:nvSpPr>
        <p:spPr>
          <a:xfrm>
            <a:off x="13139" y="6160888"/>
            <a:ext cx="6510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</a:t>
            </a:r>
            <a:r>
              <a:rPr lang="pt-BR" sz="1000" dirty="0">
                <a:solidFill>
                  <a:schemeClr val="bg1"/>
                </a:solidFill>
              </a:rPr>
              <a:t>A categoria “Escolas com </a:t>
            </a:r>
            <a:r>
              <a:rPr lang="pt-BR" sz="1000" dirty="0"/>
              <a:t>mais de 50% de estudantes no PBF</a:t>
            </a:r>
            <a:r>
              <a:rPr lang="pt-BR" sz="1000" dirty="0">
                <a:solidFill>
                  <a:schemeClr val="bg1"/>
                </a:solidFill>
              </a:rPr>
              <a:t>” utiliza o dado de maioria PBF global. Toda escola que estivesse ativa em, pelo menos, um ano, nos dois anos anteriores e, também, no ano da adesão, segundo o Censo Escolar – INPE/MEC de referência, e que apresentasse uma proporção de mais de 50% de estudantes do PBF, conforme cálculo presente na Nota Técnica 96/2014, é identificada como “maioria PBF”.</a:t>
            </a:r>
          </a:p>
        </p:txBody>
      </p:sp>
    </p:spTree>
    <p:extLst>
      <p:ext uri="{BB962C8B-B14F-4D97-AF65-F5344CB8AC3E}">
        <p14:creationId xmlns:p14="http://schemas.microsoft.com/office/powerpoint/2010/main" val="245617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="" xmlns:a16="http://schemas.microsoft.com/office/drawing/2014/main" id="{3F67EE80-9A4C-456F-B79A-4A12CB624F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2424524"/>
              </p:ext>
            </p:extLst>
          </p:nvPr>
        </p:nvGraphicFramePr>
        <p:xfrm>
          <a:off x="-108520" y="116632"/>
          <a:ext cx="1728192" cy="1426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="" xmlns:a16="http://schemas.microsoft.com/office/drawing/2014/main" id="{FCC5C41F-043C-451D-9AEA-FC7BA9ECAF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718341"/>
              </p:ext>
            </p:extLst>
          </p:nvPr>
        </p:nvGraphicFramePr>
        <p:xfrm>
          <a:off x="1043608" y="404664"/>
          <a:ext cx="78843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" name="Rectangle 1">
            <a:extLst>
              <a:ext uri="{FF2B5EF4-FFF2-40B4-BE49-F238E27FC236}">
                <a16:creationId xmlns="" xmlns:a16="http://schemas.microsoft.com/office/drawing/2014/main" id="{D4CF70F9-7811-4237-AEF1-1FBD675C6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5805264"/>
            <a:ext cx="578075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Fonte: </a:t>
            </a:r>
            <a:r>
              <a:rPr kumimoji="0" lang="pt-BR" altLang="pt-BR" sz="900" b="0" i="0" u="sng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Inep-MEC/MS/Cidadania – Elaboração Decon/Senarc/Secretaria Especial do Desenvolvimento Social/Cidadania</a:t>
            </a:r>
            <a:r>
              <a:rPr kumimoji="0" lang="pt-BR" altLang="pt-BR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35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4BAC074B-AD3D-42BB-AC9F-80FA9001F63F}"/>
              </a:ext>
            </a:extLst>
          </p:cNvPr>
          <p:cNvSpPr txBox="1"/>
          <p:nvPr/>
        </p:nvSpPr>
        <p:spPr>
          <a:xfrm>
            <a:off x="359532" y="1268760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u="sng" dirty="0"/>
              <a:t>Em 2018, um avanço na ação intersetorial </a:t>
            </a:r>
          </a:p>
          <a:p>
            <a:endParaRPr lang="pt-BR" sz="2000" u="sng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000" dirty="0"/>
              <a:t>O segundo </a:t>
            </a:r>
            <a:r>
              <a:rPr lang="pt-BR" sz="2000" u="sng" dirty="0"/>
              <a:t>repasse financeiro do PSE</a:t>
            </a:r>
            <a:r>
              <a:rPr lang="pt-BR" sz="2000" dirty="0"/>
              <a:t>, referente ao ciclo 2017/2018, </a:t>
            </a:r>
            <a:r>
              <a:rPr lang="pt-BR" sz="2000" u="sng" dirty="0"/>
              <a:t>utilizou os motivos de baixa frequência escolar</a:t>
            </a:r>
            <a:r>
              <a:rPr lang="pt-BR" sz="2000" dirty="0"/>
              <a:t>, coletados pela rede da educação no acompanhamento da condicionalidade do PBF, como um dos critérios para a definição da distribuição do recurso. Foram utilizados os registros dos motivos de baixa frequência escolar dos meses de março a novembro de 2017 que </a:t>
            </a:r>
            <a:r>
              <a:rPr lang="pt-BR" sz="2000" u="sng" dirty="0"/>
              <a:t>se relacionam às doze ações do PSE</a:t>
            </a:r>
            <a:r>
              <a:rPr lang="pt-BR" sz="2000" dirty="0"/>
              <a:t>.</a:t>
            </a:r>
          </a:p>
          <a:p>
            <a:endParaRPr lang="pt-BR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000" dirty="0"/>
              <a:t>A utilização deste critério </a:t>
            </a:r>
            <a:r>
              <a:rPr lang="pt-BR" sz="2000" u="sng" dirty="0"/>
              <a:t>objetiva contribuir para a redução da baixa frequência escolar por motivos relacionados às ações do PSE </a:t>
            </a:r>
            <a:r>
              <a:rPr lang="pt-BR" sz="2000" dirty="0"/>
              <a:t>em escolas participantes do Programa e com estudantes beneficiários do PBF. </a:t>
            </a:r>
          </a:p>
          <a:p>
            <a:endParaRPr lang="pt-BR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000" dirty="0"/>
              <a:t>Os motivos de baixa frequência relacionados às 12 ações do PSE determinaram a distribuição de 28, 93% dos recursos distribuídos (25, 8 mi). 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274638"/>
            <a:ext cx="9144000" cy="85010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err="1" smtClean="0">
                <a:solidFill>
                  <a:schemeClr val="bg1"/>
                </a:solidFill>
              </a:rPr>
              <a:t>Intersetorialidade</a:t>
            </a:r>
            <a:r>
              <a:rPr lang="pt-BR" dirty="0" smtClean="0">
                <a:solidFill>
                  <a:schemeClr val="bg1"/>
                </a:solidFill>
              </a:rPr>
              <a:t> e PBF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9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="" xmlns:a16="http://schemas.microsoft.com/office/drawing/2014/main" id="{A5DCF053-CCB8-4612-ADAA-06EC2E051A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359276"/>
              </p:ext>
            </p:extLst>
          </p:nvPr>
        </p:nvGraphicFramePr>
        <p:xfrm>
          <a:off x="143000" y="1340768"/>
          <a:ext cx="90010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="" xmlns:a16="http://schemas.microsoft.com/office/drawing/2014/main" val="2499569349"/>
                    </a:ext>
                  </a:extLst>
                </a:gridCol>
                <a:gridCol w="4608512">
                  <a:extLst>
                    <a:ext uri="{9D8B030D-6E8A-4147-A177-3AD203B41FA5}">
                      <a16:colId xmlns="" xmlns:a16="http://schemas.microsoft.com/office/drawing/2014/main" val="2430622192"/>
                    </a:ext>
                  </a:extLst>
                </a:gridCol>
              </a:tblGrid>
              <a:tr h="729243">
                <a:tc>
                  <a:txBody>
                    <a:bodyPr/>
                    <a:lstStyle/>
                    <a:p>
                      <a:r>
                        <a:rPr lang="pt-BR" sz="1400" dirty="0"/>
                        <a:t>PSE: As ações do programa podem ser desenvolvidas conforme o planejamento e a prioridade local, envolvendo 12 temas prioritários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Os motivos de baixa frequência da condicionalidade da educação articulados às ações do PSE que foram utilizados para o cálculo do repasse – ciclo 2017/2018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9793462"/>
                  </a:ext>
                </a:extLst>
              </a:tr>
              <a:tr h="3968600">
                <a:tc>
                  <a:txBody>
                    <a:bodyPr/>
                    <a:lstStyle/>
                    <a:p>
                      <a:r>
                        <a:rPr lang="pt-BR" sz="1400" dirty="0"/>
                        <a:t>1. Direito sexual e reprodutivo e prevenção de DST/AIDS; </a:t>
                      </a:r>
                    </a:p>
                    <a:p>
                      <a:r>
                        <a:rPr lang="pt-BR" sz="1400" dirty="0"/>
                        <a:t>2. Prevenção ao uso de álcool, tabaco, crack e outras drogas; </a:t>
                      </a:r>
                    </a:p>
                    <a:p>
                      <a:r>
                        <a:rPr lang="pt-BR" sz="1400" dirty="0"/>
                        <a:t>3. Promoção da Cultura de Paz, Cidadania e Direitos Humanos; </a:t>
                      </a:r>
                    </a:p>
                    <a:p>
                      <a:r>
                        <a:rPr lang="pt-BR" sz="1400" dirty="0"/>
                        <a:t>4. Promoção das práticas Corporais, da Atividade Física e do lazer nas escolas; </a:t>
                      </a:r>
                    </a:p>
                    <a:p>
                      <a:r>
                        <a:rPr lang="pt-BR" sz="1400" dirty="0"/>
                        <a:t>5. Prevenção das violências e dos acidentes; </a:t>
                      </a:r>
                    </a:p>
                    <a:p>
                      <a:r>
                        <a:rPr lang="pt-BR" sz="1400" dirty="0"/>
                        <a:t>6. Identificação de educandos com possíveis sinais de agravos de doenças em eliminação; </a:t>
                      </a:r>
                    </a:p>
                    <a:p>
                      <a:r>
                        <a:rPr lang="pt-BR" sz="1400" dirty="0"/>
                        <a:t>7. Promoção e Avaliação de Saúde bucal e aplicação tópica de flúor; </a:t>
                      </a:r>
                    </a:p>
                    <a:p>
                      <a:r>
                        <a:rPr lang="pt-BR" sz="1400" dirty="0"/>
                        <a:t>8. Verificação da situação vacinal; </a:t>
                      </a:r>
                    </a:p>
                    <a:p>
                      <a:r>
                        <a:rPr lang="pt-BR" sz="1400" dirty="0"/>
                        <a:t>9. Promoção da segurança alimentar e nutricional e da alimentação saudável; </a:t>
                      </a:r>
                    </a:p>
                    <a:p>
                      <a:r>
                        <a:rPr lang="pt-BR" sz="1400" dirty="0"/>
                        <a:t>10. Promoção da saúde auditiva e identificação de educandos com possíveis sinais de alteração. </a:t>
                      </a:r>
                    </a:p>
                    <a:p>
                      <a:r>
                        <a:rPr lang="pt-BR" sz="1400" dirty="0"/>
                        <a:t>11. Promoção da saúde ocular e identificação de educandos com possíveis sinais de alteração. </a:t>
                      </a:r>
                    </a:p>
                    <a:p>
                      <a:r>
                        <a:rPr lang="pt-BR" sz="1400" dirty="0"/>
                        <a:t>12. Ações de combate ao mosquito Aedes Aegypti </a:t>
                      </a:r>
                    </a:p>
                    <a:p>
                      <a:endParaRPr lang="pt-BR" sz="1400" dirty="0"/>
                    </a:p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Tratamento de doença e de atenção à saúde do aluno/ Doença na família/óbito na família/ Violência na área onde mora/ Escola fechada por situação de violência/Falta de merenda escolar/Preconceito/discriminação no ambiente escolar/bullying /Ausência às aulas por respeito às questões sociais, culturais, étnicas ou religiosas/Gravidez/Situação de rua/Negligência dos pais ou responsáveis/Trabalho infantil/Violência/agressividade no ambiente escolar/Trabalho do jovem/Exploração/abuso sexual/Desinteresse/desmotivação pelos estudos/Abandono escolar-desistência/Necessidade de cuidar de familiares (idoso, criança, pessoa com deficiência)/Casamento do aluno(a)/Falta de uniforme/calçado/roupa adequada/Pais “sem domínio” dos filhos”/relação familiar precária/Família desconhece as faltas da criança às aulas/Aluno com deficiência-necessidades especiais sem apoio-estimulação para</a:t>
                      </a:r>
                    </a:p>
                    <a:p>
                      <a:r>
                        <a:rPr lang="pt-BR" sz="1400" dirty="0"/>
                        <a:t>permanecer na escola/Envolvimento com drogas/atos infracionais/Violência doméstica (violência intrafamiliar)</a:t>
                      </a:r>
                    </a:p>
                    <a:p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2953457"/>
                  </a:ext>
                </a:extLst>
              </a:tr>
            </a:tbl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0" y="274638"/>
            <a:ext cx="9144000" cy="85010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err="1" smtClean="0">
                <a:solidFill>
                  <a:schemeClr val="bg1"/>
                </a:solidFill>
              </a:rPr>
              <a:t>Intersetorialidade</a:t>
            </a:r>
            <a:r>
              <a:rPr lang="pt-BR" dirty="0" smtClean="0">
                <a:solidFill>
                  <a:schemeClr val="bg1"/>
                </a:solidFill>
              </a:rPr>
              <a:t> e PBF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68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712968" cy="648071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alibri Light" pitchFamily="34" charset="0"/>
              </a:rPr>
              <a:t/>
            </a:r>
            <a:br>
              <a:rPr lang="pt-BR" dirty="0" smtClean="0">
                <a:solidFill>
                  <a:schemeClr val="bg1"/>
                </a:solidFill>
                <a:latin typeface="Calibri Light" pitchFamily="34" charset="0"/>
              </a:rPr>
            </a:br>
            <a:r>
              <a:rPr lang="pt-BR" dirty="0" smtClean="0">
                <a:solidFill>
                  <a:schemeClr val="bg1"/>
                </a:solidFill>
                <a:latin typeface="Calibri Light" pitchFamily="34" charset="0"/>
              </a:rPr>
              <a:t/>
            </a:r>
            <a:br>
              <a:rPr lang="pt-BR" dirty="0" smtClean="0">
                <a:solidFill>
                  <a:schemeClr val="bg1"/>
                </a:solidFill>
                <a:latin typeface="Calibri Light" pitchFamily="34" charset="0"/>
              </a:rPr>
            </a:br>
            <a:r>
              <a:rPr lang="pt-BR" dirty="0" smtClean="0">
                <a:solidFill>
                  <a:schemeClr val="bg1"/>
                </a:solidFill>
                <a:latin typeface="Calibri Light" pitchFamily="34" charset="0"/>
              </a:rPr>
              <a:t/>
            </a:r>
            <a:br>
              <a:rPr lang="pt-BR" dirty="0" smtClean="0">
                <a:solidFill>
                  <a:schemeClr val="bg1"/>
                </a:solidFill>
                <a:latin typeface="Calibri Light" pitchFamily="34" charset="0"/>
              </a:rPr>
            </a:br>
            <a:r>
              <a:rPr lang="pt-BR" b="1" dirty="0" smtClean="0">
                <a:solidFill>
                  <a:schemeClr val="bg1"/>
                </a:solidFill>
                <a:latin typeface="Calibri Light" pitchFamily="34" charset="0"/>
              </a:rPr>
              <a:t>OBRIGADO</a:t>
            </a:r>
            <a:r>
              <a:rPr lang="pt-BR" dirty="0" smtClean="0">
                <a:solidFill>
                  <a:schemeClr val="bg1"/>
                </a:solidFill>
                <a:latin typeface="Calibri Light" pitchFamily="34" charset="0"/>
              </a:rPr>
              <a:t/>
            </a:r>
            <a:br>
              <a:rPr lang="pt-BR" dirty="0" smtClean="0">
                <a:solidFill>
                  <a:schemeClr val="bg1"/>
                </a:solidFill>
                <a:latin typeface="Calibri Light" pitchFamily="34" charset="0"/>
              </a:rPr>
            </a:br>
            <a:r>
              <a:rPr lang="pt-BR" dirty="0" smtClean="0">
                <a:solidFill>
                  <a:schemeClr val="bg1"/>
                </a:solidFill>
                <a:latin typeface="Calibri Light" pitchFamily="34" charset="0"/>
              </a:rPr>
              <a:t/>
            </a:r>
            <a:br>
              <a:rPr lang="pt-BR" dirty="0" smtClean="0">
                <a:solidFill>
                  <a:schemeClr val="bg1"/>
                </a:solidFill>
                <a:latin typeface="Calibri Light" pitchFamily="34" charset="0"/>
              </a:rPr>
            </a:br>
            <a:r>
              <a:rPr lang="pt-BR" dirty="0" smtClean="0">
                <a:solidFill>
                  <a:schemeClr val="bg1"/>
                </a:solidFill>
                <a:latin typeface="Calibri Light" pitchFamily="34" charset="0"/>
              </a:rPr>
              <a:t/>
            </a:r>
            <a:br>
              <a:rPr lang="pt-BR" dirty="0" smtClean="0">
                <a:solidFill>
                  <a:schemeClr val="bg1"/>
                </a:solidFill>
                <a:latin typeface="Calibri Light" pitchFamily="34" charset="0"/>
              </a:rPr>
            </a:br>
            <a:r>
              <a:rPr lang="pt-BR" sz="3500" dirty="0" smtClean="0">
                <a:solidFill>
                  <a:schemeClr val="bg1"/>
                </a:solidFill>
                <a:latin typeface="Calibri Light" pitchFamily="34" charset="0"/>
              </a:rPr>
              <a:t>Eduardo da Silva Pereira</a:t>
            </a:r>
            <a:br>
              <a:rPr lang="pt-BR" sz="3500" dirty="0" smtClean="0">
                <a:solidFill>
                  <a:schemeClr val="bg1"/>
                </a:solidFill>
                <a:latin typeface="Calibri Light" pitchFamily="34" charset="0"/>
              </a:rPr>
            </a:br>
            <a:r>
              <a:rPr lang="pt-BR" sz="3000" i="1" dirty="0" smtClean="0">
                <a:solidFill>
                  <a:schemeClr val="bg1"/>
                </a:solidFill>
                <a:latin typeface="Calibri Light" pitchFamily="34" charset="0"/>
              </a:rPr>
              <a:t>Diretor do Departamento de Condicionalidades</a:t>
            </a:r>
            <a:endParaRPr lang="pt-BR" sz="3000" i="1" dirty="0">
              <a:solidFill>
                <a:schemeClr val="bg1"/>
              </a:solidFill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89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78907"/>
            <a:ext cx="8640960" cy="22322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altLang="pt-BR" sz="2600" dirty="0" smtClean="0">
                <a:solidFill>
                  <a:schemeClr val="tx2">
                    <a:lumMod val="75000"/>
                  </a:schemeClr>
                </a:solidFill>
                <a:ea typeface="MS PGothic" pitchFamily="34" charset="-128"/>
              </a:rPr>
              <a:t>A situação </a:t>
            </a:r>
            <a:r>
              <a:rPr lang="pt-BR" altLang="pt-BR" sz="2600" dirty="0">
                <a:solidFill>
                  <a:schemeClr val="tx2">
                    <a:lumMod val="75000"/>
                  </a:schemeClr>
                </a:solidFill>
                <a:ea typeface="MS PGothic" pitchFamily="34" charset="-128"/>
              </a:rPr>
              <a:t>de pobreza </a:t>
            </a:r>
            <a:r>
              <a:rPr lang="pt-BR" altLang="pt-BR" sz="2600" b="1" dirty="0">
                <a:solidFill>
                  <a:schemeClr val="tx2">
                    <a:lumMod val="75000"/>
                  </a:schemeClr>
                </a:solidFill>
                <a:ea typeface="MS PGothic" pitchFamily="34" charset="-128"/>
              </a:rPr>
              <a:t>não se </a:t>
            </a:r>
            <a:r>
              <a:rPr lang="pt-BR" altLang="pt-BR" sz="2600" b="1" dirty="0" smtClean="0">
                <a:solidFill>
                  <a:schemeClr val="tx2">
                    <a:lumMod val="75000"/>
                  </a:schemeClr>
                </a:solidFill>
                <a:ea typeface="MS PGothic" pitchFamily="34" charset="-128"/>
              </a:rPr>
              <a:t>traduz </a:t>
            </a:r>
            <a:r>
              <a:rPr lang="pt-BR" altLang="pt-BR" sz="2600" b="1" dirty="0">
                <a:solidFill>
                  <a:schemeClr val="tx2">
                    <a:lumMod val="75000"/>
                  </a:schemeClr>
                </a:solidFill>
                <a:ea typeface="MS PGothic" pitchFamily="34" charset="-128"/>
              </a:rPr>
              <a:t>exclusivamente na limitação da renda</a:t>
            </a:r>
            <a:r>
              <a:rPr lang="pt-BR" altLang="pt-BR" sz="2600" dirty="0">
                <a:solidFill>
                  <a:schemeClr val="tx2">
                    <a:lumMod val="75000"/>
                  </a:schemeClr>
                </a:solidFill>
                <a:ea typeface="MS PGothic" pitchFamily="34" charset="-128"/>
              </a:rPr>
              <a:t>. Tais problemas </a:t>
            </a:r>
            <a:r>
              <a:rPr lang="pt-BR" altLang="pt-BR" sz="2600" dirty="0" smtClean="0">
                <a:solidFill>
                  <a:schemeClr val="tx2">
                    <a:lumMod val="75000"/>
                  </a:schemeClr>
                </a:solidFill>
                <a:ea typeface="MS PGothic" pitchFamily="34" charset="-128"/>
              </a:rPr>
              <a:t>estão normalmente associados a outros elementos que facilitam a inserção social tais como o </a:t>
            </a:r>
            <a:r>
              <a:rPr lang="pt-BR" altLang="pt-BR" sz="2600" b="1" dirty="0">
                <a:solidFill>
                  <a:schemeClr val="tx2">
                    <a:lumMod val="75000"/>
                  </a:schemeClr>
                </a:solidFill>
                <a:ea typeface="MS PGothic" pitchFamily="34" charset="-128"/>
              </a:rPr>
              <a:t>reduzido exercício dos direitos de cidadania </a:t>
            </a:r>
            <a:r>
              <a:rPr lang="pt-BR" altLang="pt-BR" sz="2600" dirty="0">
                <a:solidFill>
                  <a:schemeClr val="tx2">
                    <a:lumMod val="75000"/>
                  </a:schemeClr>
                </a:solidFill>
                <a:ea typeface="MS PGothic" pitchFamily="34" charset="-128"/>
              </a:rPr>
              <a:t>e a </a:t>
            </a:r>
            <a:r>
              <a:rPr lang="pt-BR" altLang="pt-BR" sz="2600" b="1" dirty="0">
                <a:solidFill>
                  <a:schemeClr val="tx2">
                    <a:lumMod val="75000"/>
                  </a:schemeClr>
                </a:solidFill>
                <a:ea typeface="MS PGothic" pitchFamily="34" charset="-128"/>
              </a:rPr>
              <a:t>poucas oportunidades de acesso </a:t>
            </a:r>
            <a:r>
              <a:rPr lang="pt-BR" altLang="pt-BR" sz="2600" dirty="0" smtClean="0">
                <a:solidFill>
                  <a:schemeClr val="tx2">
                    <a:lumMod val="75000"/>
                  </a:schemeClr>
                </a:solidFill>
                <a:ea typeface="MS PGothic" pitchFamily="34" charset="-128"/>
              </a:rPr>
              <a:t>a </a:t>
            </a:r>
            <a:r>
              <a:rPr lang="pt-BR" altLang="pt-BR" sz="2600" b="1" dirty="0" smtClean="0">
                <a:solidFill>
                  <a:schemeClr val="tx2">
                    <a:lumMod val="75000"/>
                  </a:schemeClr>
                </a:solidFill>
                <a:ea typeface="MS PGothic" pitchFamily="34" charset="-128"/>
              </a:rPr>
              <a:t>serviços sociais</a:t>
            </a:r>
            <a:r>
              <a:rPr lang="pt-BR" altLang="pt-BR" sz="2600" dirty="0" smtClean="0">
                <a:solidFill>
                  <a:schemeClr val="tx2">
                    <a:lumMod val="75000"/>
                  </a:schemeClr>
                </a:solidFill>
                <a:ea typeface="MS PGothic" pitchFamily="34" charset="-128"/>
              </a:rPr>
              <a:t>.</a:t>
            </a:r>
            <a:endParaRPr lang="pt-BR" altLang="pt-BR" sz="2600" dirty="0">
              <a:solidFill>
                <a:schemeClr val="tx2">
                  <a:lumMod val="75000"/>
                </a:schemeClr>
              </a:solidFill>
              <a:ea typeface="MS PGothic" pitchFamily="34" charset="-128"/>
            </a:endParaRPr>
          </a:p>
          <a:p>
            <a:pPr marL="0" indent="0" algn="ctr">
              <a:buNone/>
            </a:pPr>
            <a:endParaRPr lang="pt-BR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4225925" y="4180944"/>
            <a:ext cx="603250" cy="986855"/>
          </a:xfrm>
          <a:prstGeom prst="downArrow">
            <a:avLst/>
          </a:prstGeom>
          <a:gradFill>
            <a:gsLst>
              <a:gs pos="0">
                <a:srgbClr val="03D4A8"/>
              </a:gs>
              <a:gs pos="0">
                <a:schemeClr val="tx2">
                  <a:lumMod val="60000"/>
                  <a:lumOff val="40000"/>
                </a:schemeClr>
              </a:gs>
              <a:gs pos="79000">
                <a:srgbClr val="0087E6"/>
              </a:gs>
              <a:gs pos="100000">
                <a:srgbClr val="005CBF"/>
              </a:gs>
            </a:gsLst>
            <a:lin ang="16200000" scaled="0"/>
          </a:gra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17784" y="5360184"/>
            <a:ext cx="806489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000" b="1" dirty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Pobreza como um fenômeno multidimensional</a:t>
            </a:r>
            <a:endParaRPr lang="pt-BR" sz="3000" dirty="0">
              <a:solidFill>
                <a:schemeClr val="tx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cs typeface="Arial" charset="0"/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De volta aos fundamentos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2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51520" y="1700808"/>
            <a:ext cx="864096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0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Se pobreza é um fenômeno multidimensional</a:t>
            </a:r>
          </a:p>
          <a:p>
            <a:pPr algn="ctr">
              <a:defRPr/>
            </a:pPr>
            <a:endParaRPr lang="pt-BR" sz="3000" b="1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>
              <a:defRPr/>
            </a:pPr>
            <a:r>
              <a:rPr lang="pt-BR" sz="30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A superação da pobreza exige um trabalho multidimensional</a:t>
            </a:r>
          </a:p>
          <a:p>
            <a:pPr algn="ctr">
              <a:defRPr/>
            </a:pPr>
            <a:endParaRPr lang="pt-BR" sz="3000" b="1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>
              <a:defRPr/>
            </a:pPr>
            <a:r>
              <a:rPr lang="pt-BR" sz="3000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Trabalho multidimensional = Trabalho </a:t>
            </a:r>
            <a:r>
              <a:rPr lang="pt-BR" sz="3000" b="1" dirty="0" err="1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intersetorial</a:t>
            </a:r>
            <a:endParaRPr lang="pt-BR" sz="3000" b="1" dirty="0" smtClean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algn="ctr">
              <a:defRPr/>
            </a:pPr>
            <a:endParaRPr lang="pt-BR" sz="3000" b="1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De volta aos fundamentos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75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46770" y="1555665"/>
            <a:ext cx="8424936" cy="47536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600" b="1" dirty="0" smtClean="0">
                <a:solidFill>
                  <a:schemeClr val="tx2">
                    <a:lumMod val="75000"/>
                  </a:schemeClr>
                </a:solidFill>
                <a:ea typeface="MS PGothic" pitchFamily="34" charset="-128"/>
              </a:rPr>
              <a:t>OBJETIVOS DO PBF</a:t>
            </a:r>
          </a:p>
          <a:p>
            <a:pPr marL="628650" indent="0">
              <a:buNone/>
            </a:pPr>
            <a:r>
              <a:rPr lang="pt-BR" sz="2400" b="1" dirty="0" smtClean="0"/>
              <a:t>Decreto 5.209/2004</a:t>
            </a:r>
          </a:p>
          <a:p>
            <a:pPr marL="361950" indent="0">
              <a:buNone/>
            </a:pPr>
            <a:r>
              <a:rPr lang="pt-BR" sz="2000" dirty="0" smtClean="0"/>
              <a:t>Art</a:t>
            </a:r>
            <a:r>
              <a:rPr lang="pt-BR" sz="2000" dirty="0"/>
              <a:t>. 4</a:t>
            </a:r>
            <a:r>
              <a:rPr lang="pt-BR" sz="2000" u="sng" baseline="30000" dirty="0"/>
              <a:t>o</a:t>
            </a:r>
            <a:r>
              <a:rPr lang="pt-BR" sz="2000" dirty="0"/>
              <a:t>  Os objetivos básicos do Programa Bolsa Família, </a:t>
            </a:r>
            <a:r>
              <a:rPr lang="pt-BR" sz="2000" b="1" dirty="0"/>
              <a:t>em relação aos seus </a:t>
            </a:r>
            <a:r>
              <a:rPr lang="pt-BR" sz="2000" b="1" dirty="0" smtClean="0"/>
              <a:t>beneficiários</a:t>
            </a:r>
            <a:r>
              <a:rPr lang="pt-BR" sz="2000" dirty="0" smtClean="0"/>
              <a:t> </a:t>
            </a:r>
            <a:r>
              <a:rPr lang="pt-BR" sz="2000" dirty="0"/>
              <a:t>sem prejuízo de outros que venham a ser fixados pelo Ministério do Desenvolvimento Social e Combate à Fome, são:</a:t>
            </a:r>
          </a:p>
          <a:p>
            <a:pPr marL="361950" indent="0">
              <a:buNone/>
            </a:pPr>
            <a:r>
              <a:rPr lang="pt-BR" sz="2000" b="1" dirty="0" smtClean="0"/>
              <a:t>I</a:t>
            </a:r>
            <a:r>
              <a:rPr lang="pt-BR" sz="2000" b="1" dirty="0"/>
              <a:t> - promover o acesso à rede de serviços públicos, em especial, de saúde, educação e assistência social</a:t>
            </a:r>
            <a:r>
              <a:rPr lang="pt-BR" sz="2000" dirty="0" smtClean="0"/>
              <a:t>;</a:t>
            </a:r>
          </a:p>
          <a:p>
            <a:pPr marL="361950" indent="0">
              <a:buNone/>
            </a:pPr>
            <a:r>
              <a:rPr lang="pt-BR" sz="2000" b="1" dirty="0"/>
              <a:t>II</a:t>
            </a:r>
            <a:r>
              <a:rPr lang="pt-BR" sz="2000" dirty="0"/>
              <a:t> - combater a fome e promover a segurança alimentar e nutricional;</a:t>
            </a:r>
          </a:p>
          <a:p>
            <a:pPr marL="361950" indent="0">
              <a:buNone/>
            </a:pPr>
            <a:r>
              <a:rPr lang="pt-BR" sz="2000" b="1" dirty="0"/>
              <a:t>III</a:t>
            </a:r>
            <a:r>
              <a:rPr lang="pt-BR" sz="2000" dirty="0"/>
              <a:t> - estimular a emancipação sustentada das famílias que vivem em situação de pobreza e extrema pobreza;</a:t>
            </a:r>
          </a:p>
          <a:p>
            <a:pPr marL="361950" indent="0">
              <a:buNone/>
            </a:pPr>
            <a:r>
              <a:rPr lang="pt-BR" sz="2000" b="1" dirty="0"/>
              <a:t>IV</a:t>
            </a:r>
            <a:r>
              <a:rPr lang="pt-BR" sz="2000" dirty="0"/>
              <a:t> - combater a pobreza; e</a:t>
            </a:r>
          </a:p>
          <a:p>
            <a:pPr marL="361950" indent="0">
              <a:spcBef>
                <a:spcPts val="0"/>
              </a:spcBef>
              <a:buNone/>
            </a:pPr>
            <a:r>
              <a:rPr lang="pt-BR" sz="2000" b="1" dirty="0" smtClean="0"/>
              <a:t>V</a:t>
            </a:r>
            <a:r>
              <a:rPr lang="pt-BR" sz="2000" b="1" dirty="0"/>
              <a:t> </a:t>
            </a:r>
            <a:r>
              <a:rPr lang="pt-BR" sz="2000" dirty="0"/>
              <a:t>- </a:t>
            </a:r>
            <a:r>
              <a:rPr lang="pt-BR" sz="2000" b="1" dirty="0"/>
              <a:t>promover a </a:t>
            </a:r>
            <a:r>
              <a:rPr lang="pt-BR" sz="2000" b="1" dirty="0" err="1"/>
              <a:t>intersetorialidade</a:t>
            </a:r>
            <a:r>
              <a:rPr lang="pt-BR" sz="2000" b="1" dirty="0"/>
              <a:t>, a complementaridade e a sinergia das ações sociais do Poder Público</a:t>
            </a:r>
            <a:r>
              <a:rPr lang="pt-BR" sz="2000" dirty="0" smtClean="0"/>
              <a:t>.</a:t>
            </a:r>
            <a:endParaRPr lang="pt-BR" sz="20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De volta aos fundamentos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De volta aos fundamentos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Picture 8" descr="C:\Users\Gustavo Sousa\Desktop\3_Dimensoes_PBF_alterado_verde__corrigid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40" y="1309600"/>
            <a:ext cx="7367924" cy="554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444208" y="4509120"/>
            <a:ext cx="2016224" cy="1077218"/>
          </a:xfrm>
          <a:prstGeom prst="rect">
            <a:avLst/>
          </a:prstGeom>
          <a:noFill/>
          <a:ln cmpd="thickThin">
            <a:solidFill>
              <a:schemeClr val="accent3">
                <a:lumMod val="50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accent3">
                    <a:lumMod val="50000"/>
                  </a:schemeClr>
                </a:solidFill>
              </a:rPr>
              <a:t>Ações integradas e articuladas de saúde, educação e assistência social</a:t>
            </a:r>
            <a:endParaRPr lang="pt-BR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Seta em curva para a esquerda 4"/>
          <p:cNvSpPr/>
          <p:nvPr/>
        </p:nvSpPr>
        <p:spPr>
          <a:xfrm flipV="1">
            <a:off x="7487453" y="2780928"/>
            <a:ext cx="799831" cy="1584176"/>
          </a:xfrm>
          <a:prstGeom prst="curvedLef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46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De volta aos fundamentos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339618984"/>
              </p:ext>
            </p:extLst>
          </p:nvPr>
        </p:nvGraphicFramePr>
        <p:xfrm>
          <a:off x="539553" y="1610464"/>
          <a:ext cx="4939668" cy="5058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lipse 6"/>
          <p:cNvSpPr/>
          <p:nvPr/>
        </p:nvSpPr>
        <p:spPr>
          <a:xfrm rot="18114195">
            <a:off x="-581693" y="3129110"/>
            <a:ext cx="5413903" cy="2126693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00" tIns="38400" rIns="76800" bIns="38400"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4131917" y="2123928"/>
            <a:ext cx="1134274" cy="43194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00" tIns="38400" rIns="76800" bIns="38400"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7326798" y="4743356"/>
            <a:ext cx="1620391" cy="908547"/>
          </a:xfrm>
          <a:prstGeom prst="rect">
            <a:avLst/>
          </a:prstGeom>
          <a:noFill/>
          <a:ln w="15875">
            <a:solidFill>
              <a:schemeClr val="accent1">
                <a:lumMod val="75000"/>
              </a:schemeClr>
            </a:solidFill>
          </a:ln>
        </p:spPr>
        <p:txBody>
          <a:bodyPr wrap="square" lIns="76800" tIns="38400" rIns="76800" bIns="38400" rtlCol="0">
            <a:spAutoFit/>
          </a:bodyPr>
          <a:lstStyle/>
          <a:p>
            <a:pPr algn="ctr"/>
            <a:r>
              <a:rPr lang="pt-BR" dirty="0"/>
              <a:t>Identificação de famílias vulneráveis</a:t>
            </a:r>
          </a:p>
        </p:txBody>
      </p:sp>
      <p:sp>
        <p:nvSpPr>
          <p:cNvPr id="10" name="Seta dobrada 9"/>
          <p:cNvSpPr/>
          <p:nvPr/>
        </p:nvSpPr>
        <p:spPr>
          <a:xfrm rot="16200000" flipH="1" flipV="1">
            <a:off x="6784579" y="2976820"/>
            <a:ext cx="2356014" cy="708586"/>
          </a:xfrm>
          <a:prstGeom prst="ben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00" tIns="38400" rIns="76800" bIns="38400"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550627" y="1707397"/>
            <a:ext cx="1746725" cy="908547"/>
          </a:xfrm>
          <a:prstGeom prst="rect">
            <a:avLst/>
          </a:prstGeom>
          <a:noFill/>
          <a:ln w="15875">
            <a:solidFill>
              <a:schemeClr val="accent1">
                <a:lumMod val="75000"/>
              </a:schemeClr>
            </a:solidFill>
          </a:ln>
        </p:spPr>
        <p:txBody>
          <a:bodyPr wrap="square" lIns="76800" tIns="38400" rIns="76800" bIns="38400" rtlCol="0">
            <a:spAutoFit/>
          </a:bodyPr>
          <a:lstStyle/>
          <a:p>
            <a:pPr algn="ctr"/>
            <a:r>
              <a:rPr lang="pt-BR" dirty="0"/>
              <a:t>Repercussões progressivas no benefício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918511" y="1535245"/>
            <a:ext cx="1343853" cy="277605"/>
          </a:xfrm>
          <a:prstGeom prst="rect">
            <a:avLst/>
          </a:prstGeom>
          <a:noFill/>
        </p:spPr>
        <p:txBody>
          <a:bodyPr wrap="square" lIns="76800" tIns="38400" rIns="76800" bIns="38400" rtlCol="0">
            <a:spAutoFit/>
          </a:bodyPr>
          <a:lstStyle/>
          <a:p>
            <a:r>
              <a:rPr lang="pt-BR" sz="1300" dirty="0"/>
              <a:t>Descumprimento</a:t>
            </a:r>
          </a:p>
        </p:txBody>
      </p:sp>
      <p:sp>
        <p:nvSpPr>
          <p:cNvPr id="13" name="CaixaDeTexto 12"/>
          <p:cNvSpPr txBox="1"/>
          <p:nvPr/>
        </p:nvSpPr>
        <p:spPr>
          <a:xfrm rot="5400000">
            <a:off x="7767708" y="2947689"/>
            <a:ext cx="1677581" cy="477660"/>
          </a:xfrm>
          <a:prstGeom prst="rect">
            <a:avLst/>
          </a:prstGeom>
          <a:noFill/>
        </p:spPr>
        <p:txBody>
          <a:bodyPr wrap="square" lIns="76800" tIns="38400" rIns="76800" bIns="38400" rtlCol="0">
            <a:spAutoFit/>
          </a:bodyPr>
          <a:lstStyle/>
          <a:p>
            <a:pPr algn="ctr"/>
            <a:r>
              <a:rPr lang="pt-BR" sz="1300" dirty="0"/>
              <a:t> Descumprimento continuado</a:t>
            </a:r>
          </a:p>
        </p:txBody>
      </p:sp>
      <p:sp>
        <p:nvSpPr>
          <p:cNvPr id="14" name="Seta para a direita 13"/>
          <p:cNvSpPr/>
          <p:nvPr/>
        </p:nvSpPr>
        <p:spPr>
          <a:xfrm flipH="1">
            <a:off x="5891385" y="5086132"/>
            <a:ext cx="1184003" cy="500773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00" tIns="38400" rIns="76800" bIns="38400"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61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De volta aos fundamentos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Título 3">
            <a:extLst>
              <a:ext uri="{FF2B5EF4-FFF2-40B4-BE49-F238E27FC236}">
                <a16:creationId xmlns:a16="http://schemas.microsoft.com/office/drawing/2014/main" xmlns="" id="{BE6DC3E1-3857-4153-B98D-76D125320FD3}"/>
              </a:ext>
            </a:extLst>
          </p:cNvPr>
          <p:cNvSpPr txBox="1">
            <a:spLocks/>
          </p:cNvSpPr>
          <p:nvPr/>
        </p:nvSpPr>
        <p:spPr>
          <a:xfrm>
            <a:off x="650535" y="1382739"/>
            <a:ext cx="7976114" cy="711485"/>
          </a:xfrm>
          <a:prstGeom prst="rect">
            <a:avLst/>
          </a:prstGeom>
        </p:spPr>
        <p:txBody>
          <a:bodyPr lIns="100909" tIns="50454" rIns="100909" bIns="50454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3200" b="1" dirty="0">
                <a:solidFill>
                  <a:srgbClr val="8064A2">
                    <a:lumMod val="50000"/>
                  </a:srgbClr>
                </a:solidFill>
                <a:latin typeface="Calibri"/>
              </a:rPr>
              <a:t>Condicionalidades do Programa Bolsa </a:t>
            </a:r>
            <a:r>
              <a:rPr lang="pt-BR" sz="3200" b="1" dirty="0" smtClean="0">
                <a:solidFill>
                  <a:srgbClr val="8064A2">
                    <a:lumMod val="50000"/>
                  </a:srgbClr>
                </a:solidFill>
                <a:latin typeface="Calibri"/>
              </a:rPr>
              <a:t>Família </a:t>
            </a:r>
            <a:endParaRPr lang="pt-BR" sz="3200" b="1" dirty="0">
              <a:solidFill>
                <a:srgbClr val="8064A2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48412" y="2320469"/>
            <a:ext cx="7530436" cy="3810601"/>
          </a:xfrm>
          <a:prstGeom prst="rect">
            <a:avLst/>
          </a:prstGeom>
        </p:spPr>
        <p:txBody>
          <a:bodyPr wrap="square" lIns="100909" tIns="50454" rIns="100909" bIns="50454">
            <a:spAutoFit/>
          </a:bodyPr>
          <a:lstStyle/>
          <a:p>
            <a:pPr algn="just">
              <a:lnSpc>
                <a:spcPct val="120000"/>
              </a:lnSpc>
              <a:spcBef>
                <a:spcPts val="221"/>
              </a:spcBef>
              <a:spcAft>
                <a:spcPts val="331"/>
              </a:spcAft>
              <a:defRPr/>
            </a:pPr>
            <a:r>
              <a:rPr lang="pt-BR" b="1" dirty="0">
                <a:solidFill>
                  <a:srgbClr val="000000"/>
                </a:solidFill>
                <a:cs typeface="Arial" charset="0"/>
              </a:rPr>
              <a:t>O QUE SÃO? </a:t>
            </a:r>
          </a:p>
          <a:p>
            <a:pPr algn="just">
              <a:lnSpc>
                <a:spcPct val="120000"/>
              </a:lnSpc>
              <a:spcBef>
                <a:spcPts val="221"/>
              </a:spcBef>
              <a:spcAft>
                <a:spcPts val="1325"/>
              </a:spcAft>
              <a:defRPr/>
            </a:pPr>
            <a:r>
              <a:rPr lang="pt-BR" dirty="0">
                <a:solidFill>
                  <a:srgbClr val="000000"/>
                </a:solidFill>
                <a:cs typeface="Arial" charset="0"/>
              </a:rPr>
              <a:t>Compromissos das famílias beneficiárias do PBF e, em especial, </a:t>
            </a:r>
            <a:r>
              <a:rPr lang="pt-BR" dirty="0">
                <a:cs typeface="Arial" charset="0"/>
              </a:rPr>
              <a:t>d</a:t>
            </a:r>
            <a:r>
              <a:rPr lang="pt-BR" dirty="0">
                <a:solidFill>
                  <a:srgbClr val="000000"/>
                </a:solidFill>
                <a:cs typeface="Arial" charset="0"/>
              </a:rPr>
              <a:t>o poder público para ampliar o acesso dessas famílias a seus direitos sociais de educação, saúde e assistência social. </a:t>
            </a:r>
          </a:p>
          <a:p>
            <a:pPr algn="just">
              <a:lnSpc>
                <a:spcPct val="120000"/>
              </a:lnSpc>
              <a:spcBef>
                <a:spcPts val="221"/>
              </a:spcBef>
              <a:spcAft>
                <a:spcPts val="331"/>
              </a:spcAft>
              <a:defRPr/>
            </a:pPr>
            <a:r>
              <a:rPr lang="pt-BR" b="1" dirty="0"/>
              <a:t>OBJETIVOS</a:t>
            </a:r>
            <a:endParaRPr lang="pt-BR" dirty="0">
              <a:solidFill>
                <a:srgbClr val="000000"/>
              </a:solidFill>
              <a:cs typeface="Arial" charset="0"/>
            </a:endParaRPr>
          </a:p>
          <a:p>
            <a:pPr marL="378451" indent="-378451" algn="just">
              <a:lnSpc>
                <a:spcPct val="120000"/>
              </a:lnSpc>
              <a:spcBef>
                <a:spcPts val="221"/>
              </a:spcBef>
              <a:spcAft>
                <a:spcPts val="331"/>
              </a:spcAft>
              <a:buFont typeface="Arial" panose="020B0604020202020204" pitchFamily="34" charset="0"/>
              <a:buChar char="•"/>
              <a:defRPr/>
            </a:pPr>
            <a:r>
              <a:rPr lang="pt-BR" dirty="0">
                <a:solidFill>
                  <a:srgbClr val="000000"/>
                </a:solidFill>
              </a:rPr>
              <a:t>Contribuir para o rompimento do ciclo de pobreza entre gerações, por meio do reforço ao acesso a serviços básicos de saúde, educação e assistência social;</a:t>
            </a:r>
          </a:p>
          <a:p>
            <a:pPr marL="378451" indent="-378451" algn="just">
              <a:lnSpc>
                <a:spcPct val="120000"/>
              </a:lnSpc>
              <a:spcBef>
                <a:spcPts val="221"/>
              </a:spcBef>
              <a:spcAft>
                <a:spcPts val="331"/>
              </a:spcAft>
              <a:buFont typeface="Arial" panose="020B0604020202020204" pitchFamily="34" charset="0"/>
              <a:buChar char="•"/>
              <a:defRPr/>
            </a:pPr>
            <a:r>
              <a:rPr lang="pt-BR" dirty="0">
                <a:solidFill>
                  <a:srgbClr val="000000"/>
                </a:solidFill>
              </a:rPr>
              <a:t>Identificar as situações de vulnerabilidade social das famílias do PBF, por meio do monitoramento do seu cumprimento.</a:t>
            </a:r>
          </a:p>
        </p:txBody>
      </p:sp>
    </p:spTree>
    <p:extLst>
      <p:ext uri="{BB962C8B-B14F-4D97-AF65-F5344CB8AC3E}">
        <p14:creationId xmlns:p14="http://schemas.microsoft.com/office/powerpoint/2010/main" val="111973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5325</TotalTime>
  <Words>2977</Words>
  <Application>Microsoft Office PowerPoint</Application>
  <PresentationFormat>Apresentação na tela (4:3)</PresentationFormat>
  <Paragraphs>254</Paragraphs>
  <Slides>35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Tema do Office</vt:lpstr>
      <vt:lpstr>Apresentação do PowerPoint</vt:lpstr>
      <vt:lpstr>ROTEIRO</vt:lpstr>
      <vt:lpstr>Apresentação do PowerPoint</vt:lpstr>
      <vt:lpstr>De volta aos fundamentos</vt:lpstr>
      <vt:lpstr>De volta aos fundamentos</vt:lpstr>
      <vt:lpstr>De volta aos fundamentos</vt:lpstr>
      <vt:lpstr>De volta aos fundamentos</vt:lpstr>
      <vt:lpstr>De volta aos fundamentos</vt:lpstr>
      <vt:lpstr>De volta aos fundamentos</vt:lpstr>
      <vt:lpstr>De volta aos fundamentos</vt:lpstr>
      <vt:lpstr>Apresentação do PowerPoint</vt:lpstr>
      <vt:lpstr>Gestão de condicionalidades</vt:lpstr>
      <vt:lpstr>Gestão de condicionalidades</vt:lpstr>
      <vt:lpstr>Gestão de condicionalidades</vt:lpstr>
      <vt:lpstr>Gestão de condicionalidades</vt:lpstr>
      <vt:lpstr>A gestão das condicionalidades</vt:lpstr>
      <vt:lpstr>Apresentação do PowerPoint</vt:lpstr>
      <vt:lpstr>Repercussão sobre os benefícios</vt:lpstr>
      <vt:lpstr>Repercussão sobre os benefícios</vt:lpstr>
      <vt:lpstr>Repercussão sobre os benefícios</vt:lpstr>
      <vt:lpstr>Repercussão sobre os benefícios</vt:lpstr>
      <vt:lpstr>Apresentação do PowerPoint</vt:lpstr>
      <vt:lpstr>Resultado das condicionalidades</vt:lpstr>
      <vt:lpstr>Resultado das condicionalidades</vt:lpstr>
      <vt:lpstr>Resultado das condicionalidades</vt:lpstr>
      <vt:lpstr>Resultado das condicionalidades</vt:lpstr>
      <vt:lpstr>Resultado das condicionalidades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 OBRIGADO   Eduardo da Silva Pereira Diretor do Departamento de Condicionalidades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Balanço Condicionalidades</dc:title>
  <dc:creator>Juliana Picoli Agatte</dc:creator>
  <cp:lastModifiedBy>Eduardo da Silva Pereira</cp:lastModifiedBy>
  <cp:revision>284</cp:revision>
  <dcterms:created xsi:type="dcterms:W3CDTF">2016-11-22T03:37:01Z</dcterms:created>
  <dcterms:modified xsi:type="dcterms:W3CDTF">2019-05-20T15:19:39Z</dcterms:modified>
</cp:coreProperties>
</file>