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1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2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9" r:id="rId4"/>
    <p:sldMasterId id="2147483702" r:id="rId5"/>
    <p:sldMasterId id="2147483715" r:id="rId6"/>
    <p:sldMasterId id="2147483728" r:id="rId7"/>
    <p:sldMasterId id="2147483744" r:id="rId8"/>
    <p:sldMasterId id="2147483760" r:id="rId9"/>
    <p:sldMasterId id="2147483776" r:id="rId10"/>
    <p:sldMasterId id="2147483784" r:id="rId11"/>
    <p:sldMasterId id="2147483788" r:id="rId12"/>
    <p:sldMasterId id="2147483818" r:id="rId13"/>
  </p:sldMasterIdLst>
  <p:notesMasterIdLst>
    <p:notesMasterId r:id="rId36"/>
  </p:notesMasterIdLst>
  <p:handoutMasterIdLst>
    <p:handoutMasterId r:id="rId37"/>
  </p:handoutMasterIdLst>
  <p:sldIdLst>
    <p:sldId id="274" r:id="rId14"/>
    <p:sldId id="287" r:id="rId15"/>
    <p:sldId id="257" r:id="rId16"/>
    <p:sldId id="259" r:id="rId17"/>
    <p:sldId id="320" r:id="rId18"/>
    <p:sldId id="304" r:id="rId19"/>
    <p:sldId id="306" r:id="rId20"/>
    <p:sldId id="265" r:id="rId21"/>
    <p:sldId id="309" r:id="rId22"/>
    <p:sldId id="310" r:id="rId23"/>
    <p:sldId id="290" r:id="rId24"/>
    <p:sldId id="318" r:id="rId25"/>
    <p:sldId id="316" r:id="rId26"/>
    <p:sldId id="272" r:id="rId27"/>
    <p:sldId id="271" r:id="rId28"/>
    <p:sldId id="298" r:id="rId29"/>
    <p:sldId id="269" r:id="rId30"/>
    <p:sldId id="295" r:id="rId31"/>
    <p:sldId id="317" r:id="rId32"/>
    <p:sldId id="277" r:id="rId33"/>
    <p:sldId id="305" r:id="rId34"/>
    <p:sldId id="288" r:id="rId35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viewProps" Target="viewProps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Planilha_do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200" b="0" dirty="0"/>
              <a:t>Taxa de fecundidade de </a:t>
            </a:r>
            <a:r>
              <a:rPr lang="pt-BR" sz="1200" b="1" dirty="0"/>
              <a:t>15 a 19 anos </a:t>
            </a:r>
            <a:r>
              <a:rPr lang="pt-BR" sz="1200" b="0" dirty="0"/>
              <a:t>por 1000 adolescentes. Brasil por região, 2010 a 2017.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'Taxa fecundidade'!$A$80</c:f>
              <c:strCache>
                <c:ptCount val="1"/>
                <c:pt idx="0">
                  <c:v>Norte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6444007858546168E-2"/>
                  <c:y val="4.36443064627599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'Taxa fecundidade'!$B$79:$I$79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'Taxa fecundidade'!$B$80:$I$80</c:f>
              <c:numCache>
                <c:formatCode>0.0</c:formatCode>
                <c:ptCount val="8"/>
                <c:pt idx="0">
                  <c:v>102.37135329863813</c:v>
                </c:pt>
                <c:pt idx="1">
                  <c:v>103.99072793085959</c:v>
                </c:pt>
                <c:pt idx="2">
                  <c:v>101.14333375374923</c:v>
                </c:pt>
                <c:pt idx="3">
                  <c:v>102.34530748913012</c:v>
                </c:pt>
                <c:pt idx="4">
                  <c:v>101.90462282067691</c:v>
                </c:pt>
                <c:pt idx="5">
                  <c:v>100.18716996177056</c:v>
                </c:pt>
                <c:pt idx="6">
                  <c:v>91.4284605924517</c:v>
                </c:pt>
                <c:pt idx="7">
                  <c:v>88.599005403860147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'Taxa fecundidade'!$A$81</c:f>
              <c:strCache>
                <c:ptCount val="1"/>
                <c:pt idx="0">
                  <c:v>Nordeste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3346430910281604E-2"/>
                  <c:y val="-8.001363752402399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'Taxa fecundidade'!$B$79:$I$79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'Taxa fecundidade'!$B$81:$I$81</c:f>
              <c:numCache>
                <c:formatCode>0.0</c:formatCode>
                <c:ptCount val="8"/>
                <c:pt idx="0">
                  <c:v>75.038370614311091</c:v>
                </c:pt>
                <c:pt idx="1">
                  <c:v>76.924538656188616</c:v>
                </c:pt>
                <c:pt idx="2">
                  <c:v>76.325399364545973</c:v>
                </c:pt>
                <c:pt idx="3">
                  <c:v>76.372799695941922</c:v>
                </c:pt>
                <c:pt idx="4">
                  <c:v>76.691170312053046</c:v>
                </c:pt>
                <c:pt idx="5">
                  <c:v>75.246523535919607</c:v>
                </c:pt>
                <c:pt idx="6">
                  <c:v>67.985670366887334</c:v>
                </c:pt>
                <c:pt idx="7">
                  <c:v>65.950874523824254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'Taxa fecundidade'!$A$82</c:f>
              <c:strCache>
                <c:ptCount val="1"/>
                <c:pt idx="0">
                  <c:v>Sudeste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'Taxa fecundidade'!$B$79:$I$79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'Taxa fecundidade'!$B$82:$I$82</c:f>
              <c:numCache>
                <c:formatCode>0.0</c:formatCode>
                <c:ptCount val="8"/>
                <c:pt idx="0">
                  <c:v>52.551920810623002</c:v>
                </c:pt>
                <c:pt idx="1">
                  <c:v>53.264525185058474</c:v>
                </c:pt>
                <c:pt idx="2">
                  <c:v>53.919777854432439</c:v>
                </c:pt>
                <c:pt idx="3">
                  <c:v>54.048985754381349</c:v>
                </c:pt>
                <c:pt idx="4">
                  <c:v>54.009649400944177</c:v>
                </c:pt>
                <c:pt idx="5">
                  <c:v>52.282789974267949</c:v>
                </c:pt>
                <c:pt idx="6">
                  <c:v>47.153621650688009</c:v>
                </c:pt>
                <c:pt idx="7">
                  <c:v>45.111155094856144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'Taxa fecundidade'!$A$83</c:f>
              <c:strCache>
                <c:ptCount val="1"/>
                <c:pt idx="0">
                  <c:v>Sul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85854616895874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'Taxa fecundidade'!$B$79:$I$79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'Taxa fecundidade'!$B$83:$I$83</c:f>
              <c:numCache>
                <c:formatCode>0.0</c:formatCode>
                <c:ptCount val="8"/>
                <c:pt idx="0">
                  <c:v>52.933431294996872</c:v>
                </c:pt>
                <c:pt idx="1">
                  <c:v>52.90755256957933</c:v>
                </c:pt>
                <c:pt idx="2">
                  <c:v>53.569698398748152</c:v>
                </c:pt>
                <c:pt idx="3">
                  <c:v>54.318491729923814</c:v>
                </c:pt>
                <c:pt idx="4">
                  <c:v>54.185164265641326</c:v>
                </c:pt>
                <c:pt idx="5">
                  <c:v>52.961017573741124</c:v>
                </c:pt>
                <c:pt idx="6">
                  <c:v>48.041459098758502</c:v>
                </c:pt>
                <c:pt idx="7">
                  <c:v>45.135246927592846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'Taxa fecundidade'!$A$84</c:f>
              <c:strCache>
                <c:ptCount val="1"/>
                <c:pt idx="0">
                  <c:v>Centro Oeste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'Taxa fecundidade'!$B$79:$I$79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'Taxa fecundidade'!$B$84:$I$84</c:f>
              <c:numCache>
                <c:formatCode>0.0</c:formatCode>
                <c:ptCount val="8"/>
                <c:pt idx="0">
                  <c:v>65.997523635861569</c:v>
                </c:pt>
                <c:pt idx="1">
                  <c:v>66.043617617409026</c:v>
                </c:pt>
                <c:pt idx="2">
                  <c:v>66.491124044709579</c:v>
                </c:pt>
                <c:pt idx="3">
                  <c:v>66.347152089737207</c:v>
                </c:pt>
                <c:pt idx="4">
                  <c:v>67.858478005493637</c:v>
                </c:pt>
                <c:pt idx="5">
                  <c:v>65.043949207019892</c:v>
                </c:pt>
                <c:pt idx="6">
                  <c:v>59.025794970932417</c:v>
                </c:pt>
                <c:pt idx="7">
                  <c:v>56.012001445305984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'Taxa fecundidade'!$A$85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0726915520628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'Taxa fecundidade'!$B$79:$I$79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'Taxa fecundidade'!$B$85:$I$85</c:f>
              <c:numCache>
                <c:formatCode>0.0</c:formatCode>
                <c:ptCount val="8"/>
                <c:pt idx="0">
                  <c:v>64.839504540751221</c:v>
                </c:pt>
                <c:pt idx="1">
                  <c:v>65.805292563978256</c:v>
                </c:pt>
                <c:pt idx="2">
                  <c:v>65.755796896214974</c:v>
                </c:pt>
                <c:pt idx="3">
                  <c:v>65.961418793229896</c:v>
                </c:pt>
                <c:pt idx="4">
                  <c:v>66.083570409554227</c:v>
                </c:pt>
                <c:pt idx="5">
                  <c:v>64.425743768995588</c:v>
                </c:pt>
                <c:pt idx="6">
                  <c:v>58.661216793638637</c:v>
                </c:pt>
                <c:pt idx="7">
                  <c:v>56.398715080257865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4832912"/>
        <c:axId val="264833472"/>
      </c:lineChart>
      <c:catAx>
        <c:axId val="26483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4833472"/>
        <c:crosses val="autoZero"/>
        <c:auto val="1"/>
        <c:lblAlgn val="ctr"/>
        <c:lblOffset val="100"/>
        <c:noMultiLvlLbl val="0"/>
      </c:catAx>
      <c:valAx>
        <c:axId val="26483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483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200" b="0" dirty="0"/>
              <a:t>Taxa de fecundidade entre</a:t>
            </a:r>
            <a:r>
              <a:rPr lang="pt-BR" sz="1200" b="0" baseline="0" dirty="0"/>
              <a:t> </a:t>
            </a:r>
            <a:r>
              <a:rPr lang="pt-BR" sz="1200" b="1" baseline="0" dirty="0"/>
              <a:t>10 e 14 anos</a:t>
            </a:r>
            <a:r>
              <a:rPr lang="pt-BR" sz="1200" b="0" baseline="0" dirty="0"/>
              <a:t>, por região. Brasil, 2010 a 2017.</a:t>
            </a:r>
            <a:endParaRPr lang="pt-BR" sz="12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5092891519742678E-2"/>
          <c:y val="0.20972222222222223"/>
          <c:w val="0.87457355885783439"/>
          <c:h val="0.48727544473607465"/>
        </c:manualLayout>
      </c:layout>
      <c:lineChart>
        <c:grouping val="standard"/>
        <c:varyColors val="0"/>
        <c:ser>
          <c:idx val="0"/>
          <c:order val="0"/>
          <c:tx>
            <c:strRef>
              <c:f>'Taxa fecundidade'!$A$36</c:f>
              <c:strCache>
                <c:ptCount val="1"/>
                <c:pt idx="0">
                  <c:v>Norte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810740013097577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'Taxa fecundidade'!$B$35:$I$35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'Taxa fecundidade'!$B$36:$I$36</c:f>
              <c:numCache>
                <c:formatCode>0.0</c:formatCode>
                <c:ptCount val="8"/>
                <c:pt idx="0">
                  <c:v>6.2893598948872294</c:v>
                </c:pt>
                <c:pt idx="1">
                  <c:v>6.5846728019085541</c:v>
                </c:pt>
                <c:pt idx="2">
                  <c:v>6.6215848880188766</c:v>
                </c:pt>
                <c:pt idx="3">
                  <c:v>6.6275645775907943</c:v>
                </c:pt>
                <c:pt idx="4">
                  <c:v>6.4677523304134263</c:v>
                </c:pt>
                <c:pt idx="5">
                  <c:v>6.2963314839373545</c:v>
                </c:pt>
                <c:pt idx="6">
                  <c:v>5.9792805669578843</c:v>
                </c:pt>
                <c:pt idx="7">
                  <c:v>5.4188506520705397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'Taxa fecundidade'!$A$37</c:f>
              <c:strCache>
                <c:ptCount val="1"/>
                <c:pt idx="0">
                  <c:v>Nordeste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0248853962017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'Taxa fecundidade'!$B$35:$I$35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'Taxa fecundidade'!$B$37:$I$37</c:f>
              <c:numCache>
                <c:formatCode>0.0</c:formatCode>
                <c:ptCount val="8"/>
                <c:pt idx="0">
                  <c:v>4.3199409644170625</c:v>
                </c:pt>
                <c:pt idx="1">
                  <c:v>4.5243595434649553</c:v>
                </c:pt>
                <c:pt idx="2">
                  <c:v>4.4780670809845571</c:v>
                </c:pt>
                <c:pt idx="3">
                  <c:v>4.416450842608481</c:v>
                </c:pt>
                <c:pt idx="4">
                  <c:v>4.3503324821661371</c:v>
                </c:pt>
                <c:pt idx="5">
                  <c:v>4.3083666462802785</c:v>
                </c:pt>
                <c:pt idx="6">
                  <c:v>3.8870259685129578</c:v>
                </c:pt>
                <c:pt idx="7">
                  <c:v>3.6944645928053204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'Taxa fecundidade'!$A$38</c:f>
              <c:strCache>
                <c:ptCount val="1"/>
                <c:pt idx="0">
                  <c:v>Sudeste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009823182711214E-2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'Taxa fecundidade'!$B$35:$I$35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'Taxa fecundidade'!$B$38:$I$38</c:f>
              <c:numCache>
                <c:formatCode>0.0</c:formatCode>
                <c:ptCount val="8"/>
                <c:pt idx="0">
                  <c:v>2.1634855154047998</c:v>
                </c:pt>
                <c:pt idx="1">
                  <c:v>2.1821822795985777</c:v>
                </c:pt>
                <c:pt idx="2">
                  <c:v>2.2963796938832495</c:v>
                </c:pt>
                <c:pt idx="3">
                  <c:v>2.3358264705856846</c:v>
                </c:pt>
                <c:pt idx="4">
                  <c:v>2.4269078057457105</c:v>
                </c:pt>
                <c:pt idx="5">
                  <c:v>2.2707417296016721</c:v>
                </c:pt>
                <c:pt idx="6">
                  <c:v>1.9769974834070083</c:v>
                </c:pt>
                <c:pt idx="7">
                  <c:v>1.8520609201161633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'Taxa fecundidade'!$A$39</c:f>
              <c:strCache>
                <c:ptCount val="1"/>
                <c:pt idx="0">
                  <c:v>Sul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0248853962017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'Taxa fecundidade'!$B$35:$I$35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'Taxa fecundidade'!$B$39:$I$39</c:f>
              <c:numCache>
                <c:formatCode>0.0</c:formatCode>
                <c:ptCount val="8"/>
                <c:pt idx="0">
                  <c:v>2.4547230113636362</c:v>
                </c:pt>
                <c:pt idx="1">
                  <c:v>2.3995125822316181</c:v>
                </c:pt>
                <c:pt idx="2">
                  <c:v>2.5207676365611631</c:v>
                </c:pt>
                <c:pt idx="3">
                  <c:v>2.470014156171469</c:v>
                </c:pt>
                <c:pt idx="4">
                  <c:v>2.6539096337752812</c:v>
                </c:pt>
                <c:pt idx="5">
                  <c:v>2.331800953501586</c:v>
                </c:pt>
                <c:pt idx="6">
                  <c:v>2.0601380931842734</c:v>
                </c:pt>
                <c:pt idx="7">
                  <c:v>1.7897274309249744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'Taxa fecundidade'!$A$40</c:f>
              <c:strCache>
                <c:ptCount val="1"/>
                <c:pt idx="0">
                  <c:v>Centro Oeste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0248853962017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'Taxa fecundidade'!$B$35:$I$35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'Taxa fecundidade'!$B$40:$I$40</c:f>
              <c:numCache>
                <c:formatCode>0.0</c:formatCode>
                <c:ptCount val="8"/>
                <c:pt idx="0">
                  <c:v>3.5701133651625097</c:v>
                </c:pt>
                <c:pt idx="1">
                  <c:v>3.4874105583571029</c:v>
                </c:pt>
                <c:pt idx="2">
                  <c:v>3.5919735560384818</c:v>
                </c:pt>
                <c:pt idx="3">
                  <c:v>3.6174340915294554</c:v>
                </c:pt>
                <c:pt idx="4">
                  <c:v>3.7983188360513576</c:v>
                </c:pt>
                <c:pt idx="5">
                  <c:v>3.3422746802595493</c:v>
                </c:pt>
                <c:pt idx="6">
                  <c:v>3.135384868017987</c:v>
                </c:pt>
                <c:pt idx="7">
                  <c:v>2.840811236260683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'Taxa fecundidade'!$A$41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009823182711214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'Taxa fecundidade'!$B$35:$I$35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'Taxa fecundidade'!$B$41:$I$41</c:f>
              <c:numCache>
                <c:formatCode>0.0</c:formatCode>
                <c:ptCount val="8"/>
                <c:pt idx="0">
                  <c:v>3.3413451906687817</c:v>
                </c:pt>
                <c:pt idx="1">
                  <c:v>3.4263359616376379</c:v>
                </c:pt>
                <c:pt idx="2">
                  <c:v>3.4895294331886983</c:v>
                </c:pt>
                <c:pt idx="3">
                  <c:v>3.4819353882780626</c:v>
                </c:pt>
                <c:pt idx="4">
                  <c:v>3.5275778345123876</c:v>
                </c:pt>
                <c:pt idx="5">
                  <c:v>3.3639891495984027</c:v>
                </c:pt>
                <c:pt idx="6">
                  <c:v>3.0662494597683887</c:v>
                </c:pt>
                <c:pt idx="7">
                  <c:v>2.8476374343693061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4838512"/>
        <c:axId val="264941824"/>
      </c:lineChart>
      <c:catAx>
        <c:axId val="26483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4941824"/>
        <c:crosses val="autoZero"/>
        <c:auto val="1"/>
        <c:lblAlgn val="ctr"/>
        <c:lblOffset val="100"/>
        <c:noMultiLvlLbl val="0"/>
      </c:catAx>
      <c:valAx>
        <c:axId val="26494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483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200" b="1" dirty="0" smtClean="0"/>
              <a:t>Taxa </a:t>
            </a:r>
            <a:r>
              <a:rPr lang="pt-BR" sz="1200" b="1" dirty="0"/>
              <a:t>de fecundidade por mil adolescentes (15 a 19 anos), por UF. Brasil, 2010 a 2017.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Plan2!$B$2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Plan2!$A$3:$A$29</c:f>
              <c:strCache>
                <c:ptCount val="27"/>
                <c:pt idx="0">
                  <c:v>DF</c:v>
                </c:pt>
                <c:pt idx="1">
                  <c:v>SP</c:v>
                </c:pt>
                <c:pt idx="2">
                  <c:v>RS</c:v>
                </c:pt>
                <c:pt idx="3">
                  <c:v>SC</c:v>
                </c:pt>
                <c:pt idx="4">
                  <c:v>MG</c:v>
                </c:pt>
                <c:pt idx="5">
                  <c:v>PR</c:v>
                </c:pt>
                <c:pt idx="6">
                  <c:v>ES</c:v>
                </c:pt>
                <c:pt idx="7">
                  <c:v>GO</c:v>
                </c:pt>
                <c:pt idx="8">
                  <c:v>RJ</c:v>
                </c:pt>
                <c:pt idx="9">
                  <c:v>RN</c:v>
                </c:pt>
                <c:pt idx="10">
                  <c:v>CE</c:v>
                </c:pt>
                <c:pt idx="11">
                  <c:v>SE</c:v>
                </c:pt>
                <c:pt idx="12">
                  <c:v>PB</c:v>
                </c:pt>
                <c:pt idx="13">
                  <c:v>PE</c:v>
                </c:pt>
                <c:pt idx="14">
                  <c:v>BA</c:v>
                </c:pt>
                <c:pt idx="15">
                  <c:v>RO</c:v>
                </c:pt>
                <c:pt idx="16">
                  <c:v>PI</c:v>
                </c:pt>
                <c:pt idx="17">
                  <c:v>MS</c:v>
                </c:pt>
                <c:pt idx="18">
                  <c:v>MT</c:v>
                </c:pt>
                <c:pt idx="19">
                  <c:v>TO</c:v>
                </c:pt>
                <c:pt idx="20">
                  <c:v>AL</c:v>
                </c:pt>
                <c:pt idx="21">
                  <c:v>AP</c:v>
                </c:pt>
                <c:pt idx="22">
                  <c:v>PA</c:v>
                </c:pt>
                <c:pt idx="23">
                  <c:v>MA</c:v>
                </c:pt>
                <c:pt idx="24">
                  <c:v>AM</c:v>
                </c:pt>
                <c:pt idx="25">
                  <c:v>RR</c:v>
                </c:pt>
                <c:pt idx="26">
                  <c:v>AC</c:v>
                </c:pt>
              </c:strCache>
            </c:strRef>
          </c:cat>
          <c:val>
            <c:numRef>
              <c:f>Plan2!$B$3:$B$29</c:f>
              <c:numCache>
                <c:formatCode>0.0</c:formatCode>
                <c:ptCount val="27"/>
                <c:pt idx="0">
                  <c:v>47.499834754445111</c:v>
                </c:pt>
                <c:pt idx="1">
                  <c:v>50.931007453883446</c:v>
                </c:pt>
                <c:pt idx="2">
                  <c:v>47.865799904286717</c:v>
                </c:pt>
                <c:pt idx="3">
                  <c:v>48.607272727272729</c:v>
                </c:pt>
                <c:pt idx="4">
                  <c:v>50.912508573776599</c:v>
                </c:pt>
                <c:pt idx="5">
                  <c:v>60.328229378093994</c:v>
                </c:pt>
                <c:pt idx="6">
                  <c:v>55.397627458621059</c:v>
                </c:pt>
                <c:pt idx="7">
                  <c:v>63.618003815764155</c:v>
                </c:pt>
                <c:pt idx="8">
                  <c:v>57.679422480565158</c:v>
                </c:pt>
                <c:pt idx="9">
                  <c:v>67.141814314000797</c:v>
                </c:pt>
                <c:pt idx="10">
                  <c:v>65.378047025843514</c:v>
                </c:pt>
                <c:pt idx="11">
                  <c:v>68.271818407161277</c:v>
                </c:pt>
                <c:pt idx="12">
                  <c:v>69.266489338906851</c:v>
                </c:pt>
                <c:pt idx="13">
                  <c:v>72.530582154144014</c:v>
                </c:pt>
                <c:pt idx="14">
                  <c:v>69.654123153266369</c:v>
                </c:pt>
                <c:pt idx="15">
                  <c:v>77.92974818649067</c:v>
                </c:pt>
                <c:pt idx="16">
                  <c:v>80.234242959645243</c:v>
                </c:pt>
                <c:pt idx="17">
                  <c:v>76.412709875428774</c:v>
                </c:pt>
                <c:pt idx="18">
                  <c:v>77.634877985338747</c:v>
                </c:pt>
                <c:pt idx="19">
                  <c:v>93.8710441977139</c:v>
                </c:pt>
                <c:pt idx="20">
                  <c:v>86.340134586607192</c:v>
                </c:pt>
                <c:pt idx="21">
                  <c:v>111.41715376986193</c:v>
                </c:pt>
                <c:pt idx="22">
                  <c:v>104.82656324871307</c:v>
                </c:pt>
                <c:pt idx="23">
                  <c:v>103.42424569965294</c:v>
                </c:pt>
                <c:pt idx="24">
                  <c:v>105.37326594681255</c:v>
                </c:pt>
                <c:pt idx="25">
                  <c:v>104.36523298642174</c:v>
                </c:pt>
                <c:pt idx="26">
                  <c:v>120.20065330497121</c:v>
                </c:pt>
              </c:numCache>
            </c:numRef>
          </c:val>
        </c:ser>
        <c:ser>
          <c:idx val="1"/>
          <c:order val="1"/>
          <c:tx>
            <c:strRef>
              <c:f>Plan2!$C$2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Plan2!$A$3:$A$29</c:f>
              <c:strCache>
                <c:ptCount val="27"/>
                <c:pt idx="0">
                  <c:v>DF</c:v>
                </c:pt>
                <c:pt idx="1">
                  <c:v>SP</c:v>
                </c:pt>
                <c:pt idx="2">
                  <c:v>RS</c:v>
                </c:pt>
                <c:pt idx="3">
                  <c:v>SC</c:v>
                </c:pt>
                <c:pt idx="4">
                  <c:v>MG</c:v>
                </c:pt>
                <c:pt idx="5">
                  <c:v>PR</c:v>
                </c:pt>
                <c:pt idx="6">
                  <c:v>ES</c:v>
                </c:pt>
                <c:pt idx="7">
                  <c:v>GO</c:v>
                </c:pt>
                <c:pt idx="8">
                  <c:v>RJ</c:v>
                </c:pt>
                <c:pt idx="9">
                  <c:v>RN</c:v>
                </c:pt>
                <c:pt idx="10">
                  <c:v>CE</c:v>
                </c:pt>
                <c:pt idx="11">
                  <c:v>SE</c:v>
                </c:pt>
                <c:pt idx="12">
                  <c:v>PB</c:v>
                </c:pt>
                <c:pt idx="13">
                  <c:v>PE</c:v>
                </c:pt>
                <c:pt idx="14">
                  <c:v>BA</c:v>
                </c:pt>
                <c:pt idx="15">
                  <c:v>RO</c:v>
                </c:pt>
                <c:pt idx="16">
                  <c:v>PI</c:v>
                </c:pt>
                <c:pt idx="17">
                  <c:v>MS</c:v>
                </c:pt>
                <c:pt idx="18">
                  <c:v>MT</c:v>
                </c:pt>
                <c:pt idx="19">
                  <c:v>TO</c:v>
                </c:pt>
                <c:pt idx="20">
                  <c:v>AL</c:v>
                </c:pt>
                <c:pt idx="21">
                  <c:v>AP</c:v>
                </c:pt>
                <c:pt idx="22">
                  <c:v>PA</c:v>
                </c:pt>
                <c:pt idx="23">
                  <c:v>MA</c:v>
                </c:pt>
                <c:pt idx="24">
                  <c:v>AM</c:v>
                </c:pt>
                <c:pt idx="25">
                  <c:v>RR</c:v>
                </c:pt>
                <c:pt idx="26">
                  <c:v>AC</c:v>
                </c:pt>
              </c:strCache>
            </c:strRef>
          </c:cat>
          <c:val>
            <c:numRef>
              <c:f>Plan2!$C$3:$C$29</c:f>
              <c:numCache>
                <c:formatCode>0.0</c:formatCode>
                <c:ptCount val="27"/>
                <c:pt idx="0">
                  <c:v>38.127613393341633</c:v>
                </c:pt>
                <c:pt idx="1">
                  <c:v>42.103733204346483</c:v>
                </c:pt>
                <c:pt idx="2">
                  <c:v>42.736727354133507</c:v>
                </c:pt>
                <c:pt idx="3">
                  <c:v>42.743204834466326</c:v>
                </c:pt>
                <c:pt idx="4">
                  <c:v>44.338262858179249</c:v>
                </c:pt>
                <c:pt idx="5">
                  <c:v>48.827252250198342</c:v>
                </c:pt>
                <c:pt idx="6">
                  <c:v>49.05214461708654</c:v>
                </c:pt>
                <c:pt idx="7">
                  <c:v>52.48733749829028</c:v>
                </c:pt>
                <c:pt idx="8">
                  <c:v>53.221438806233941</c:v>
                </c:pt>
                <c:pt idx="9">
                  <c:v>54.847445248055891</c:v>
                </c:pt>
                <c:pt idx="10">
                  <c:v>56.537964301385635</c:v>
                </c:pt>
                <c:pt idx="11">
                  <c:v>61.724603578272095</c:v>
                </c:pt>
                <c:pt idx="12">
                  <c:v>62.320873378366052</c:v>
                </c:pt>
                <c:pt idx="13">
                  <c:v>63.294809526750356</c:v>
                </c:pt>
                <c:pt idx="14">
                  <c:v>64.252437882732195</c:v>
                </c:pt>
                <c:pt idx="15">
                  <c:v>65.972035255784476</c:v>
                </c:pt>
                <c:pt idx="16">
                  <c:v>68.078492103598222</c:v>
                </c:pt>
                <c:pt idx="17">
                  <c:v>69.075303251752487</c:v>
                </c:pt>
                <c:pt idx="18">
                  <c:v>70.412461231136362</c:v>
                </c:pt>
                <c:pt idx="19">
                  <c:v>74.804528373099032</c:v>
                </c:pt>
                <c:pt idx="20">
                  <c:v>79.565807068189713</c:v>
                </c:pt>
                <c:pt idx="21">
                  <c:v>83.592969679443726</c:v>
                </c:pt>
                <c:pt idx="22">
                  <c:v>88.436547612806933</c:v>
                </c:pt>
                <c:pt idx="23">
                  <c:v>91.342340017315095</c:v>
                </c:pt>
                <c:pt idx="24">
                  <c:v>98.768275318750298</c:v>
                </c:pt>
                <c:pt idx="25">
                  <c:v>99.10531224270926</c:v>
                </c:pt>
                <c:pt idx="26">
                  <c:v>103.55011894288577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4944624"/>
        <c:axId val="264945184"/>
      </c:barChart>
      <c:catAx>
        <c:axId val="26494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4945184"/>
        <c:crosses val="autoZero"/>
        <c:auto val="1"/>
        <c:lblAlgn val="ctr"/>
        <c:lblOffset val="100"/>
        <c:noMultiLvlLbl val="0"/>
      </c:catAx>
      <c:valAx>
        <c:axId val="26494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494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124496937882758"/>
          <c:y val="0.89409667541557303"/>
          <c:w val="0.37084339457567811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200" b="1" dirty="0" smtClean="0"/>
              <a:t>Proporção</a:t>
            </a:r>
            <a:r>
              <a:rPr lang="pt-BR" sz="1200" b="1" baseline="0" dirty="0" smtClean="0"/>
              <a:t> </a:t>
            </a:r>
            <a:r>
              <a:rPr lang="pt-BR" sz="1200" b="1" baseline="0" dirty="0"/>
              <a:t>de nascidos vivos de </a:t>
            </a:r>
            <a:r>
              <a:rPr lang="pt-BR" sz="1200" b="1" baseline="0" dirty="0" smtClean="0"/>
              <a:t>mães </a:t>
            </a:r>
            <a:r>
              <a:rPr lang="pt-BR" sz="1200" b="1" baseline="0" dirty="0"/>
              <a:t>adolescentes (até 19 anos) por </a:t>
            </a:r>
            <a:r>
              <a:rPr lang="pt-BR" sz="1200" b="1" u="sng" baseline="0" dirty="0"/>
              <a:t>grupo racial</a:t>
            </a:r>
            <a:r>
              <a:rPr lang="pt-BR" sz="1200" b="1" baseline="0" dirty="0"/>
              <a:t>. Brasil, 2010 e 2017.</a:t>
            </a:r>
            <a:endParaRPr lang="pt-BR" sz="12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Plan2!$T$2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Plan2!$S$3:$S$7</c:f>
              <c:strCache>
                <c:ptCount val="5"/>
                <c:pt idx="0">
                  <c:v>Branca</c:v>
                </c:pt>
                <c:pt idx="1">
                  <c:v>Preta</c:v>
                </c:pt>
                <c:pt idx="2">
                  <c:v>Amarela</c:v>
                </c:pt>
                <c:pt idx="3">
                  <c:v>Parda</c:v>
                </c:pt>
                <c:pt idx="4">
                  <c:v>Indigena</c:v>
                </c:pt>
              </c:strCache>
            </c:strRef>
          </c:cat>
          <c:val>
            <c:numRef>
              <c:f>Plan2!$T$3:$T$7</c:f>
              <c:numCache>
                <c:formatCode>0.0</c:formatCode>
                <c:ptCount val="5"/>
                <c:pt idx="0">
                  <c:v>15.590361295434905</c:v>
                </c:pt>
                <c:pt idx="1">
                  <c:v>19.304035139625388</c:v>
                </c:pt>
                <c:pt idx="2">
                  <c:v>15.265200517464425</c:v>
                </c:pt>
                <c:pt idx="3">
                  <c:v>22.842898692622242</c:v>
                </c:pt>
                <c:pt idx="4">
                  <c:v>29.036319002958393</c:v>
                </c:pt>
              </c:numCache>
            </c:numRef>
          </c:val>
        </c:ser>
        <c:ser>
          <c:idx val="1"/>
          <c:order val="1"/>
          <c:tx>
            <c:strRef>
              <c:f>Plan2!$U$2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Plan2!$S$3:$S$7</c:f>
              <c:strCache>
                <c:ptCount val="5"/>
                <c:pt idx="0">
                  <c:v>Branca</c:v>
                </c:pt>
                <c:pt idx="1">
                  <c:v>Preta</c:v>
                </c:pt>
                <c:pt idx="2">
                  <c:v>Amarela</c:v>
                </c:pt>
                <c:pt idx="3">
                  <c:v>Parda</c:v>
                </c:pt>
                <c:pt idx="4">
                  <c:v>Indigena</c:v>
                </c:pt>
              </c:strCache>
            </c:strRef>
          </c:cat>
          <c:val>
            <c:numRef>
              <c:f>Plan2!$U$3:$U$7</c:f>
              <c:numCache>
                <c:formatCode>0.0</c:formatCode>
                <c:ptCount val="5"/>
                <c:pt idx="0">
                  <c:v>11.311415421464185</c:v>
                </c:pt>
                <c:pt idx="1">
                  <c:v>15.300067473404757</c:v>
                </c:pt>
                <c:pt idx="2">
                  <c:v>12.652821972868866</c:v>
                </c:pt>
                <c:pt idx="3">
                  <c:v>19.740052667426234</c:v>
                </c:pt>
                <c:pt idx="4">
                  <c:v>29.540641798338491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4947984"/>
        <c:axId val="264948544"/>
      </c:barChart>
      <c:catAx>
        <c:axId val="26494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4948544"/>
        <c:crosses val="autoZero"/>
        <c:auto val="1"/>
        <c:lblAlgn val="ctr"/>
        <c:lblOffset val="100"/>
        <c:noMultiLvlLbl val="0"/>
      </c:catAx>
      <c:valAx>
        <c:axId val="26494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494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13385826771651"/>
          <c:y val="0.89409667541557303"/>
          <c:w val="0.38195450568678918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200" dirty="0"/>
              <a:t>Proporção de escolares</a:t>
            </a:r>
            <a:r>
              <a:rPr lang="pt-BR" sz="1200" baseline="0" dirty="0"/>
              <a:t> que usaram </a:t>
            </a:r>
            <a:r>
              <a:rPr lang="pt-BR" sz="1200" b="1" baseline="0" dirty="0"/>
              <a:t>preservativo na última relação </a:t>
            </a:r>
            <a:r>
              <a:rPr lang="pt-BR" sz="1200" b="1" baseline="0" dirty="0" smtClean="0"/>
              <a:t>sexual. Brasil, 2009, 2012, 2015.</a:t>
            </a:r>
            <a:endParaRPr lang="pt-BR" sz="12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79646">
                  <a:lumMod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Plan1!$B$1:$D$1</c:f>
              <c:numCache>
                <c:formatCode>0</c:formatCode>
                <c:ptCount val="3"/>
                <c:pt idx="0">
                  <c:v>2009</c:v>
                </c:pt>
                <c:pt idx="1">
                  <c:v>2012</c:v>
                </c:pt>
                <c:pt idx="2">
                  <c:v>2015</c:v>
                </c:pt>
              </c:numCache>
            </c:numRef>
          </c:cat>
          <c:val>
            <c:numRef>
              <c:f>Plan1!$B$4:$D$4</c:f>
              <c:numCache>
                <c:formatCode>0.0%</c:formatCode>
                <c:ptCount val="3"/>
                <c:pt idx="0">
                  <c:v>0.75900000000000001</c:v>
                </c:pt>
                <c:pt idx="1">
                  <c:v>0.753</c:v>
                </c:pt>
                <c:pt idx="2">
                  <c:v>0.66200000000000003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5418144"/>
        <c:axId val="265418704"/>
      </c:barChart>
      <c:catAx>
        <c:axId val="26541814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5418704"/>
        <c:crosses val="autoZero"/>
        <c:auto val="1"/>
        <c:lblAlgn val="ctr"/>
        <c:lblOffset val="100"/>
        <c:noMultiLvlLbl val="0"/>
      </c:catAx>
      <c:valAx>
        <c:axId val="26541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541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63C791-E075-4D02-B2C4-4FC144CFF540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53C1B83F-DEE2-460E-A7D9-072631057EFF}">
      <dgm:prSet phldrT="[Texto]" custT="1"/>
      <dgm:spPr/>
      <dgm:t>
        <a:bodyPr/>
        <a:lstStyle/>
        <a:p>
          <a:r>
            <a:rPr lang="pt-BR" sz="1000" b="1" i="0" dirty="0" smtClean="0">
              <a:latin typeface="+mn-lt"/>
              <a:cs typeface="Arial" panose="020B0604020202020204" pitchFamily="34" charset="0"/>
            </a:rPr>
            <a:t>AÇÕES</a:t>
          </a:r>
          <a:r>
            <a:rPr lang="pt-BR" sz="1000" b="1" i="0" dirty="0" smtClean="0">
              <a:latin typeface="+mn-lt"/>
            </a:rPr>
            <a:t> EM SAÚDE SEXUAL E SAÚDE REPRODUTIVA</a:t>
          </a:r>
        </a:p>
        <a:p>
          <a:endParaRPr lang="pt-BR" sz="1000" b="1" i="0" dirty="0">
            <a:latin typeface="+mn-lt"/>
          </a:endParaRPr>
        </a:p>
      </dgm:t>
    </dgm:pt>
    <dgm:pt modelId="{184BB28B-5B57-4AE1-B635-64ECD64FFBCA}" type="parTrans" cxnId="{119FB22F-5BB5-488F-AF08-679246E57EE5}">
      <dgm:prSet/>
      <dgm:spPr/>
      <dgm:t>
        <a:bodyPr/>
        <a:lstStyle/>
        <a:p>
          <a:endParaRPr lang="pt-BR" sz="1000"/>
        </a:p>
      </dgm:t>
    </dgm:pt>
    <dgm:pt modelId="{1B0D17DB-D4E4-4B8C-829E-CE5F28629E5F}" type="sibTrans" cxnId="{119FB22F-5BB5-488F-AF08-679246E57EE5}">
      <dgm:prSet/>
      <dgm:spPr/>
      <dgm:t>
        <a:bodyPr/>
        <a:lstStyle/>
        <a:p>
          <a:endParaRPr lang="pt-BR" sz="1000"/>
        </a:p>
      </dgm:t>
    </dgm:pt>
    <dgm:pt modelId="{51F10843-8A3F-4760-BAC3-1D7B560D46C9}">
      <dgm:prSet phldrT="[Texto]" custT="1"/>
      <dgm:spPr/>
      <dgm:t>
        <a:bodyPr/>
        <a:lstStyle/>
        <a:p>
          <a:r>
            <a:rPr lang="pt-BR" sz="1000" b="1" i="0" dirty="0" smtClean="0"/>
            <a:t>PROCESSO DE TRABALHO NA ATENÇÃO BÁSICA</a:t>
          </a:r>
        </a:p>
        <a:p>
          <a:endParaRPr lang="pt-BR" sz="1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154AA-4304-4225-BD42-2B4AF17FF7BF}" type="parTrans" cxnId="{2B1D5E55-15E7-458E-B115-1BAFB351AD5F}">
      <dgm:prSet/>
      <dgm:spPr/>
      <dgm:t>
        <a:bodyPr/>
        <a:lstStyle/>
        <a:p>
          <a:endParaRPr lang="pt-BR" sz="1000"/>
        </a:p>
      </dgm:t>
    </dgm:pt>
    <dgm:pt modelId="{D91266FA-E123-4E99-B7D3-E3E988E885BC}" type="sibTrans" cxnId="{2B1D5E55-15E7-458E-B115-1BAFB351AD5F}">
      <dgm:prSet/>
      <dgm:spPr/>
      <dgm:t>
        <a:bodyPr/>
        <a:lstStyle/>
        <a:p>
          <a:endParaRPr lang="pt-BR" sz="1000"/>
        </a:p>
      </dgm:t>
    </dgm:pt>
    <dgm:pt modelId="{C727A678-73A0-4A4B-83FD-20387E3955FC}">
      <dgm:prSet phldrT="[Texto]" custT="1"/>
      <dgm:spPr/>
      <dgm:t>
        <a:bodyPr/>
        <a:lstStyle/>
        <a:p>
          <a:r>
            <a:rPr lang="pt-BR" sz="1000" b="1" i="0" dirty="0" smtClean="0">
              <a:latin typeface="+mn-lt"/>
            </a:rPr>
            <a:t>AÇÕES DE VIOLÊNCIA</a:t>
          </a:r>
        </a:p>
        <a:p>
          <a:endParaRPr lang="pt-BR" sz="1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FCE54-A485-40FE-925F-DAF0CCEFAA63}" type="parTrans" cxnId="{F232A696-34FD-4DBF-8D2F-E3E8DDF6D138}">
      <dgm:prSet/>
      <dgm:spPr/>
      <dgm:t>
        <a:bodyPr/>
        <a:lstStyle/>
        <a:p>
          <a:endParaRPr lang="pt-BR" sz="1000"/>
        </a:p>
      </dgm:t>
    </dgm:pt>
    <dgm:pt modelId="{A3E5CD54-0F6F-4C2D-B086-6548CA3AA0DC}" type="sibTrans" cxnId="{F232A696-34FD-4DBF-8D2F-E3E8DDF6D138}">
      <dgm:prSet/>
      <dgm:spPr/>
      <dgm:t>
        <a:bodyPr/>
        <a:lstStyle/>
        <a:p>
          <a:endParaRPr lang="pt-BR" sz="1000"/>
        </a:p>
      </dgm:t>
    </dgm:pt>
    <dgm:pt modelId="{7988F27A-14CD-4792-8261-4D912FB5F9A3}">
      <dgm:prSet phldrT="[Texto]" custT="1"/>
      <dgm:spPr/>
      <dgm:t>
        <a:bodyPr/>
        <a:lstStyle/>
        <a:p>
          <a:r>
            <a:rPr lang="pt-BR" sz="1000" b="1" i="0" dirty="0" smtClean="0">
              <a:latin typeface="+mn-lt"/>
              <a:cs typeface="Arial" panose="020B0604020202020204" pitchFamily="34" charset="0"/>
            </a:rPr>
            <a:t>AÇÕES DE CRESCIMENTO E DESENVOLVIMENTO</a:t>
          </a:r>
        </a:p>
        <a:p>
          <a:endParaRPr lang="pt-BR" sz="1000" b="1" i="0" dirty="0">
            <a:latin typeface="+mn-lt"/>
            <a:cs typeface="Arial" panose="020B0604020202020204" pitchFamily="34" charset="0"/>
          </a:endParaRPr>
        </a:p>
      </dgm:t>
    </dgm:pt>
    <dgm:pt modelId="{2C8FF279-10F9-471A-9A42-88143EF05D28}" type="parTrans" cxnId="{35F6E082-0F20-4F17-8769-2E0260930D65}">
      <dgm:prSet/>
      <dgm:spPr/>
      <dgm:t>
        <a:bodyPr/>
        <a:lstStyle/>
        <a:p>
          <a:endParaRPr lang="pt-BR" sz="1000"/>
        </a:p>
      </dgm:t>
    </dgm:pt>
    <dgm:pt modelId="{02A11F7B-DA86-4D44-A951-F70D52C0D68E}" type="sibTrans" cxnId="{35F6E082-0F20-4F17-8769-2E0260930D65}">
      <dgm:prSet/>
      <dgm:spPr/>
      <dgm:t>
        <a:bodyPr/>
        <a:lstStyle/>
        <a:p>
          <a:endParaRPr lang="pt-BR" sz="1000"/>
        </a:p>
      </dgm:t>
    </dgm:pt>
    <dgm:pt modelId="{0AB85A57-FE9B-4A2D-8F49-69F7BBF50BF4}" type="pres">
      <dgm:prSet presAssocID="{D763C791-E075-4D02-B2C4-4FC144CFF540}" presName="compositeShape" presStyleCnt="0">
        <dgm:presLayoutVars>
          <dgm:chMax val="7"/>
          <dgm:dir/>
          <dgm:resizeHandles val="exact"/>
        </dgm:presLayoutVars>
      </dgm:prSet>
      <dgm:spPr/>
    </dgm:pt>
    <dgm:pt modelId="{2B1E00D9-3C32-4011-BB9E-C4A56F96E478}" type="pres">
      <dgm:prSet presAssocID="{53C1B83F-DEE2-460E-A7D9-072631057EFF}" presName="circ1" presStyleLbl="vennNode1" presStyleIdx="0" presStyleCnt="4" custLinFactNeighborX="14648" custLinFactNeighborY="-3967"/>
      <dgm:spPr/>
      <dgm:t>
        <a:bodyPr/>
        <a:lstStyle/>
        <a:p>
          <a:endParaRPr lang="pt-BR"/>
        </a:p>
      </dgm:t>
    </dgm:pt>
    <dgm:pt modelId="{D927B6B0-77A3-4878-AAD4-111800E9757F}" type="pres">
      <dgm:prSet presAssocID="{53C1B83F-DEE2-460E-A7D9-072631057EF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120389-2AD1-4053-8720-D3881DE61AB8}" type="pres">
      <dgm:prSet presAssocID="{51F10843-8A3F-4760-BAC3-1D7B560D46C9}" presName="circ2" presStyleLbl="vennNode1" presStyleIdx="1" presStyleCnt="4" custLinFactNeighborX="13917" custLinFactNeighborY="2083"/>
      <dgm:spPr/>
      <dgm:t>
        <a:bodyPr/>
        <a:lstStyle/>
        <a:p>
          <a:endParaRPr lang="pt-BR"/>
        </a:p>
      </dgm:t>
    </dgm:pt>
    <dgm:pt modelId="{BFEC68AD-855E-498E-A472-6CA991BC1247}" type="pres">
      <dgm:prSet presAssocID="{51F10843-8A3F-4760-BAC3-1D7B560D46C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9DD7D9-E011-45AA-96F3-B1EEF0E635D1}" type="pres">
      <dgm:prSet presAssocID="{C727A678-73A0-4A4B-83FD-20387E3955FC}" presName="circ3" presStyleLbl="vennNode1" presStyleIdx="2" presStyleCnt="4" custLinFactNeighborX="9072"/>
      <dgm:spPr/>
      <dgm:t>
        <a:bodyPr/>
        <a:lstStyle/>
        <a:p>
          <a:endParaRPr lang="pt-BR"/>
        </a:p>
      </dgm:t>
    </dgm:pt>
    <dgm:pt modelId="{C42B7C0C-0768-4228-A3D7-0EB4CCF53657}" type="pres">
      <dgm:prSet presAssocID="{C727A678-73A0-4A4B-83FD-20387E3955F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918484-D26B-47BD-A8CE-19944DF66E3D}" type="pres">
      <dgm:prSet presAssocID="{7988F27A-14CD-4792-8261-4D912FB5F9A3}" presName="circ4" presStyleLbl="vennNode1" presStyleIdx="3" presStyleCnt="4" custLinFactNeighborX="9328" custLinFactNeighborY="-2436"/>
      <dgm:spPr/>
      <dgm:t>
        <a:bodyPr/>
        <a:lstStyle/>
        <a:p>
          <a:endParaRPr lang="pt-BR"/>
        </a:p>
      </dgm:t>
    </dgm:pt>
    <dgm:pt modelId="{255BB8BD-F629-4678-B05A-C1FE98B9EAC0}" type="pres">
      <dgm:prSet presAssocID="{7988F27A-14CD-4792-8261-4D912FB5F9A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3090A51-22E8-4AA0-A529-AB2118F31CB5}" type="presOf" srcId="{7988F27A-14CD-4792-8261-4D912FB5F9A3}" destId="{255BB8BD-F629-4678-B05A-C1FE98B9EAC0}" srcOrd="1" destOrd="0" presId="urn:microsoft.com/office/officeart/2005/8/layout/venn1"/>
    <dgm:cxn modelId="{B6BE5A91-4595-4242-94EF-FEF5A3395F98}" type="presOf" srcId="{D763C791-E075-4D02-B2C4-4FC144CFF540}" destId="{0AB85A57-FE9B-4A2D-8F49-69F7BBF50BF4}" srcOrd="0" destOrd="0" presId="urn:microsoft.com/office/officeart/2005/8/layout/venn1"/>
    <dgm:cxn modelId="{84B226CF-D14F-4FD1-A9C0-7AAEF036456A}" type="presOf" srcId="{53C1B83F-DEE2-460E-A7D9-072631057EFF}" destId="{D927B6B0-77A3-4878-AAD4-111800E9757F}" srcOrd="1" destOrd="0" presId="urn:microsoft.com/office/officeart/2005/8/layout/venn1"/>
    <dgm:cxn modelId="{5181EF0A-F5B8-497E-974A-4E8F2B048DBF}" type="presOf" srcId="{51F10843-8A3F-4760-BAC3-1D7B560D46C9}" destId="{38120389-2AD1-4053-8720-D3881DE61AB8}" srcOrd="0" destOrd="0" presId="urn:microsoft.com/office/officeart/2005/8/layout/venn1"/>
    <dgm:cxn modelId="{74EA22EC-9252-41E8-8FEC-A854D20925FB}" type="presOf" srcId="{7988F27A-14CD-4792-8261-4D912FB5F9A3}" destId="{4E918484-D26B-47BD-A8CE-19944DF66E3D}" srcOrd="0" destOrd="0" presId="urn:microsoft.com/office/officeart/2005/8/layout/venn1"/>
    <dgm:cxn modelId="{A7A801F0-70B1-4E4B-BBA6-10FDB661F442}" type="presOf" srcId="{C727A678-73A0-4A4B-83FD-20387E3955FC}" destId="{C42B7C0C-0768-4228-A3D7-0EB4CCF53657}" srcOrd="1" destOrd="0" presId="urn:microsoft.com/office/officeart/2005/8/layout/venn1"/>
    <dgm:cxn modelId="{2B1D5E55-15E7-458E-B115-1BAFB351AD5F}" srcId="{D763C791-E075-4D02-B2C4-4FC144CFF540}" destId="{51F10843-8A3F-4760-BAC3-1D7B560D46C9}" srcOrd="1" destOrd="0" parTransId="{0B1154AA-4304-4225-BD42-2B4AF17FF7BF}" sibTransId="{D91266FA-E123-4E99-B7D3-E3E988E885BC}"/>
    <dgm:cxn modelId="{F232A696-34FD-4DBF-8D2F-E3E8DDF6D138}" srcId="{D763C791-E075-4D02-B2C4-4FC144CFF540}" destId="{C727A678-73A0-4A4B-83FD-20387E3955FC}" srcOrd="2" destOrd="0" parTransId="{675FCE54-A485-40FE-925F-DAF0CCEFAA63}" sibTransId="{A3E5CD54-0F6F-4C2D-B086-6548CA3AA0DC}"/>
    <dgm:cxn modelId="{119FB22F-5BB5-488F-AF08-679246E57EE5}" srcId="{D763C791-E075-4D02-B2C4-4FC144CFF540}" destId="{53C1B83F-DEE2-460E-A7D9-072631057EFF}" srcOrd="0" destOrd="0" parTransId="{184BB28B-5B57-4AE1-B635-64ECD64FFBCA}" sibTransId="{1B0D17DB-D4E4-4B8C-829E-CE5F28629E5F}"/>
    <dgm:cxn modelId="{D6DA9DB9-E5FF-44F6-9EF1-B15DFC83E4C0}" type="presOf" srcId="{53C1B83F-DEE2-460E-A7D9-072631057EFF}" destId="{2B1E00D9-3C32-4011-BB9E-C4A56F96E478}" srcOrd="0" destOrd="0" presId="urn:microsoft.com/office/officeart/2005/8/layout/venn1"/>
    <dgm:cxn modelId="{35F6E082-0F20-4F17-8769-2E0260930D65}" srcId="{D763C791-E075-4D02-B2C4-4FC144CFF540}" destId="{7988F27A-14CD-4792-8261-4D912FB5F9A3}" srcOrd="3" destOrd="0" parTransId="{2C8FF279-10F9-471A-9A42-88143EF05D28}" sibTransId="{02A11F7B-DA86-4D44-A951-F70D52C0D68E}"/>
    <dgm:cxn modelId="{ED882754-C645-4169-94B1-C9D370B1B494}" type="presOf" srcId="{C727A678-73A0-4A4B-83FD-20387E3955FC}" destId="{E69DD7D9-E011-45AA-96F3-B1EEF0E635D1}" srcOrd="0" destOrd="0" presId="urn:microsoft.com/office/officeart/2005/8/layout/venn1"/>
    <dgm:cxn modelId="{F68B7356-0116-4E26-AA46-646C2C3DA5B4}" type="presOf" srcId="{51F10843-8A3F-4760-BAC3-1D7B560D46C9}" destId="{BFEC68AD-855E-498E-A472-6CA991BC1247}" srcOrd="1" destOrd="0" presId="urn:microsoft.com/office/officeart/2005/8/layout/venn1"/>
    <dgm:cxn modelId="{28A0FA49-5B8D-484E-B9EC-2677089AA406}" type="presParOf" srcId="{0AB85A57-FE9B-4A2D-8F49-69F7BBF50BF4}" destId="{2B1E00D9-3C32-4011-BB9E-C4A56F96E478}" srcOrd="0" destOrd="0" presId="urn:microsoft.com/office/officeart/2005/8/layout/venn1"/>
    <dgm:cxn modelId="{A1CECE87-6324-4964-878F-99AD375639C7}" type="presParOf" srcId="{0AB85A57-FE9B-4A2D-8F49-69F7BBF50BF4}" destId="{D927B6B0-77A3-4878-AAD4-111800E9757F}" srcOrd="1" destOrd="0" presId="urn:microsoft.com/office/officeart/2005/8/layout/venn1"/>
    <dgm:cxn modelId="{48AEB2B6-1737-4854-8338-E7D103F91D20}" type="presParOf" srcId="{0AB85A57-FE9B-4A2D-8F49-69F7BBF50BF4}" destId="{38120389-2AD1-4053-8720-D3881DE61AB8}" srcOrd="2" destOrd="0" presId="urn:microsoft.com/office/officeart/2005/8/layout/venn1"/>
    <dgm:cxn modelId="{432D8242-4718-4DE4-8A56-EE3A2B9C220E}" type="presParOf" srcId="{0AB85A57-FE9B-4A2D-8F49-69F7BBF50BF4}" destId="{BFEC68AD-855E-498E-A472-6CA991BC1247}" srcOrd="3" destOrd="0" presId="urn:microsoft.com/office/officeart/2005/8/layout/venn1"/>
    <dgm:cxn modelId="{57288257-B018-457E-A393-DB400DA75FA9}" type="presParOf" srcId="{0AB85A57-FE9B-4A2D-8F49-69F7BBF50BF4}" destId="{E69DD7D9-E011-45AA-96F3-B1EEF0E635D1}" srcOrd="4" destOrd="0" presId="urn:microsoft.com/office/officeart/2005/8/layout/venn1"/>
    <dgm:cxn modelId="{6A845E0B-F9E4-4487-9B67-4CD772B3533A}" type="presParOf" srcId="{0AB85A57-FE9B-4A2D-8F49-69F7BBF50BF4}" destId="{C42B7C0C-0768-4228-A3D7-0EB4CCF53657}" srcOrd="5" destOrd="0" presId="urn:microsoft.com/office/officeart/2005/8/layout/venn1"/>
    <dgm:cxn modelId="{B7F0B0E8-8904-4A2B-8D50-96B5D715802F}" type="presParOf" srcId="{0AB85A57-FE9B-4A2D-8F49-69F7BBF50BF4}" destId="{4E918484-D26B-47BD-A8CE-19944DF66E3D}" srcOrd="6" destOrd="0" presId="urn:microsoft.com/office/officeart/2005/8/layout/venn1"/>
    <dgm:cxn modelId="{2FFD0204-CDEF-410C-86D1-C7E281D29601}" type="presParOf" srcId="{0AB85A57-FE9B-4A2D-8F49-69F7BBF50BF4}" destId="{255BB8BD-F629-4678-B05A-C1FE98B9EAC0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65D625-4B6E-4A35-9A83-C7DE7132D7C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344385D-4048-4569-95C2-39BDC6A059BB}">
      <dgm:prSet phldrT="[Texto]" custT="1"/>
      <dgm:spPr/>
      <dgm:t>
        <a:bodyPr/>
        <a:lstStyle/>
        <a:p>
          <a:r>
            <a:rPr lang="pt-BR" sz="1400" dirty="0" smtClean="0"/>
            <a:t>Acessível</a:t>
          </a:r>
          <a:endParaRPr lang="pt-BR" sz="1400" dirty="0"/>
        </a:p>
      </dgm:t>
    </dgm:pt>
    <dgm:pt modelId="{62DF7A64-5D46-410F-82E4-286FD9B5BEB5}" type="parTrans" cxnId="{57FAF250-EDE4-4108-9C0C-59AF4D4150DB}">
      <dgm:prSet/>
      <dgm:spPr/>
      <dgm:t>
        <a:bodyPr/>
        <a:lstStyle/>
        <a:p>
          <a:endParaRPr lang="pt-BR"/>
        </a:p>
      </dgm:t>
    </dgm:pt>
    <dgm:pt modelId="{4B0EED89-6C96-48FF-9DA2-9F6E7DB8FDB9}" type="sibTrans" cxnId="{57FAF250-EDE4-4108-9C0C-59AF4D4150DB}">
      <dgm:prSet/>
      <dgm:spPr/>
      <dgm:t>
        <a:bodyPr/>
        <a:lstStyle/>
        <a:p>
          <a:endParaRPr lang="pt-BR"/>
        </a:p>
      </dgm:t>
    </dgm:pt>
    <dgm:pt modelId="{790140E9-3E95-4546-A84D-A763EECA38C6}">
      <dgm:prSet phldrT="[Texto]"/>
      <dgm:spPr/>
      <dgm:t>
        <a:bodyPr/>
        <a:lstStyle/>
        <a:p>
          <a:r>
            <a:rPr lang="pt-BR" dirty="0" smtClean="0"/>
            <a:t>Equitativo</a:t>
          </a:r>
          <a:endParaRPr lang="pt-BR" dirty="0"/>
        </a:p>
      </dgm:t>
    </dgm:pt>
    <dgm:pt modelId="{0562EF20-B921-42FD-A4F9-F4F0B4289405}" type="parTrans" cxnId="{028B461D-A26A-4AE9-AD02-B066CE00B04C}">
      <dgm:prSet/>
      <dgm:spPr/>
      <dgm:t>
        <a:bodyPr/>
        <a:lstStyle/>
        <a:p>
          <a:endParaRPr lang="pt-BR"/>
        </a:p>
      </dgm:t>
    </dgm:pt>
    <dgm:pt modelId="{E91D21C7-C916-4305-9B23-0E5148E796E9}" type="sibTrans" cxnId="{028B461D-A26A-4AE9-AD02-B066CE00B04C}">
      <dgm:prSet/>
      <dgm:spPr/>
      <dgm:t>
        <a:bodyPr/>
        <a:lstStyle/>
        <a:p>
          <a:endParaRPr lang="pt-BR"/>
        </a:p>
      </dgm:t>
    </dgm:pt>
    <dgm:pt modelId="{A458BF00-D7E7-48EA-B679-CBC0CBABE7ED}">
      <dgm:prSet phldrT="[Texto]"/>
      <dgm:spPr/>
      <dgm:t>
        <a:bodyPr/>
        <a:lstStyle/>
        <a:p>
          <a:r>
            <a:rPr lang="pt-BR" dirty="0" smtClean="0"/>
            <a:t>Eficaz</a:t>
          </a:r>
          <a:endParaRPr lang="pt-BR" dirty="0"/>
        </a:p>
      </dgm:t>
    </dgm:pt>
    <dgm:pt modelId="{4E0AD3C9-C06F-49E6-AABB-4235697DF316}" type="parTrans" cxnId="{85F01558-BF39-4E29-9875-86ABF7C7D4E4}">
      <dgm:prSet/>
      <dgm:spPr/>
      <dgm:t>
        <a:bodyPr/>
        <a:lstStyle/>
        <a:p>
          <a:endParaRPr lang="pt-BR"/>
        </a:p>
      </dgm:t>
    </dgm:pt>
    <dgm:pt modelId="{A02F105B-6134-424E-8BCA-B90D43DBB117}" type="sibTrans" cxnId="{85F01558-BF39-4E29-9875-86ABF7C7D4E4}">
      <dgm:prSet/>
      <dgm:spPr/>
      <dgm:t>
        <a:bodyPr/>
        <a:lstStyle/>
        <a:p>
          <a:endParaRPr lang="pt-BR"/>
        </a:p>
      </dgm:t>
    </dgm:pt>
    <dgm:pt modelId="{1EBFE43C-9B85-4379-9F8D-139933A1E2B8}">
      <dgm:prSet phldrT="[Texto]" custT="1"/>
      <dgm:spPr/>
      <dgm:t>
        <a:bodyPr/>
        <a:lstStyle/>
        <a:p>
          <a:r>
            <a:rPr lang="pt-BR" sz="1400" dirty="0" smtClean="0"/>
            <a:t>Adequado</a:t>
          </a:r>
          <a:endParaRPr lang="pt-BR" sz="1400" dirty="0"/>
        </a:p>
      </dgm:t>
    </dgm:pt>
    <dgm:pt modelId="{2AB8B1AB-11FC-4AEC-A1B1-37C45876BB3B}" type="parTrans" cxnId="{B60965AF-1459-4B61-9636-555AA7B53632}">
      <dgm:prSet/>
      <dgm:spPr/>
      <dgm:t>
        <a:bodyPr/>
        <a:lstStyle/>
        <a:p>
          <a:endParaRPr lang="pt-BR"/>
        </a:p>
      </dgm:t>
    </dgm:pt>
    <dgm:pt modelId="{5F0BC412-3684-4ABD-8854-66427EAD32F0}" type="sibTrans" cxnId="{B60965AF-1459-4B61-9636-555AA7B53632}">
      <dgm:prSet/>
      <dgm:spPr/>
      <dgm:t>
        <a:bodyPr/>
        <a:lstStyle/>
        <a:p>
          <a:endParaRPr lang="pt-BR"/>
        </a:p>
      </dgm:t>
    </dgm:pt>
    <dgm:pt modelId="{8A99C4FA-8BAA-4352-A124-8245E88038E1}">
      <dgm:prSet phldrT="[Texto]" custT="1"/>
      <dgm:spPr/>
      <dgm:t>
        <a:bodyPr/>
        <a:lstStyle/>
        <a:p>
          <a:r>
            <a:rPr lang="pt-BR" sz="1400" dirty="0" smtClean="0"/>
            <a:t>Aceitável</a:t>
          </a:r>
          <a:endParaRPr lang="pt-BR" sz="1400" dirty="0"/>
        </a:p>
      </dgm:t>
    </dgm:pt>
    <dgm:pt modelId="{D7370360-A535-41A9-951C-35B10F2347E1}" type="parTrans" cxnId="{B2DC7258-E79A-444A-81D9-38D64E84DA13}">
      <dgm:prSet/>
      <dgm:spPr/>
      <dgm:t>
        <a:bodyPr/>
        <a:lstStyle/>
        <a:p>
          <a:endParaRPr lang="pt-BR"/>
        </a:p>
      </dgm:t>
    </dgm:pt>
    <dgm:pt modelId="{46B5CA3B-6D4B-4D63-A535-2627D05354FF}" type="sibTrans" cxnId="{B2DC7258-E79A-444A-81D9-38D64E84DA13}">
      <dgm:prSet/>
      <dgm:spPr/>
      <dgm:t>
        <a:bodyPr/>
        <a:lstStyle/>
        <a:p>
          <a:endParaRPr lang="pt-BR"/>
        </a:p>
      </dgm:t>
    </dgm:pt>
    <dgm:pt modelId="{E0D7DBE5-D860-4B99-B02C-A362C2B2C523}" type="pres">
      <dgm:prSet presAssocID="{7965D625-4B6E-4A35-9A83-C7DE7132D7C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88514074-D44F-42E8-87A1-A577A8551360}" type="pres">
      <dgm:prSet presAssocID="{B344385D-4048-4569-95C2-39BDC6A059BB}" presName="composite" presStyleCnt="0"/>
      <dgm:spPr/>
    </dgm:pt>
    <dgm:pt modelId="{71ACB677-31F6-4E18-9E56-F739EE3E31E4}" type="pres">
      <dgm:prSet presAssocID="{B344385D-4048-4569-95C2-39BDC6A059BB}" presName="Parent1" presStyleLbl="node1" presStyleIdx="0" presStyleCnt="10" custScaleX="160874" custLinFactX="-100000" custLinFactNeighborX="-128282" custLinFactNeighborY="298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65D067-787C-4D01-962B-6230BEE48858}" type="pres">
      <dgm:prSet presAssocID="{B344385D-4048-4569-95C2-39BDC6A059BB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E73D3B-3ADD-4951-90D2-3D1D5A59A0BF}" type="pres">
      <dgm:prSet presAssocID="{B344385D-4048-4569-95C2-39BDC6A059BB}" presName="BalanceSpacing" presStyleCnt="0"/>
      <dgm:spPr/>
    </dgm:pt>
    <dgm:pt modelId="{ACA1ED3D-0290-4DC3-BB24-BD68DD86CE04}" type="pres">
      <dgm:prSet presAssocID="{B344385D-4048-4569-95C2-39BDC6A059BB}" presName="BalanceSpacing1" presStyleCnt="0"/>
      <dgm:spPr/>
    </dgm:pt>
    <dgm:pt modelId="{D36058DD-7E75-4360-90D6-46AF329FDA8D}" type="pres">
      <dgm:prSet presAssocID="{4B0EED89-6C96-48FF-9DA2-9F6E7DB8FDB9}" presName="Accent1Text" presStyleLbl="node1" presStyleIdx="1" presStyleCnt="10" custFlipVert="1" custFlipHor="1" custScaleX="5810" custScaleY="20767" custLinFactX="120981" custLinFactY="74312" custLinFactNeighborX="200000" custLinFactNeighborY="100000"/>
      <dgm:spPr/>
      <dgm:t>
        <a:bodyPr/>
        <a:lstStyle/>
        <a:p>
          <a:endParaRPr lang="pt-BR"/>
        </a:p>
      </dgm:t>
    </dgm:pt>
    <dgm:pt modelId="{8596F48E-4491-4CDC-A368-9B82EFF71DB2}" type="pres">
      <dgm:prSet presAssocID="{4B0EED89-6C96-48FF-9DA2-9F6E7DB8FDB9}" presName="spaceBetweenRectangles" presStyleCnt="0"/>
      <dgm:spPr/>
    </dgm:pt>
    <dgm:pt modelId="{159556A8-578D-4C18-A714-84B7C67DE3E8}" type="pres">
      <dgm:prSet presAssocID="{8A99C4FA-8BAA-4352-A124-8245E88038E1}" presName="composite" presStyleCnt="0"/>
      <dgm:spPr/>
    </dgm:pt>
    <dgm:pt modelId="{249045E2-89B8-4159-A290-6E234FAC055A}" type="pres">
      <dgm:prSet presAssocID="{8A99C4FA-8BAA-4352-A124-8245E88038E1}" presName="Parent1" presStyleLbl="node1" presStyleIdx="2" presStyleCnt="10" custScaleX="171663" custLinFactX="100000" custLinFactNeighborX="106469" custLinFactNeighborY="-346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C55DBA-B7A4-4647-A4F0-AF91248A9C87}" type="pres">
      <dgm:prSet presAssocID="{8A99C4FA-8BAA-4352-A124-8245E88038E1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B6BA8FE3-BDAD-45B7-95A4-7EA57EF0F2D6}" type="pres">
      <dgm:prSet presAssocID="{8A99C4FA-8BAA-4352-A124-8245E88038E1}" presName="BalanceSpacing" presStyleCnt="0"/>
      <dgm:spPr/>
    </dgm:pt>
    <dgm:pt modelId="{B1092821-64EC-4DF8-9A0B-018BC76ED377}" type="pres">
      <dgm:prSet presAssocID="{8A99C4FA-8BAA-4352-A124-8245E88038E1}" presName="BalanceSpacing1" presStyleCnt="0"/>
      <dgm:spPr/>
    </dgm:pt>
    <dgm:pt modelId="{38040570-22BF-4258-97C1-6A2298DB8E9F}" type="pres">
      <dgm:prSet presAssocID="{46B5CA3B-6D4B-4D63-A535-2627D05354FF}" presName="Accent1Text" presStyleLbl="node1" presStyleIdx="3" presStyleCnt="10" custFlipVert="1" custScaleX="5685" custScaleY="29544" custLinFactX="-159669" custLinFactY="8128" custLinFactNeighborX="-200000" custLinFactNeighborY="100000"/>
      <dgm:spPr/>
      <dgm:t>
        <a:bodyPr/>
        <a:lstStyle/>
        <a:p>
          <a:endParaRPr lang="pt-BR"/>
        </a:p>
      </dgm:t>
    </dgm:pt>
    <dgm:pt modelId="{D05A115D-A0E5-4C7B-8CEA-728361B6B311}" type="pres">
      <dgm:prSet presAssocID="{46B5CA3B-6D4B-4D63-A535-2627D05354FF}" presName="spaceBetweenRectangles" presStyleCnt="0"/>
      <dgm:spPr/>
    </dgm:pt>
    <dgm:pt modelId="{52AF4D18-CC29-48B5-A0A3-184A7DC76E29}" type="pres">
      <dgm:prSet presAssocID="{1EBFE43C-9B85-4379-9F8D-139933A1E2B8}" presName="composite" presStyleCnt="0"/>
      <dgm:spPr/>
    </dgm:pt>
    <dgm:pt modelId="{009C791D-C5C9-4B5B-9FD7-6B4C1F8CEAAB}" type="pres">
      <dgm:prSet presAssocID="{1EBFE43C-9B85-4379-9F8D-139933A1E2B8}" presName="Parent1" presStyleLbl="node1" presStyleIdx="4" presStyleCnt="10" custScaleX="162865" custLinFactX="-200000" custLinFactNeighborX="-262013" custLinFactNeighborY="-11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74F0FA-A20E-45E8-8727-2CDE12F428B2}" type="pres">
      <dgm:prSet presAssocID="{1EBFE43C-9B85-4379-9F8D-139933A1E2B8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EC2DF867-B79C-4170-AB75-052CB7425787}" type="pres">
      <dgm:prSet presAssocID="{1EBFE43C-9B85-4379-9F8D-139933A1E2B8}" presName="BalanceSpacing" presStyleCnt="0"/>
      <dgm:spPr/>
    </dgm:pt>
    <dgm:pt modelId="{1D9F41BA-13EE-4710-93DC-8A94995B067B}" type="pres">
      <dgm:prSet presAssocID="{1EBFE43C-9B85-4379-9F8D-139933A1E2B8}" presName="BalanceSpacing1" presStyleCnt="0"/>
      <dgm:spPr/>
    </dgm:pt>
    <dgm:pt modelId="{81EBB515-5F77-411C-9CBC-CDA667F78773}" type="pres">
      <dgm:prSet presAssocID="{5F0BC412-3684-4ABD-8854-66427EAD32F0}" presName="Accent1Text" presStyleLbl="node1" presStyleIdx="5" presStyleCnt="10" custFlipVert="0" custScaleX="5959" custScaleY="31160" custLinFactX="-100000" custLinFactNeighborX="-106889" custLinFactNeighborY="-13023"/>
      <dgm:spPr/>
      <dgm:t>
        <a:bodyPr/>
        <a:lstStyle/>
        <a:p>
          <a:endParaRPr lang="pt-BR"/>
        </a:p>
      </dgm:t>
    </dgm:pt>
    <dgm:pt modelId="{016DBA0F-8584-4167-B784-39A72224E266}" type="pres">
      <dgm:prSet presAssocID="{5F0BC412-3684-4ABD-8854-66427EAD32F0}" presName="spaceBetweenRectangles" presStyleCnt="0"/>
      <dgm:spPr/>
    </dgm:pt>
    <dgm:pt modelId="{46887E43-5B4F-4580-B607-A469D1B63942}" type="pres">
      <dgm:prSet presAssocID="{790140E9-3E95-4546-A84D-A763EECA38C6}" presName="composite" presStyleCnt="0"/>
      <dgm:spPr/>
    </dgm:pt>
    <dgm:pt modelId="{6AA8523C-D1AB-41A9-B8C5-B0BB01220A5E}" type="pres">
      <dgm:prSet presAssocID="{790140E9-3E95-4546-A84D-A763EECA38C6}" presName="Parent1" presStyleLbl="node1" presStyleIdx="6" presStyleCnt="10" custScaleX="178609" custLinFactNeighborX="-19306" custLinFactNeighborY="488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988767-6851-4B18-A1A5-F456A99AFAD6}" type="pres">
      <dgm:prSet presAssocID="{790140E9-3E95-4546-A84D-A763EECA38C6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9D80A9-124A-4ABC-A7B9-726DA1AC2EC5}" type="pres">
      <dgm:prSet presAssocID="{790140E9-3E95-4546-A84D-A763EECA38C6}" presName="BalanceSpacing" presStyleCnt="0"/>
      <dgm:spPr/>
    </dgm:pt>
    <dgm:pt modelId="{D3761BDB-1365-4D2E-8A0B-786C3AD9F7CC}" type="pres">
      <dgm:prSet presAssocID="{790140E9-3E95-4546-A84D-A763EECA38C6}" presName="BalanceSpacing1" presStyleCnt="0"/>
      <dgm:spPr/>
    </dgm:pt>
    <dgm:pt modelId="{111DCDFE-7141-417A-8D9C-6D545663BBC4}" type="pres">
      <dgm:prSet presAssocID="{E91D21C7-C916-4305-9B23-0E5148E796E9}" presName="Accent1Text" presStyleLbl="node1" presStyleIdx="7" presStyleCnt="10" custFlipVert="0" custScaleX="6077" custScaleY="32775" custLinFactX="-113723" custLinFactNeighborX="-200000" custLinFactNeighborY="-96715"/>
      <dgm:spPr/>
      <dgm:t>
        <a:bodyPr/>
        <a:lstStyle/>
        <a:p>
          <a:endParaRPr lang="pt-BR"/>
        </a:p>
      </dgm:t>
    </dgm:pt>
    <dgm:pt modelId="{F8DAEC05-2E04-483C-B32A-C1474D57F2C7}" type="pres">
      <dgm:prSet presAssocID="{E91D21C7-C916-4305-9B23-0E5148E796E9}" presName="spaceBetweenRectangles" presStyleCnt="0"/>
      <dgm:spPr/>
    </dgm:pt>
    <dgm:pt modelId="{7AACD4FA-EF37-4ABD-9DC7-03F76780D731}" type="pres">
      <dgm:prSet presAssocID="{A458BF00-D7E7-48EA-B679-CBC0CBABE7ED}" presName="composite" presStyleCnt="0"/>
      <dgm:spPr/>
    </dgm:pt>
    <dgm:pt modelId="{5991E75E-E86B-46F3-88BB-B83E1C35D203}" type="pres">
      <dgm:prSet presAssocID="{A458BF00-D7E7-48EA-B679-CBC0CBABE7ED}" presName="Parent1" presStyleLbl="node1" presStyleIdx="8" presStyleCnt="10" custScaleX="160874" custLinFactX="148168" custLinFactNeighborX="200000" custLinFactNeighborY="-992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F62D8C-6CBC-4264-9805-87F0EF32E231}" type="pres">
      <dgm:prSet presAssocID="{A458BF00-D7E7-48EA-B679-CBC0CBABE7ED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449686-6349-456B-AA9A-2DA43B71FA4C}" type="pres">
      <dgm:prSet presAssocID="{A458BF00-D7E7-48EA-B679-CBC0CBABE7ED}" presName="BalanceSpacing" presStyleCnt="0"/>
      <dgm:spPr/>
    </dgm:pt>
    <dgm:pt modelId="{06E0210C-A05C-46D5-9E1F-7D2DC3C249C9}" type="pres">
      <dgm:prSet presAssocID="{A458BF00-D7E7-48EA-B679-CBC0CBABE7ED}" presName="BalanceSpacing1" presStyleCnt="0"/>
      <dgm:spPr/>
    </dgm:pt>
    <dgm:pt modelId="{D5353B38-C980-4309-A624-44DEC13BC37C}" type="pres">
      <dgm:prSet presAssocID="{A02F105B-6134-424E-8BCA-B90D43DBB117}" presName="Accent1Text" presStyleLbl="node1" presStyleIdx="9" presStyleCnt="10" custFlipVert="0" custScaleX="6077" custScaleY="28904" custLinFactX="123219" custLinFactY="-53678" custLinFactNeighborX="200000" custLinFactNeighborY="-100000"/>
      <dgm:spPr/>
      <dgm:t>
        <a:bodyPr/>
        <a:lstStyle/>
        <a:p>
          <a:endParaRPr lang="pt-BR"/>
        </a:p>
      </dgm:t>
    </dgm:pt>
  </dgm:ptLst>
  <dgm:cxnLst>
    <dgm:cxn modelId="{32E4AABD-D048-4CE8-A037-A77EE74ABCF2}" type="presOf" srcId="{790140E9-3E95-4546-A84D-A763EECA38C6}" destId="{6AA8523C-D1AB-41A9-B8C5-B0BB01220A5E}" srcOrd="0" destOrd="0" presId="urn:microsoft.com/office/officeart/2008/layout/AlternatingHexagons"/>
    <dgm:cxn modelId="{75792BB4-7A1B-40E5-BA30-6B2EA0F8ED41}" type="presOf" srcId="{A458BF00-D7E7-48EA-B679-CBC0CBABE7ED}" destId="{5991E75E-E86B-46F3-88BB-B83E1C35D203}" srcOrd="0" destOrd="0" presId="urn:microsoft.com/office/officeart/2008/layout/AlternatingHexagons"/>
    <dgm:cxn modelId="{83B9A4DE-FB91-4359-8FC8-7D1C45248ADD}" type="presOf" srcId="{B344385D-4048-4569-95C2-39BDC6A059BB}" destId="{71ACB677-31F6-4E18-9E56-F739EE3E31E4}" srcOrd="0" destOrd="0" presId="urn:microsoft.com/office/officeart/2008/layout/AlternatingHexagons"/>
    <dgm:cxn modelId="{028B461D-A26A-4AE9-AD02-B066CE00B04C}" srcId="{7965D625-4B6E-4A35-9A83-C7DE7132D7C0}" destId="{790140E9-3E95-4546-A84D-A763EECA38C6}" srcOrd="3" destOrd="0" parTransId="{0562EF20-B921-42FD-A4F9-F4F0B4289405}" sibTransId="{E91D21C7-C916-4305-9B23-0E5148E796E9}"/>
    <dgm:cxn modelId="{57FAF250-EDE4-4108-9C0C-59AF4D4150DB}" srcId="{7965D625-4B6E-4A35-9A83-C7DE7132D7C0}" destId="{B344385D-4048-4569-95C2-39BDC6A059BB}" srcOrd="0" destOrd="0" parTransId="{62DF7A64-5D46-410F-82E4-286FD9B5BEB5}" sibTransId="{4B0EED89-6C96-48FF-9DA2-9F6E7DB8FDB9}"/>
    <dgm:cxn modelId="{2A6F40FE-B3E9-4F41-BA64-5A6003044FE3}" type="presOf" srcId="{46B5CA3B-6D4B-4D63-A535-2627D05354FF}" destId="{38040570-22BF-4258-97C1-6A2298DB8E9F}" srcOrd="0" destOrd="0" presId="urn:microsoft.com/office/officeart/2008/layout/AlternatingHexagons"/>
    <dgm:cxn modelId="{547EBDD1-8F89-4DB1-B8A1-A62BB6B6A080}" type="presOf" srcId="{8A99C4FA-8BAA-4352-A124-8245E88038E1}" destId="{249045E2-89B8-4159-A290-6E234FAC055A}" srcOrd="0" destOrd="0" presId="urn:microsoft.com/office/officeart/2008/layout/AlternatingHexagons"/>
    <dgm:cxn modelId="{A53FDDE2-9FC1-4EA0-B2D7-096F8AC04E85}" type="presOf" srcId="{A02F105B-6134-424E-8BCA-B90D43DBB117}" destId="{D5353B38-C980-4309-A624-44DEC13BC37C}" srcOrd="0" destOrd="0" presId="urn:microsoft.com/office/officeart/2008/layout/AlternatingHexagons"/>
    <dgm:cxn modelId="{DFC35B04-18BF-4245-9ED2-1392D4D5F08D}" type="presOf" srcId="{7965D625-4B6E-4A35-9A83-C7DE7132D7C0}" destId="{E0D7DBE5-D860-4B99-B02C-A362C2B2C523}" srcOrd="0" destOrd="0" presId="urn:microsoft.com/office/officeart/2008/layout/AlternatingHexagons"/>
    <dgm:cxn modelId="{B60965AF-1459-4B61-9636-555AA7B53632}" srcId="{7965D625-4B6E-4A35-9A83-C7DE7132D7C0}" destId="{1EBFE43C-9B85-4379-9F8D-139933A1E2B8}" srcOrd="2" destOrd="0" parTransId="{2AB8B1AB-11FC-4AEC-A1B1-37C45876BB3B}" sibTransId="{5F0BC412-3684-4ABD-8854-66427EAD32F0}"/>
    <dgm:cxn modelId="{85F01558-BF39-4E29-9875-86ABF7C7D4E4}" srcId="{7965D625-4B6E-4A35-9A83-C7DE7132D7C0}" destId="{A458BF00-D7E7-48EA-B679-CBC0CBABE7ED}" srcOrd="4" destOrd="0" parTransId="{4E0AD3C9-C06F-49E6-AABB-4235697DF316}" sibTransId="{A02F105B-6134-424E-8BCA-B90D43DBB117}"/>
    <dgm:cxn modelId="{A4D14554-0F8B-4856-A852-94AB7A0C1C55}" type="presOf" srcId="{4B0EED89-6C96-48FF-9DA2-9F6E7DB8FDB9}" destId="{D36058DD-7E75-4360-90D6-46AF329FDA8D}" srcOrd="0" destOrd="0" presId="urn:microsoft.com/office/officeart/2008/layout/AlternatingHexagons"/>
    <dgm:cxn modelId="{A1B999CC-FFDE-44B8-AE36-DCB2DA0B8CD9}" type="presOf" srcId="{E91D21C7-C916-4305-9B23-0E5148E796E9}" destId="{111DCDFE-7141-417A-8D9C-6D545663BBC4}" srcOrd="0" destOrd="0" presId="urn:microsoft.com/office/officeart/2008/layout/AlternatingHexagons"/>
    <dgm:cxn modelId="{B4211A7F-93D4-4B96-9A7C-3A514CA5A102}" type="presOf" srcId="{1EBFE43C-9B85-4379-9F8D-139933A1E2B8}" destId="{009C791D-C5C9-4B5B-9FD7-6B4C1F8CEAAB}" srcOrd="0" destOrd="0" presId="urn:microsoft.com/office/officeart/2008/layout/AlternatingHexagons"/>
    <dgm:cxn modelId="{8D245463-650E-4EBF-A657-586E8EB64083}" type="presOf" srcId="{5F0BC412-3684-4ABD-8854-66427EAD32F0}" destId="{81EBB515-5F77-411C-9CBC-CDA667F78773}" srcOrd="0" destOrd="0" presId="urn:microsoft.com/office/officeart/2008/layout/AlternatingHexagons"/>
    <dgm:cxn modelId="{B2DC7258-E79A-444A-81D9-38D64E84DA13}" srcId="{7965D625-4B6E-4A35-9A83-C7DE7132D7C0}" destId="{8A99C4FA-8BAA-4352-A124-8245E88038E1}" srcOrd="1" destOrd="0" parTransId="{D7370360-A535-41A9-951C-35B10F2347E1}" sibTransId="{46B5CA3B-6D4B-4D63-A535-2627D05354FF}"/>
    <dgm:cxn modelId="{A775631D-DD29-45BE-A5C3-F1546C1AA532}" type="presParOf" srcId="{E0D7DBE5-D860-4B99-B02C-A362C2B2C523}" destId="{88514074-D44F-42E8-87A1-A577A8551360}" srcOrd="0" destOrd="0" presId="urn:microsoft.com/office/officeart/2008/layout/AlternatingHexagons"/>
    <dgm:cxn modelId="{0910A9E6-1B79-47EA-B3FA-22FC414C3B7D}" type="presParOf" srcId="{88514074-D44F-42E8-87A1-A577A8551360}" destId="{71ACB677-31F6-4E18-9E56-F739EE3E31E4}" srcOrd="0" destOrd="0" presId="urn:microsoft.com/office/officeart/2008/layout/AlternatingHexagons"/>
    <dgm:cxn modelId="{3F335703-C489-41F7-9770-C9B3DC315D70}" type="presParOf" srcId="{88514074-D44F-42E8-87A1-A577A8551360}" destId="{FE65D067-787C-4D01-962B-6230BEE48858}" srcOrd="1" destOrd="0" presId="urn:microsoft.com/office/officeart/2008/layout/AlternatingHexagons"/>
    <dgm:cxn modelId="{DA1EF09B-F6C1-48E3-8576-74932F44CA65}" type="presParOf" srcId="{88514074-D44F-42E8-87A1-A577A8551360}" destId="{FFE73D3B-3ADD-4951-90D2-3D1D5A59A0BF}" srcOrd="2" destOrd="0" presId="urn:microsoft.com/office/officeart/2008/layout/AlternatingHexagons"/>
    <dgm:cxn modelId="{0DCDFB02-07A0-432D-AF28-7BCF709FB382}" type="presParOf" srcId="{88514074-D44F-42E8-87A1-A577A8551360}" destId="{ACA1ED3D-0290-4DC3-BB24-BD68DD86CE04}" srcOrd="3" destOrd="0" presId="urn:microsoft.com/office/officeart/2008/layout/AlternatingHexagons"/>
    <dgm:cxn modelId="{1D6CC7AF-6B2A-4145-A338-053C7FD7CF2F}" type="presParOf" srcId="{88514074-D44F-42E8-87A1-A577A8551360}" destId="{D36058DD-7E75-4360-90D6-46AF329FDA8D}" srcOrd="4" destOrd="0" presId="urn:microsoft.com/office/officeart/2008/layout/AlternatingHexagons"/>
    <dgm:cxn modelId="{3C703A02-03AF-4441-B308-E5DB02D250D1}" type="presParOf" srcId="{E0D7DBE5-D860-4B99-B02C-A362C2B2C523}" destId="{8596F48E-4491-4CDC-A368-9B82EFF71DB2}" srcOrd="1" destOrd="0" presId="urn:microsoft.com/office/officeart/2008/layout/AlternatingHexagons"/>
    <dgm:cxn modelId="{EF55CF22-57F4-44BD-855E-80A362334E0B}" type="presParOf" srcId="{E0D7DBE5-D860-4B99-B02C-A362C2B2C523}" destId="{159556A8-578D-4C18-A714-84B7C67DE3E8}" srcOrd="2" destOrd="0" presId="urn:microsoft.com/office/officeart/2008/layout/AlternatingHexagons"/>
    <dgm:cxn modelId="{0D486CD9-74EC-4C55-AEA8-FA2D7C3E5D55}" type="presParOf" srcId="{159556A8-578D-4C18-A714-84B7C67DE3E8}" destId="{249045E2-89B8-4159-A290-6E234FAC055A}" srcOrd="0" destOrd="0" presId="urn:microsoft.com/office/officeart/2008/layout/AlternatingHexagons"/>
    <dgm:cxn modelId="{5A7F3AC9-CE27-436F-8B59-A3AB02007F6F}" type="presParOf" srcId="{159556A8-578D-4C18-A714-84B7C67DE3E8}" destId="{C6C55DBA-B7A4-4647-A4F0-AF91248A9C87}" srcOrd="1" destOrd="0" presId="urn:microsoft.com/office/officeart/2008/layout/AlternatingHexagons"/>
    <dgm:cxn modelId="{FCCC8C99-C536-4621-9C06-B7C20A32E7E4}" type="presParOf" srcId="{159556A8-578D-4C18-A714-84B7C67DE3E8}" destId="{B6BA8FE3-BDAD-45B7-95A4-7EA57EF0F2D6}" srcOrd="2" destOrd="0" presId="urn:microsoft.com/office/officeart/2008/layout/AlternatingHexagons"/>
    <dgm:cxn modelId="{FF4E8625-47C8-46AB-98FD-57AD87BC7EF6}" type="presParOf" srcId="{159556A8-578D-4C18-A714-84B7C67DE3E8}" destId="{B1092821-64EC-4DF8-9A0B-018BC76ED377}" srcOrd="3" destOrd="0" presId="urn:microsoft.com/office/officeart/2008/layout/AlternatingHexagons"/>
    <dgm:cxn modelId="{A17AE373-0A00-426A-83E5-265235240CEB}" type="presParOf" srcId="{159556A8-578D-4C18-A714-84B7C67DE3E8}" destId="{38040570-22BF-4258-97C1-6A2298DB8E9F}" srcOrd="4" destOrd="0" presId="urn:microsoft.com/office/officeart/2008/layout/AlternatingHexagons"/>
    <dgm:cxn modelId="{68E4413A-59CE-4C78-A9C4-9D0284FF2CC9}" type="presParOf" srcId="{E0D7DBE5-D860-4B99-B02C-A362C2B2C523}" destId="{D05A115D-A0E5-4C7B-8CEA-728361B6B311}" srcOrd="3" destOrd="0" presId="urn:microsoft.com/office/officeart/2008/layout/AlternatingHexagons"/>
    <dgm:cxn modelId="{0EA90B93-9C58-45CB-8F82-1365A9172F02}" type="presParOf" srcId="{E0D7DBE5-D860-4B99-B02C-A362C2B2C523}" destId="{52AF4D18-CC29-48B5-A0A3-184A7DC76E29}" srcOrd="4" destOrd="0" presId="urn:microsoft.com/office/officeart/2008/layout/AlternatingHexagons"/>
    <dgm:cxn modelId="{98EBE145-E236-42D6-AE07-93F657052D5A}" type="presParOf" srcId="{52AF4D18-CC29-48B5-A0A3-184A7DC76E29}" destId="{009C791D-C5C9-4B5B-9FD7-6B4C1F8CEAAB}" srcOrd="0" destOrd="0" presId="urn:microsoft.com/office/officeart/2008/layout/AlternatingHexagons"/>
    <dgm:cxn modelId="{4F7CAF7C-81DE-4837-B54B-9E8AF99DA194}" type="presParOf" srcId="{52AF4D18-CC29-48B5-A0A3-184A7DC76E29}" destId="{1374F0FA-A20E-45E8-8727-2CDE12F428B2}" srcOrd="1" destOrd="0" presId="urn:microsoft.com/office/officeart/2008/layout/AlternatingHexagons"/>
    <dgm:cxn modelId="{99E64134-D39B-4FBE-B988-BCDB022C2F9A}" type="presParOf" srcId="{52AF4D18-CC29-48B5-A0A3-184A7DC76E29}" destId="{EC2DF867-B79C-4170-AB75-052CB7425787}" srcOrd="2" destOrd="0" presId="urn:microsoft.com/office/officeart/2008/layout/AlternatingHexagons"/>
    <dgm:cxn modelId="{D1C8D988-84F2-4932-8659-8FB05BA7276D}" type="presParOf" srcId="{52AF4D18-CC29-48B5-A0A3-184A7DC76E29}" destId="{1D9F41BA-13EE-4710-93DC-8A94995B067B}" srcOrd="3" destOrd="0" presId="urn:microsoft.com/office/officeart/2008/layout/AlternatingHexagons"/>
    <dgm:cxn modelId="{6AAAB014-AD51-4AB3-9BBA-3367018E0051}" type="presParOf" srcId="{52AF4D18-CC29-48B5-A0A3-184A7DC76E29}" destId="{81EBB515-5F77-411C-9CBC-CDA667F78773}" srcOrd="4" destOrd="0" presId="urn:microsoft.com/office/officeart/2008/layout/AlternatingHexagons"/>
    <dgm:cxn modelId="{E842C212-AA34-4F6B-B43F-0BFD221D5E81}" type="presParOf" srcId="{E0D7DBE5-D860-4B99-B02C-A362C2B2C523}" destId="{016DBA0F-8584-4167-B784-39A72224E266}" srcOrd="5" destOrd="0" presId="urn:microsoft.com/office/officeart/2008/layout/AlternatingHexagons"/>
    <dgm:cxn modelId="{743F6A6E-8009-4A24-956C-00A32E2A0C1F}" type="presParOf" srcId="{E0D7DBE5-D860-4B99-B02C-A362C2B2C523}" destId="{46887E43-5B4F-4580-B607-A469D1B63942}" srcOrd="6" destOrd="0" presId="urn:microsoft.com/office/officeart/2008/layout/AlternatingHexagons"/>
    <dgm:cxn modelId="{0F9EAA27-A2B4-4E6C-90D7-AA8B2291C4B1}" type="presParOf" srcId="{46887E43-5B4F-4580-B607-A469D1B63942}" destId="{6AA8523C-D1AB-41A9-B8C5-B0BB01220A5E}" srcOrd="0" destOrd="0" presId="urn:microsoft.com/office/officeart/2008/layout/AlternatingHexagons"/>
    <dgm:cxn modelId="{92CC5AE9-B53C-44AC-A5A3-6618DBBC2A9A}" type="presParOf" srcId="{46887E43-5B4F-4580-B607-A469D1B63942}" destId="{2C988767-6851-4B18-A1A5-F456A99AFAD6}" srcOrd="1" destOrd="0" presId="urn:microsoft.com/office/officeart/2008/layout/AlternatingHexagons"/>
    <dgm:cxn modelId="{6F3B7B85-4CF2-4856-BC97-D293A21BFC77}" type="presParOf" srcId="{46887E43-5B4F-4580-B607-A469D1B63942}" destId="{B49D80A9-124A-4ABC-A7B9-726DA1AC2EC5}" srcOrd="2" destOrd="0" presId="urn:microsoft.com/office/officeart/2008/layout/AlternatingHexagons"/>
    <dgm:cxn modelId="{CB613774-53CB-4F25-9D58-8453020C0323}" type="presParOf" srcId="{46887E43-5B4F-4580-B607-A469D1B63942}" destId="{D3761BDB-1365-4D2E-8A0B-786C3AD9F7CC}" srcOrd="3" destOrd="0" presId="urn:microsoft.com/office/officeart/2008/layout/AlternatingHexagons"/>
    <dgm:cxn modelId="{4F931D4B-21C5-4629-BED2-89690C70DD8B}" type="presParOf" srcId="{46887E43-5B4F-4580-B607-A469D1B63942}" destId="{111DCDFE-7141-417A-8D9C-6D545663BBC4}" srcOrd="4" destOrd="0" presId="urn:microsoft.com/office/officeart/2008/layout/AlternatingHexagons"/>
    <dgm:cxn modelId="{ED2E67F7-FD53-4A3B-B336-20C7A576DEDB}" type="presParOf" srcId="{E0D7DBE5-D860-4B99-B02C-A362C2B2C523}" destId="{F8DAEC05-2E04-483C-B32A-C1474D57F2C7}" srcOrd="7" destOrd="0" presId="urn:microsoft.com/office/officeart/2008/layout/AlternatingHexagons"/>
    <dgm:cxn modelId="{1788A0DA-4660-4D5D-B49B-C45447C25184}" type="presParOf" srcId="{E0D7DBE5-D860-4B99-B02C-A362C2B2C523}" destId="{7AACD4FA-EF37-4ABD-9DC7-03F76780D731}" srcOrd="8" destOrd="0" presId="urn:microsoft.com/office/officeart/2008/layout/AlternatingHexagons"/>
    <dgm:cxn modelId="{20A5279E-9EC1-43C5-8EDE-C58B3013BA59}" type="presParOf" srcId="{7AACD4FA-EF37-4ABD-9DC7-03F76780D731}" destId="{5991E75E-E86B-46F3-88BB-B83E1C35D203}" srcOrd="0" destOrd="0" presId="urn:microsoft.com/office/officeart/2008/layout/AlternatingHexagons"/>
    <dgm:cxn modelId="{93CAE645-69E1-4775-899B-7D8ACEA397C9}" type="presParOf" srcId="{7AACD4FA-EF37-4ABD-9DC7-03F76780D731}" destId="{5AF62D8C-6CBC-4264-9805-87F0EF32E231}" srcOrd="1" destOrd="0" presId="urn:microsoft.com/office/officeart/2008/layout/AlternatingHexagons"/>
    <dgm:cxn modelId="{693C7902-9C35-4FAE-A950-53E2D14CB28E}" type="presParOf" srcId="{7AACD4FA-EF37-4ABD-9DC7-03F76780D731}" destId="{09449686-6349-456B-AA9A-2DA43B71FA4C}" srcOrd="2" destOrd="0" presId="urn:microsoft.com/office/officeart/2008/layout/AlternatingHexagons"/>
    <dgm:cxn modelId="{FE80E15E-A436-42D5-878F-7799AF52DF02}" type="presParOf" srcId="{7AACD4FA-EF37-4ABD-9DC7-03F76780D731}" destId="{06E0210C-A05C-46D5-9E1F-7D2DC3C249C9}" srcOrd="3" destOrd="0" presId="urn:microsoft.com/office/officeart/2008/layout/AlternatingHexagons"/>
    <dgm:cxn modelId="{5AC1D009-14B5-4A63-A3F8-0E43DFEAEFF0}" type="presParOf" srcId="{7AACD4FA-EF37-4ABD-9DC7-03F76780D731}" destId="{D5353B38-C980-4309-A624-44DEC13BC37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DFF8A9-C432-4A4F-928B-4C7D55F52206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D057EA1-13AD-45ED-9E50-88E8984DA8ED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 smtClean="0"/>
            <a:t>Gravidez na adolescência</a:t>
          </a:r>
          <a:endParaRPr lang="pt-BR" b="1" dirty="0"/>
        </a:p>
      </dgm:t>
    </dgm:pt>
    <dgm:pt modelId="{CB15A7B4-20AC-444C-89AF-DBFB0839DCD5}" type="parTrans" cxnId="{EEF8C621-E90B-444F-977E-46AD720A204E}">
      <dgm:prSet/>
      <dgm:spPr/>
      <dgm:t>
        <a:bodyPr/>
        <a:lstStyle/>
        <a:p>
          <a:endParaRPr lang="pt-BR"/>
        </a:p>
      </dgm:t>
    </dgm:pt>
    <dgm:pt modelId="{A00C7660-C6FB-4627-95FC-0D976C876EAA}" type="sibTrans" cxnId="{EEF8C621-E90B-444F-977E-46AD720A204E}">
      <dgm:prSet/>
      <dgm:spPr/>
      <dgm:t>
        <a:bodyPr/>
        <a:lstStyle/>
        <a:p>
          <a:endParaRPr lang="pt-BR"/>
        </a:p>
      </dgm:t>
    </dgm:pt>
    <dgm:pt modelId="{C7D24564-24E5-4677-96B9-7C4CF3A4B0C5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dirty="0" smtClean="0"/>
            <a:t>Saúde </a:t>
          </a:r>
          <a:endParaRPr lang="pt-BR" dirty="0"/>
        </a:p>
      </dgm:t>
    </dgm:pt>
    <dgm:pt modelId="{D0691686-FAE8-4595-9E6D-1D7A70A53958}" type="parTrans" cxnId="{97ACC60E-D00B-49A1-BA3E-67D8AF48C933}">
      <dgm:prSet/>
      <dgm:spPr/>
      <dgm:t>
        <a:bodyPr/>
        <a:lstStyle/>
        <a:p>
          <a:endParaRPr lang="pt-BR"/>
        </a:p>
      </dgm:t>
    </dgm:pt>
    <dgm:pt modelId="{3CBB6194-5FFB-411F-AC35-3518F2324FA8}" type="sibTrans" cxnId="{97ACC60E-D00B-49A1-BA3E-67D8AF48C933}">
      <dgm:prSet/>
      <dgm:spPr/>
      <dgm:t>
        <a:bodyPr/>
        <a:lstStyle/>
        <a:p>
          <a:endParaRPr lang="pt-BR"/>
        </a:p>
      </dgm:t>
    </dgm:pt>
    <dgm:pt modelId="{A89B4403-4D06-47DF-849B-63549BB61D70}">
      <dgm:prSet phldrT="[Texto]"/>
      <dgm:spPr>
        <a:solidFill>
          <a:schemeClr val="accent6"/>
        </a:solidFill>
      </dgm:spPr>
      <dgm:t>
        <a:bodyPr/>
        <a:lstStyle/>
        <a:p>
          <a:r>
            <a:rPr lang="pt-BR" dirty="0" smtClean="0"/>
            <a:t>Educação</a:t>
          </a:r>
          <a:endParaRPr lang="pt-BR" dirty="0"/>
        </a:p>
      </dgm:t>
    </dgm:pt>
    <dgm:pt modelId="{395E87BD-52E7-453A-9444-32ACE99C5077}" type="parTrans" cxnId="{4CF6E715-627A-4A2E-9C0C-ABB0A34A22C6}">
      <dgm:prSet/>
      <dgm:spPr/>
      <dgm:t>
        <a:bodyPr/>
        <a:lstStyle/>
        <a:p>
          <a:endParaRPr lang="pt-BR"/>
        </a:p>
      </dgm:t>
    </dgm:pt>
    <dgm:pt modelId="{D38BC5CB-6F72-416E-B6F8-51E3A2D26ED4}" type="sibTrans" cxnId="{4CF6E715-627A-4A2E-9C0C-ABB0A34A22C6}">
      <dgm:prSet/>
      <dgm:spPr/>
      <dgm:t>
        <a:bodyPr/>
        <a:lstStyle/>
        <a:p>
          <a:endParaRPr lang="pt-BR"/>
        </a:p>
      </dgm:t>
    </dgm:pt>
    <dgm:pt modelId="{A14B70A0-C337-49A3-B70D-E4AA1C4DF60D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smtClean="0">
              <a:latin typeface="Arial" panose="020B0604020202020204" pitchFamily="34" charset="0"/>
              <a:cs typeface="Arial" panose="020B0604020202020204" pitchFamily="34" charset="0"/>
            </a:rPr>
            <a:t>Mulher, Família e Direitos Humanos</a:t>
          </a:r>
          <a:endParaRPr lang="pt-BR"/>
        </a:p>
      </dgm:t>
    </dgm:pt>
    <dgm:pt modelId="{C65264D7-0DA7-49FB-97BC-A368EDD05062}" type="parTrans" cxnId="{54211D0D-C3A4-41B7-B3D7-C854A834006C}">
      <dgm:prSet/>
      <dgm:spPr/>
      <dgm:t>
        <a:bodyPr/>
        <a:lstStyle/>
        <a:p>
          <a:endParaRPr lang="pt-BR"/>
        </a:p>
      </dgm:t>
    </dgm:pt>
    <dgm:pt modelId="{037D6EB8-605A-4B3D-B8E3-622E5D937E6E}" type="sibTrans" cxnId="{54211D0D-C3A4-41B7-B3D7-C854A834006C}">
      <dgm:prSet/>
      <dgm:spPr/>
      <dgm:t>
        <a:bodyPr/>
        <a:lstStyle/>
        <a:p>
          <a:endParaRPr lang="pt-BR"/>
        </a:p>
      </dgm:t>
    </dgm:pt>
    <dgm:pt modelId="{6ECACDF9-837F-4F6B-A054-DD21A89C3CB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Cidadania</a:t>
          </a:r>
          <a:endParaRPr lang="pt-BR" dirty="0"/>
        </a:p>
      </dgm:t>
    </dgm:pt>
    <dgm:pt modelId="{D2373749-A327-4C77-85A5-04A1AA06AC74}" type="parTrans" cxnId="{8020A5BF-AE96-425F-AE88-F2E00CC0698A}">
      <dgm:prSet/>
      <dgm:spPr/>
      <dgm:t>
        <a:bodyPr/>
        <a:lstStyle/>
        <a:p>
          <a:endParaRPr lang="pt-BR"/>
        </a:p>
      </dgm:t>
    </dgm:pt>
    <dgm:pt modelId="{FE05A2B3-53D0-43FC-A33B-FD50A810FFBC}" type="sibTrans" cxnId="{8020A5BF-AE96-425F-AE88-F2E00CC0698A}">
      <dgm:prSet/>
      <dgm:spPr/>
      <dgm:t>
        <a:bodyPr/>
        <a:lstStyle/>
        <a:p>
          <a:endParaRPr lang="pt-BR"/>
        </a:p>
      </dgm:t>
    </dgm:pt>
    <dgm:pt modelId="{674510E0-69FD-46F5-93E2-43AFC3F83EA5}" type="pres">
      <dgm:prSet presAssocID="{77DFF8A9-C432-4A4F-928B-4C7D55F5220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9889F2-1E42-4DA3-BC29-DB2462154EB8}" type="pres">
      <dgm:prSet presAssocID="{4D057EA1-13AD-45ED-9E50-88E8984DA8ED}" presName="centerShape" presStyleLbl="node0" presStyleIdx="0" presStyleCnt="1"/>
      <dgm:spPr/>
      <dgm:t>
        <a:bodyPr/>
        <a:lstStyle/>
        <a:p>
          <a:endParaRPr lang="pt-BR"/>
        </a:p>
      </dgm:t>
    </dgm:pt>
    <dgm:pt modelId="{878153DC-AD5D-490B-9C87-8186AE2375BF}" type="pres">
      <dgm:prSet presAssocID="{C7D24564-24E5-4677-96B9-7C4CF3A4B0C5}" presName="node" presStyleLbl="node1" presStyleIdx="0" presStyleCnt="4" custRadScaleRad="102809" custRadScaleInc="19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6DEBB0-DD3F-4330-9982-3F1AAFB2ED3E}" type="pres">
      <dgm:prSet presAssocID="{C7D24564-24E5-4677-96B9-7C4CF3A4B0C5}" presName="dummy" presStyleCnt="0"/>
      <dgm:spPr/>
    </dgm:pt>
    <dgm:pt modelId="{3757C4B9-C8F6-492C-B0DF-00E74EE99C13}" type="pres">
      <dgm:prSet presAssocID="{3CBB6194-5FFB-411F-AC35-3518F2324FA8}" presName="sibTrans" presStyleLbl="sibTrans2D1" presStyleIdx="0" presStyleCnt="4"/>
      <dgm:spPr/>
      <dgm:t>
        <a:bodyPr/>
        <a:lstStyle/>
        <a:p>
          <a:endParaRPr lang="pt-BR"/>
        </a:p>
      </dgm:t>
    </dgm:pt>
    <dgm:pt modelId="{CAFFBA6D-9761-45CA-9235-3F9DBCB51671}" type="pres">
      <dgm:prSet presAssocID="{A89B4403-4D06-47DF-849B-63549BB61D7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1AB685-37B3-44A1-A7F6-16BD20D4A386}" type="pres">
      <dgm:prSet presAssocID="{A89B4403-4D06-47DF-849B-63549BB61D70}" presName="dummy" presStyleCnt="0"/>
      <dgm:spPr/>
    </dgm:pt>
    <dgm:pt modelId="{72F6E5C5-99F0-4ADC-90B8-891BA35F015E}" type="pres">
      <dgm:prSet presAssocID="{D38BC5CB-6F72-416E-B6F8-51E3A2D26ED4}" presName="sibTrans" presStyleLbl="sibTrans2D1" presStyleIdx="1" presStyleCnt="4"/>
      <dgm:spPr/>
      <dgm:t>
        <a:bodyPr/>
        <a:lstStyle/>
        <a:p>
          <a:endParaRPr lang="pt-BR"/>
        </a:p>
      </dgm:t>
    </dgm:pt>
    <dgm:pt modelId="{0DBAF2A0-C03A-4AE2-B38A-60D1DE15C777}" type="pres">
      <dgm:prSet presAssocID="{6ECACDF9-837F-4F6B-A054-DD21A89C3CB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054120-A088-48D8-9FBE-828E8B290EF5}" type="pres">
      <dgm:prSet presAssocID="{6ECACDF9-837F-4F6B-A054-DD21A89C3CB0}" presName="dummy" presStyleCnt="0"/>
      <dgm:spPr/>
    </dgm:pt>
    <dgm:pt modelId="{7BD10AB7-8503-49F6-A3E2-A13BB17D6103}" type="pres">
      <dgm:prSet presAssocID="{FE05A2B3-53D0-43FC-A33B-FD50A810FFBC}" presName="sibTrans" presStyleLbl="sibTrans2D1" presStyleIdx="2" presStyleCnt="4"/>
      <dgm:spPr/>
      <dgm:t>
        <a:bodyPr/>
        <a:lstStyle/>
        <a:p>
          <a:endParaRPr lang="pt-BR"/>
        </a:p>
      </dgm:t>
    </dgm:pt>
    <dgm:pt modelId="{148019CC-20E4-4C1D-92BF-724B7AF1D6DC}" type="pres">
      <dgm:prSet presAssocID="{A14B70A0-C337-49A3-B70D-E4AA1C4DF60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9DA577-9147-4B92-8876-B9AFA8E69D9E}" type="pres">
      <dgm:prSet presAssocID="{A14B70A0-C337-49A3-B70D-E4AA1C4DF60D}" presName="dummy" presStyleCnt="0"/>
      <dgm:spPr/>
    </dgm:pt>
    <dgm:pt modelId="{FDECDB06-045A-475A-BAB6-663C9EC081F3}" type="pres">
      <dgm:prSet presAssocID="{037D6EB8-605A-4B3D-B8E3-622E5D937E6E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97ACC60E-D00B-49A1-BA3E-67D8AF48C933}" srcId="{4D057EA1-13AD-45ED-9E50-88E8984DA8ED}" destId="{C7D24564-24E5-4677-96B9-7C4CF3A4B0C5}" srcOrd="0" destOrd="0" parTransId="{D0691686-FAE8-4595-9E6D-1D7A70A53958}" sibTransId="{3CBB6194-5FFB-411F-AC35-3518F2324FA8}"/>
    <dgm:cxn modelId="{93843DD5-DE77-4CDD-92FD-56F63596E38C}" type="presOf" srcId="{4D057EA1-13AD-45ED-9E50-88E8984DA8ED}" destId="{8A9889F2-1E42-4DA3-BC29-DB2462154EB8}" srcOrd="0" destOrd="0" presId="urn:microsoft.com/office/officeart/2005/8/layout/radial6"/>
    <dgm:cxn modelId="{419236B2-B234-44A3-A738-1BA91BEA0FAB}" type="presOf" srcId="{77DFF8A9-C432-4A4F-928B-4C7D55F52206}" destId="{674510E0-69FD-46F5-93E2-43AFC3F83EA5}" srcOrd="0" destOrd="0" presId="urn:microsoft.com/office/officeart/2005/8/layout/radial6"/>
    <dgm:cxn modelId="{DBA24A8B-61FA-421F-A637-779F5B567EFA}" type="presOf" srcId="{D38BC5CB-6F72-416E-B6F8-51E3A2D26ED4}" destId="{72F6E5C5-99F0-4ADC-90B8-891BA35F015E}" srcOrd="0" destOrd="0" presId="urn:microsoft.com/office/officeart/2005/8/layout/radial6"/>
    <dgm:cxn modelId="{EEF8C621-E90B-444F-977E-46AD720A204E}" srcId="{77DFF8A9-C432-4A4F-928B-4C7D55F52206}" destId="{4D057EA1-13AD-45ED-9E50-88E8984DA8ED}" srcOrd="0" destOrd="0" parTransId="{CB15A7B4-20AC-444C-89AF-DBFB0839DCD5}" sibTransId="{A00C7660-C6FB-4627-95FC-0D976C876EAA}"/>
    <dgm:cxn modelId="{54211D0D-C3A4-41B7-B3D7-C854A834006C}" srcId="{4D057EA1-13AD-45ED-9E50-88E8984DA8ED}" destId="{A14B70A0-C337-49A3-B70D-E4AA1C4DF60D}" srcOrd="3" destOrd="0" parTransId="{C65264D7-0DA7-49FB-97BC-A368EDD05062}" sibTransId="{037D6EB8-605A-4B3D-B8E3-622E5D937E6E}"/>
    <dgm:cxn modelId="{0C7586D7-CBB4-45FF-AE4A-94C9B0C2239C}" type="presOf" srcId="{037D6EB8-605A-4B3D-B8E3-622E5D937E6E}" destId="{FDECDB06-045A-475A-BAB6-663C9EC081F3}" srcOrd="0" destOrd="0" presId="urn:microsoft.com/office/officeart/2005/8/layout/radial6"/>
    <dgm:cxn modelId="{005C1BDF-2933-43BA-A2DB-45A2D4509E39}" type="presOf" srcId="{3CBB6194-5FFB-411F-AC35-3518F2324FA8}" destId="{3757C4B9-C8F6-492C-B0DF-00E74EE99C13}" srcOrd="0" destOrd="0" presId="urn:microsoft.com/office/officeart/2005/8/layout/radial6"/>
    <dgm:cxn modelId="{4CF6E715-627A-4A2E-9C0C-ABB0A34A22C6}" srcId="{4D057EA1-13AD-45ED-9E50-88E8984DA8ED}" destId="{A89B4403-4D06-47DF-849B-63549BB61D70}" srcOrd="1" destOrd="0" parTransId="{395E87BD-52E7-453A-9444-32ACE99C5077}" sibTransId="{D38BC5CB-6F72-416E-B6F8-51E3A2D26ED4}"/>
    <dgm:cxn modelId="{819A9E6F-A5F0-4848-B53A-8C1B3F9B3B09}" type="presOf" srcId="{FE05A2B3-53D0-43FC-A33B-FD50A810FFBC}" destId="{7BD10AB7-8503-49F6-A3E2-A13BB17D6103}" srcOrd="0" destOrd="0" presId="urn:microsoft.com/office/officeart/2005/8/layout/radial6"/>
    <dgm:cxn modelId="{180E2AD7-6BB2-4D67-AC5E-A535F58EAE78}" type="presOf" srcId="{A89B4403-4D06-47DF-849B-63549BB61D70}" destId="{CAFFBA6D-9761-45CA-9235-3F9DBCB51671}" srcOrd="0" destOrd="0" presId="urn:microsoft.com/office/officeart/2005/8/layout/radial6"/>
    <dgm:cxn modelId="{D1F46E34-BF37-45FA-B2DF-2069AF63452F}" type="presOf" srcId="{6ECACDF9-837F-4F6B-A054-DD21A89C3CB0}" destId="{0DBAF2A0-C03A-4AE2-B38A-60D1DE15C777}" srcOrd="0" destOrd="0" presId="urn:microsoft.com/office/officeart/2005/8/layout/radial6"/>
    <dgm:cxn modelId="{8020A5BF-AE96-425F-AE88-F2E00CC0698A}" srcId="{4D057EA1-13AD-45ED-9E50-88E8984DA8ED}" destId="{6ECACDF9-837F-4F6B-A054-DD21A89C3CB0}" srcOrd="2" destOrd="0" parTransId="{D2373749-A327-4C77-85A5-04A1AA06AC74}" sibTransId="{FE05A2B3-53D0-43FC-A33B-FD50A810FFBC}"/>
    <dgm:cxn modelId="{E52FCA99-819E-443F-95B4-07D3CC960B3B}" type="presOf" srcId="{C7D24564-24E5-4677-96B9-7C4CF3A4B0C5}" destId="{878153DC-AD5D-490B-9C87-8186AE2375BF}" srcOrd="0" destOrd="0" presId="urn:microsoft.com/office/officeart/2005/8/layout/radial6"/>
    <dgm:cxn modelId="{C15082BF-5C82-4BFA-85BB-0A5FBCE687E2}" type="presOf" srcId="{A14B70A0-C337-49A3-B70D-E4AA1C4DF60D}" destId="{148019CC-20E4-4C1D-92BF-724B7AF1D6DC}" srcOrd="0" destOrd="0" presId="urn:microsoft.com/office/officeart/2005/8/layout/radial6"/>
    <dgm:cxn modelId="{8B2D4EC2-5A94-47A2-9AC4-6EFC48F8A1E6}" type="presParOf" srcId="{674510E0-69FD-46F5-93E2-43AFC3F83EA5}" destId="{8A9889F2-1E42-4DA3-BC29-DB2462154EB8}" srcOrd="0" destOrd="0" presId="urn:microsoft.com/office/officeart/2005/8/layout/radial6"/>
    <dgm:cxn modelId="{B138C2FD-9217-460E-8D31-A6BEAFB32455}" type="presParOf" srcId="{674510E0-69FD-46F5-93E2-43AFC3F83EA5}" destId="{878153DC-AD5D-490B-9C87-8186AE2375BF}" srcOrd="1" destOrd="0" presId="urn:microsoft.com/office/officeart/2005/8/layout/radial6"/>
    <dgm:cxn modelId="{207C76A1-D692-4333-AAE5-DF4CBF985DBE}" type="presParOf" srcId="{674510E0-69FD-46F5-93E2-43AFC3F83EA5}" destId="{B36DEBB0-DD3F-4330-9982-3F1AAFB2ED3E}" srcOrd="2" destOrd="0" presId="urn:microsoft.com/office/officeart/2005/8/layout/radial6"/>
    <dgm:cxn modelId="{FBFE4190-9190-44A6-B5C8-0FF55170F14C}" type="presParOf" srcId="{674510E0-69FD-46F5-93E2-43AFC3F83EA5}" destId="{3757C4B9-C8F6-492C-B0DF-00E74EE99C13}" srcOrd="3" destOrd="0" presId="urn:microsoft.com/office/officeart/2005/8/layout/radial6"/>
    <dgm:cxn modelId="{5DD4D498-6119-4990-AFEB-E96FCD4D9EE3}" type="presParOf" srcId="{674510E0-69FD-46F5-93E2-43AFC3F83EA5}" destId="{CAFFBA6D-9761-45CA-9235-3F9DBCB51671}" srcOrd="4" destOrd="0" presId="urn:microsoft.com/office/officeart/2005/8/layout/radial6"/>
    <dgm:cxn modelId="{84537116-69AF-427C-81EC-00F6A06EED39}" type="presParOf" srcId="{674510E0-69FD-46F5-93E2-43AFC3F83EA5}" destId="{9D1AB685-37B3-44A1-A7F6-16BD20D4A386}" srcOrd="5" destOrd="0" presId="urn:microsoft.com/office/officeart/2005/8/layout/radial6"/>
    <dgm:cxn modelId="{5E2BF220-99BB-4574-B3A4-585FC190941E}" type="presParOf" srcId="{674510E0-69FD-46F5-93E2-43AFC3F83EA5}" destId="{72F6E5C5-99F0-4ADC-90B8-891BA35F015E}" srcOrd="6" destOrd="0" presId="urn:microsoft.com/office/officeart/2005/8/layout/radial6"/>
    <dgm:cxn modelId="{46B1E229-52D9-4146-BE47-B7B17F399EB2}" type="presParOf" srcId="{674510E0-69FD-46F5-93E2-43AFC3F83EA5}" destId="{0DBAF2A0-C03A-4AE2-B38A-60D1DE15C777}" srcOrd="7" destOrd="0" presId="urn:microsoft.com/office/officeart/2005/8/layout/radial6"/>
    <dgm:cxn modelId="{66F6213F-1E73-4D91-93E2-4031D8C198B3}" type="presParOf" srcId="{674510E0-69FD-46F5-93E2-43AFC3F83EA5}" destId="{51054120-A088-48D8-9FBE-828E8B290EF5}" srcOrd="8" destOrd="0" presId="urn:microsoft.com/office/officeart/2005/8/layout/radial6"/>
    <dgm:cxn modelId="{03A1C631-7C13-413C-9528-E64D4FF1E2BB}" type="presParOf" srcId="{674510E0-69FD-46F5-93E2-43AFC3F83EA5}" destId="{7BD10AB7-8503-49F6-A3E2-A13BB17D6103}" srcOrd="9" destOrd="0" presId="urn:microsoft.com/office/officeart/2005/8/layout/radial6"/>
    <dgm:cxn modelId="{E1D9EA24-9408-42C4-8145-8BF540199B86}" type="presParOf" srcId="{674510E0-69FD-46F5-93E2-43AFC3F83EA5}" destId="{148019CC-20E4-4C1D-92BF-724B7AF1D6DC}" srcOrd="10" destOrd="0" presId="urn:microsoft.com/office/officeart/2005/8/layout/radial6"/>
    <dgm:cxn modelId="{9473A465-7EF6-4379-AF2F-05050C4BC053}" type="presParOf" srcId="{674510E0-69FD-46F5-93E2-43AFC3F83EA5}" destId="{0C9DA577-9147-4B92-8876-B9AFA8E69D9E}" srcOrd="11" destOrd="0" presId="urn:microsoft.com/office/officeart/2005/8/layout/radial6"/>
    <dgm:cxn modelId="{04DAB4BC-552B-470A-9D65-73327CABD4A2}" type="presParOf" srcId="{674510E0-69FD-46F5-93E2-43AFC3F83EA5}" destId="{FDECDB06-045A-475A-BAB6-663C9EC081F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E00D9-3C32-4011-BB9E-C4A56F96E478}">
      <dsp:nvSpPr>
        <dsp:cNvPr id="0" name=""/>
        <dsp:cNvSpPr/>
      </dsp:nvSpPr>
      <dsp:spPr>
        <a:xfrm>
          <a:off x="2758894" y="0"/>
          <a:ext cx="1907957" cy="190795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i="0" kern="1200" dirty="0" smtClean="0">
              <a:latin typeface="+mn-lt"/>
              <a:cs typeface="Arial" panose="020B0604020202020204" pitchFamily="34" charset="0"/>
            </a:rPr>
            <a:t>AÇÕES</a:t>
          </a:r>
          <a:r>
            <a:rPr lang="pt-BR" sz="1000" b="1" i="0" kern="1200" dirty="0" smtClean="0">
              <a:latin typeface="+mn-lt"/>
            </a:rPr>
            <a:t> EM SAÚDE SEXUAL E SAÚDE REPRODUTIVA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b="1" i="0" kern="1200" dirty="0">
            <a:latin typeface="+mn-lt"/>
          </a:endParaRPr>
        </a:p>
      </dsp:txBody>
      <dsp:txXfrm>
        <a:off x="2979043" y="256840"/>
        <a:ext cx="1467659" cy="605409"/>
      </dsp:txXfrm>
    </dsp:sp>
    <dsp:sp modelId="{38120389-2AD1-4053-8720-D3881DE61AB8}">
      <dsp:nvSpPr>
        <dsp:cNvPr id="0" name=""/>
        <dsp:cNvSpPr/>
      </dsp:nvSpPr>
      <dsp:spPr>
        <a:xfrm>
          <a:off x="3588851" y="920338"/>
          <a:ext cx="1907957" cy="190795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i="0" kern="1200" dirty="0" smtClean="0"/>
            <a:t>PROCESSO DE TRABALHO NA ATENÇÃO BÁSICA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16213" y="1140487"/>
        <a:ext cx="733829" cy="1467659"/>
      </dsp:txXfrm>
    </dsp:sp>
    <dsp:sp modelId="{E69DD7D9-E011-45AA-96F3-B1EEF0E635D1}">
      <dsp:nvSpPr>
        <dsp:cNvPr id="0" name=""/>
        <dsp:cNvSpPr/>
      </dsp:nvSpPr>
      <dsp:spPr>
        <a:xfrm>
          <a:off x="2652506" y="1724500"/>
          <a:ext cx="1907957" cy="190795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i="0" kern="1200" dirty="0" smtClean="0">
              <a:latin typeface="+mn-lt"/>
            </a:rPr>
            <a:t>AÇÕES DE VIOLÊNCIA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2655" y="2770207"/>
        <a:ext cx="1467659" cy="605409"/>
      </dsp:txXfrm>
    </dsp:sp>
    <dsp:sp modelId="{4E918484-D26B-47BD-A8CE-19944DF66E3D}">
      <dsp:nvSpPr>
        <dsp:cNvPr id="0" name=""/>
        <dsp:cNvSpPr/>
      </dsp:nvSpPr>
      <dsp:spPr>
        <a:xfrm>
          <a:off x="1813486" y="834117"/>
          <a:ext cx="1907957" cy="190795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i="0" kern="1200" dirty="0" smtClean="0">
              <a:latin typeface="+mn-lt"/>
              <a:cs typeface="Arial" panose="020B0604020202020204" pitchFamily="34" charset="0"/>
            </a:rPr>
            <a:t>AÇÕES DE CRESCIMENTO E DESENVOLVIMENTO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b="1" i="0" kern="1200" dirty="0">
            <a:latin typeface="+mn-lt"/>
            <a:cs typeface="Arial" panose="020B0604020202020204" pitchFamily="34" charset="0"/>
          </a:endParaRPr>
        </a:p>
      </dsp:txBody>
      <dsp:txXfrm>
        <a:off x="1960252" y="1054266"/>
        <a:ext cx="733829" cy="1467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CB677-31F6-4E18-9E56-F739EE3E31E4}">
      <dsp:nvSpPr>
        <dsp:cNvPr id="0" name=""/>
        <dsp:cNvSpPr/>
      </dsp:nvSpPr>
      <dsp:spPr>
        <a:xfrm rot="5400000">
          <a:off x="2084643" y="89483"/>
          <a:ext cx="904567" cy="126603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Acessível</a:t>
          </a:r>
          <a:endParaRPr lang="pt-BR" sz="1400" kern="1200" dirty="0"/>
        </a:p>
      </dsp:txBody>
      <dsp:txXfrm rot="-5400000">
        <a:off x="2114915" y="420978"/>
        <a:ext cx="844023" cy="603045"/>
      </dsp:txXfrm>
    </dsp:sp>
    <dsp:sp modelId="{FE65D067-787C-4D01-962B-6230BEE48858}">
      <dsp:nvSpPr>
        <dsp:cNvPr id="0" name=""/>
        <dsp:cNvSpPr/>
      </dsp:nvSpPr>
      <dsp:spPr>
        <a:xfrm>
          <a:off x="4750812" y="181144"/>
          <a:ext cx="1009496" cy="542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058DD-7E75-4360-90D6-46AF329FDA8D}">
      <dsp:nvSpPr>
        <dsp:cNvPr id="0" name=""/>
        <dsp:cNvSpPr/>
      </dsp:nvSpPr>
      <dsp:spPr>
        <a:xfrm rot="5400000" flipH="1" flipV="1">
          <a:off x="5915623" y="2006422"/>
          <a:ext cx="187851" cy="457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/>
        </a:p>
      </dsp:txBody>
      <dsp:txXfrm rot="-5400000">
        <a:off x="5991425" y="1954823"/>
        <a:ext cx="36247" cy="148922"/>
      </dsp:txXfrm>
    </dsp:sp>
    <dsp:sp modelId="{249045E2-89B8-4159-A290-6E234FAC055A}">
      <dsp:nvSpPr>
        <dsp:cNvPr id="0" name=""/>
        <dsp:cNvSpPr/>
      </dsp:nvSpPr>
      <dsp:spPr>
        <a:xfrm rot="5400000">
          <a:off x="5079424" y="231697"/>
          <a:ext cx="904567" cy="13509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Aceitável</a:t>
          </a:r>
          <a:endParaRPr lang="pt-BR" sz="1400" kern="1200" dirty="0"/>
        </a:p>
      </dsp:txBody>
      <dsp:txXfrm rot="-5400000">
        <a:off x="5081394" y="605645"/>
        <a:ext cx="900627" cy="603045"/>
      </dsp:txXfrm>
    </dsp:sp>
    <dsp:sp modelId="{C6C55DBA-B7A4-4647-A4F0-AF91248A9C87}">
      <dsp:nvSpPr>
        <dsp:cNvPr id="0" name=""/>
        <dsp:cNvSpPr/>
      </dsp:nvSpPr>
      <dsp:spPr>
        <a:xfrm>
          <a:off x="2503868" y="948941"/>
          <a:ext cx="976932" cy="542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40570-22BF-4258-97C1-6A2298DB8E9F}">
      <dsp:nvSpPr>
        <dsp:cNvPr id="0" name=""/>
        <dsp:cNvSpPr/>
      </dsp:nvSpPr>
      <dsp:spPr>
        <a:xfrm rot="16200000" flipV="1">
          <a:off x="1792661" y="2176032"/>
          <a:ext cx="267245" cy="4473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 rot="-5400000">
        <a:off x="1908266" y="2090778"/>
        <a:ext cx="36035" cy="215247"/>
      </dsp:txXfrm>
    </dsp:sp>
    <dsp:sp modelId="{009C791D-C5C9-4B5B-9FD7-6B4C1F8CEAAB}">
      <dsp:nvSpPr>
        <dsp:cNvPr id="0" name=""/>
        <dsp:cNvSpPr/>
      </dsp:nvSpPr>
      <dsp:spPr>
        <a:xfrm rot="5400000">
          <a:off x="245243" y="1337142"/>
          <a:ext cx="904567" cy="128170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Adequado</a:t>
          </a:r>
          <a:endParaRPr lang="pt-BR" sz="1400" kern="1200" dirty="0"/>
        </a:p>
      </dsp:txBody>
      <dsp:txXfrm rot="-5400000">
        <a:off x="270292" y="1676471"/>
        <a:ext cx="854470" cy="603045"/>
      </dsp:txXfrm>
    </dsp:sp>
    <dsp:sp modelId="{1374F0FA-A20E-45E8-8727-2CDE12F428B2}">
      <dsp:nvSpPr>
        <dsp:cNvPr id="0" name=""/>
        <dsp:cNvSpPr/>
      </dsp:nvSpPr>
      <dsp:spPr>
        <a:xfrm>
          <a:off x="4750812" y="1716737"/>
          <a:ext cx="1009496" cy="542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BB515-5F77-411C-9CBC-CDA667F78773}">
      <dsp:nvSpPr>
        <dsp:cNvPr id="0" name=""/>
        <dsp:cNvSpPr/>
      </dsp:nvSpPr>
      <dsp:spPr>
        <a:xfrm rot="5400000">
          <a:off x="1714421" y="1846858"/>
          <a:ext cx="281863" cy="4689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-5400000">
        <a:off x="1836463" y="1756772"/>
        <a:ext cx="37779" cy="227070"/>
      </dsp:txXfrm>
    </dsp:sp>
    <dsp:sp modelId="{6AA8523C-D1AB-41A9-B8C5-B0BB01220A5E}">
      <dsp:nvSpPr>
        <dsp:cNvPr id="0" name=""/>
        <dsp:cNvSpPr/>
      </dsp:nvSpPr>
      <dsp:spPr>
        <a:xfrm rot="5400000">
          <a:off x="3302635" y="2494530"/>
          <a:ext cx="904567" cy="14056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Equitativo</a:t>
          </a:r>
          <a:endParaRPr lang="pt-BR" sz="1400" kern="1200" dirty="0"/>
        </a:p>
      </dsp:txBody>
      <dsp:txXfrm rot="-5400000">
        <a:off x="3286384" y="2895810"/>
        <a:ext cx="937070" cy="603045"/>
      </dsp:txXfrm>
    </dsp:sp>
    <dsp:sp modelId="{2C988767-6851-4B18-A1A5-F456A99AFAD6}">
      <dsp:nvSpPr>
        <dsp:cNvPr id="0" name=""/>
        <dsp:cNvSpPr/>
      </dsp:nvSpPr>
      <dsp:spPr>
        <a:xfrm>
          <a:off x="2503868" y="2484534"/>
          <a:ext cx="976932" cy="542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DCDFE-7141-417A-8D9C-6D545663BBC4}">
      <dsp:nvSpPr>
        <dsp:cNvPr id="0" name=""/>
        <dsp:cNvSpPr/>
      </dsp:nvSpPr>
      <dsp:spPr>
        <a:xfrm rot="5400000">
          <a:off x="2139630" y="1857140"/>
          <a:ext cx="296471" cy="478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 rot="-5400000">
        <a:off x="2268581" y="1761508"/>
        <a:ext cx="38568" cy="239089"/>
      </dsp:txXfrm>
    </dsp:sp>
    <dsp:sp modelId="{5991E75E-E86B-46F3-88BB-B83E1C35D203}">
      <dsp:nvSpPr>
        <dsp:cNvPr id="0" name=""/>
        <dsp:cNvSpPr/>
      </dsp:nvSpPr>
      <dsp:spPr>
        <a:xfrm rot="5400000">
          <a:off x="6621151" y="1993045"/>
          <a:ext cx="904567" cy="126603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Eficaz</a:t>
          </a:r>
          <a:endParaRPr lang="pt-BR" sz="1400" kern="1200" dirty="0"/>
        </a:p>
      </dsp:txBody>
      <dsp:txXfrm rot="-5400000">
        <a:off x="6651423" y="2324540"/>
        <a:ext cx="844023" cy="603045"/>
      </dsp:txXfrm>
    </dsp:sp>
    <dsp:sp modelId="{5AF62D8C-6CBC-4264-9805-87F0EF32E231}">
      <dsp:nvSpPr>
        <dsp:cNvPr id="0" name=""/>
        <dsp:cNvSpPr/>
      </dsp:nvSpPr>
      <dsp:spPr>
        <a:xfrm>
          <a:off x="4750812" y="3252330"/>
          <a:ext cx="1009496" cy="542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53B38-C980-4309-A624-44DEC13BC37C}">
      <dsp:nvSpPr>
        <dsp:cNvPr id="0" name=""/>
        <dsp:cNvSpPr/>
      </dsp:nvSpPr>
      <dsp:spPr>
        <a:xfrm rot="5400000">
          <a:off x="5896433" y="2109668"/>
          <a:ext cx="261456" cy="478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 rot="-5400000">
        <a:off x="6007963" y="2028625"/>
        <a:ext cx="38396" cy="209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CDB06-045A-475A-BAB6-663C9EC081F3}">
      <dsp:nvSpPr>
        <dsp:cNvPr id="0" name=""/>
        <dsp:cNvSpPr/>
      </dsp:nvSpPr>
      <dsp:spPr>
        <a:xfrm>
          <a:off x="1803434" y="448720"/>
          <a:ext cx="3004945" cy="3004945"/>
        </a:xfrm>
        <a:prstGeom prst="blockArc">
          <a:avLst>
            <a:gd name="adj1" fmla="val 10798363"/>
            <a:gd name="adj2" fmla="val 16235254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10AB7-8503-49F6-A3E2-A13BB17D6103}">
      <dsp:nvSpPr>
        <dsp:cNvPr id="0" name=""/>
        <dsp:cNvSpPr/>
      </dsp:nvSpPr>
      <dsp:spPr>
        <a:xfrm>
          <a:off x="1803434" y="449419"/>
          <a:ext cx="3004945" cy="3004945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6E5C5-99F0-4ADC-90B8-891BA35F015E}">
      <dsp:nvSpPr>
        <dsp:cNvPr id="0" name=""/>
        <dsp:cNvSpPr/>
      </dsp:nvSpPr>
      <dsp:spPr>
        <a:xfrm>
          <a:off x="1803434" y="449419"/>
          <a:ext cx="3004945" cy="3004945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7C4B9-C8F6-492C-B0DF-00E74EE99C13}">
      <dsp:nvSpPr>
        <dsp:cNvPr id="0" name=""/>
        <dsp:cNvSpPr/>
      </dsp:nvSpPr>
      <dsp:spPr>
        <a:xfrm>
          <a:off x="1803435" y="448720"/>
          <a:ext cx="3004945" cy="3004945"/>
        </a:xfrm>
        <a:prstGeom prst="blockArc">
          <a:avLst>
            <a:gd name="adj1" fmla="val 16235253"/>
            <a:gd name="adj2" fmla="val 1637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889F2-1E42-4DA3-BC29-DB2462154EB8}">
      <dsp:nvSpPr>
        <dsp:cNvPr id="0" name=""/>
        <dsp:cNvSpPr/>
      </dsp:nvSpPr>
      <dsp:spPr>
        <a:xfrm>
          <a:off x="2615024" y="1261008"/>
          <a:ext cx="1381766" cy="138176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Gravidez na adolescência</a:t>
          </a:r>
          <a:endParaRPr lang="pt-BR" sz="1300" b="1" kern="1200" dirty="0"/>
        </a:p>
      </dsp:txBody>
      <dsp:txXfrm>
        <a:off x="2817379" y="1463363"/>
        <a:ext cx="977056" cy="977056"/>
      </dsp:txXfrm>
    </dsp:sp>
    <dsp:sp modelId="{878153DC-AD5D-490B-9C87-8186AE2375BF}">
      <dsp:nvSpPr>
        <dsp:cNvPr id="0" name=""/>
        <dsp:cNvSpPr/>
      </dsp:nvSpPr>
      <dsp:spPr>
        <a:xfrm>
          <a:off x="2837339" y="0"/>
          <a:ext cx="967236" cy="96723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Saúde </a:t>
          </a:r>
          <a:endParaRPr lang="pt-BR" sz="1100" kern="1200" dirty="0"/>
        </a:p>
      </dsp:txBody>
      <dsp:txXfrm>
        <a:off x="2978987" y="141648"/>
        <a:ext cx="683940" cy="683940"/>
      </dsp:txXfrm>
    </dsp:sp>
    <dsp:sp modelId="{CAFFBA6D-9761-45CA-9235-3F9DBCB51671}">
      <dsp:nvSpPr>
        <dsp:cNvPr id="0" name=""/>
        <dsp:cNvSpPr/>
      </dsp:nvSpPr>
      <dsp:spPr>
        <a:xfrm>
          <a:off x="4289941" y="1468273"/>
          <a:ext cx="967236" cy="967236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Educação</a:t>
          </a:r>
          <a:endParaRPr lang="pt-BR" sz="1100" kern="1200" dirty="0"/>
        </a:p>
      </dsp:txBody>
      <dsp:txXfrm>
        <a:off x="4431589" y="1609921"/>
        <a:ext cx="683940" cy="683940"/>
      </dsp:txXfrm>
    </dsp:sp>
    <dsp:sp modelId="{0DBAF2A0-C03A-4AE2-B38A-60D1DE15C777}">
      <dsp:nvSpPr>
        <dsp:cNvPr id="0" name=""/>
        <dsp:cNvSpPr/>
      </dsp:nvSpPr>
      <dsp:spPr>
        <a:xfrm>
          <a:off x="2822289" y="2935925"/>
          <a:ext cx="967236" cy="96723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Cidadania</a:t>
          </a:r>
          <a:endParaRPr lang="pt-BR" sz="1100" kern="1200" dirty="0"/>
        </a:p>
      </dsp:txBody>
      <dsp:txXfrm>
        <a:off x="2963937" y="3077573"/>
        <a:ext cx="683940" cy="683940"/>
      </dsp:txXfrm>
    </dsp:sp>
    <dsp:sp modelId="{148019CC-20E4-4C1D-92BF-724B7AF1D6DC}">
      <dsp:nvSpPr>
        <dsp:cNvPr id="0" name=""/>
        <dsp:cNvSpPr/>
      </dsp:nvSpPr>
      <dsp:spPr>
        <a:xfrm>
          <a:off x="1354637" y="1468273"/>
          <a:ext cx="967236" cy="96723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smtClean="0">
              <a:latin typeface="Arial" panose="020B0604020202020204" pitchFamily="34" charset="0"/>
              <a:cs typeface="Arial" panose="020B0604020202020204" pitchFamily="34" charset="0"/>
            </a:rPr>
            <a:t>Mulher, Família e Direitos Humanos</a:t>
          </a:r>
          <a:endParaRPr lang="pt-BR" sz="1100" kern="1200"/>
        </a:p>
      </dsp:txBody>
      <dsp:txXfrm>
        <a:off x="1496285" y="1609921"/>
        <a:ext cx="683940" cy="683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0053D-E8E5-4A6A-820C-604F4F502D05}" type="datetimeFigureOut">
              <a:rPr lang="pt-BR" smtClean="0"/>
              <a:t>22/05/2019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03DB1-4771-4CDD-87DC-BFCA3D337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441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EF845-43F7-4499-A210-AC06A4706435}" type="datetimeFigureOut">
              <a:rPr lang="pt-BR" smtClean="0"/>
              <a:t>22/05/2019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E4A69-515A-4CD5-9109-FB8099ADC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23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5"/>
          <p:cNvGrpSpPr>
            <a:grpSpLocks/>
          </p:cNvGrpSpPr>
          <p:nvPr userDrawn="1"/>
        </p:nvGrpSpPr>
        <p:grpSpPr bwMode="auto">
          <a:xfrm>
            <a:off x="0" y="4586288"/>
            <a:ext cx="12192000" cy="2271712"/>
            <a:chOff x="0" y="4587063"/>
            <a:chExt cx="9144000" cy="2270961"/>
          </a:xfrm>
        </p:grpSpPr>
        <p:pic>
          <p:nvPicPr>
            <p:cNvPr id="5" name="Imagem 4" descr="aplicacaoppt.jp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4587063"/>
              <a:ext cx="9144000" cy="227096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</p:pic>
        <p:pic>
          <p:nvPicPr>
            <p:cNvPr id="6" name="Imagem 10" descr="Brasil Sem Pobreza-MS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715" y="6335926"/>
              <a:ext cx="3056045" cy="450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1500175"/>
            <a:ext cx="10363200" cy="1470025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85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751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gradFill rotWithShape="1">
          <a:gsLst>
            <a:gs pos="0">
              <a:srgbClr val="FFEFD1"/>
            </a:gs>
            <a:gs pos="100000">
              <a:schemeClr val="bg1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960" y="274638"/>
            <a:ext cx="1143008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0960" y="1600200"/>
            <a:ext cx="11430080" cy="4972072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ü"/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buFont typeface="Courier New" pitchFamily="49" charset="0"/>
              <a:buChar char="o"/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904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/>
          <p:cNvGrpSpPr>
            <a:grpSpLocks/>
          </p:cNvGrpSpPr>
          <p:nvPr userDrawn="1"/>
        </p:nvGrpSpPr>
        <p:grpSpPr bwMode="auto">
          <a:xfrm>
            <a:off x="0" y="930276"/>
            <a:ext cx="12192000" cy="5927725"/>
            <a:chOff x="2" y="929828"/>
            <a:chExt cx="9144030" cy="5928196"/>
          </a:xfrm>
        </p:grpSpPr>
        <p:pic>
          <p:nvPicPr>
            <p:cNvPr id="3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" y="929828"/>
              <a:ext cx="9143998" cy="592819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Imagem 3" descr="Brasil Sem Pobreza-MS.jpg"/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29617" y="6531450"/>
              <a:ext cx="2214415" cy="326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61335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5"/>
          <p:cNvGrpSpPr>
            <a:grpSpLocks/>
          </p:cNvGrpSpPr>
          <p:nvPr userDrawn="1"/>
        </p:nvGrpSpPr>
        <p:grpSpPr bwMode="auto">
          <a:xfrm>
            <a:off x="0" y="4586288"/>
            <a:ext cx="12192000" cy="2271712"/>
            <a:chOff x="0" y="4587063"/>
            <a:chExt cx="9144000" cy="2270961"/>
          </a:xfrm>
        </p:grpSpPr>
        <p:pic>
          <p:nvPicPr>
            <p:cNvPr id="5" name="Imagem 4" descr="aplicacaoppt.jp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4587063"/>
              <a:ext cx="9144000" cy="227096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</p:pic>
        <p:pic>
          <p:nvPicPr>
            <p:cNvPr id="6" name="Imagem 10" descr="Brasil Sem Pobreza-MS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715" y="6335926"/>
              <a:ext cx="3056045" cy="450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1500175"/>
            <a:ext cx="10363200" cy="1470025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8651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gradFill rotWithShape="1">
          <a:gsLst>
            <a:gs pos="0">
              <a:srgbClr val="FFEFD1"/>
            </a:gs>
            <a:gs pos="100000">
              <a:schemeClr val="bg1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960" y="274638"/>
            <a:ext cx="1143008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0960" y="1600200"/>
            <a:ext cx="11430080" cy="4972072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ü"/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buFont typeface="Courier New" pitchFamily="49" charset="0"/>
              <a:buChar char="o"/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7923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/>
          <p:cNvGrpSpPr>
            <a:grpSpLocks/>
          </p:cNvGrpSpPr>
          <p:nvPr userDrawn="1"/>
        </p:nvGrpSpPr>
        <p:grpSpPr bwMode="auto">
          <a:xfrm>
            <a:off x="0" y="930276"/>
            <a:ext cx="12192000" cy="5927725"/>
            <a:chOff x="2" y="929828"/>
            <a:chExt cx="9144030" cy="5928196"/>
          </a:xfrm>
        </p:grpSpPr>
        <p:pic>
          <p:nvPicPr>
            <p:cNvPr id="3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" y="929828"/>
              <a:ext cx="9143998" cy="592819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Imagem 3" descr="Brasil Sem Pobreza-MS.jpg"/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29617" y="6531450"/>
              <a:ext cx="2214415" cy="326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66939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5"/>
          <p:cNvGrpSpPr>
            <a:grpSpLocks/>
          </p:cNvGrpSpPr>
          <p:nvPr userDrawn="1"/>
        </p:nvGrpSpPr>
        <p:grpSpPr bwMode="auto">
          <a:xfrm>
            <a:off x="0" y="4586288"/>
            <a:ext cx="12192000" cy="2271712"/>
            <a:chOff x="0" y="4587063"/>
            <a:chExt cx="9144000" cy="2270961"/>
          </a:xfrm>
        </p:grpSpPr>
        <p:pic>
          <p:nvPicPr>
            <p:cNvPr id="5" name="Imagem 4" descr="aplicacaoppt.jp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4587063"/>
              <a:ext cx="9144000" cy="227096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</p:pic>
        <p:pic>
          <p:nvPicPr>
            <p:cNvPr id="6" name="Imagem 10" descr="Brasil Sem Pobreza-MS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715" y="6335926"/>
              <a:ext cx="3056045" cy="450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1500175"/>
            <a:ext cx="10363200" cy="1470025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68142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gradFill rotWithShape="1">
          <a:gsLst>
            <a:gs pos="0">
              <a:srgbClr val="FFEFD1"/>
            </a:gs>
            <a:gs pos="100000">
              <a:schemeClr val="bg1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960" y="274638"/>
            <a:ext cx="1143008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0960" y="1600200"/>
            <a:ext cx="11430080" cy="4972072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ü"/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buFont typeface="Courier New" pitchFamily="49" charset="0"/>
              <a:buChar char="o"/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322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/>
          <p:cNvGrpSpPr>
            <a:grpSpLocks/>
          </p:cNvGrpSpPr>
          <p:nvPr userDrawn="1"/>
        </p:nvGrpSpPr>
        <p:grpSpPr bwMode="auto">
          <a:xfrm>
            <a:off x="0" y="930276"/>
            <a:ext cx="12192000" cy="5927725"/>
            <a:chOff x="2" y="929828"/>
            <a:chExt cx="9144030" cy="5928196"/>
          </a:xfrm>
        </p:grpSpPr>
        <p:pic>
          <p:nvPicPr>
            <p:cNvPr id="3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" y="929828"/>
              <a:ext cx="9143998" cy="592819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Imagem 3" descr="Brasil Sem Pobreza-MS.jpg"/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29617" y="6531450"/>
              <a:ext cx="2214415" cy="326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34904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1B9-33C1-4FBC-9BDB-87955B7760D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0B4A-93DA-4DB3-A1FC-47D8E604B49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160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1B9-33C1-4FBC-9BDB-87955B7760D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0B4A-93DA-4DB3-A1FC-47D8E604B49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0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807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1B9-33C1-4FBC-9BDB-87955B7760D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0B4A-93DA-4DB3-A1FC-47D8E604B49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296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1B9-33C1-4FBC-9BDB-87955B7760D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0B4A-93DA-4DB3-A1FC-47D8E604B49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82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1B9-33C1-4FBC-9BDB-87955B7760D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0B4A-93DA-4DB3-A1FC-47D8E604B49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765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1B9-33C1-4FBC-9BDB-87955B7760D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0B4A-93DA-4DB3-A1FC-47D8E604B49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909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1B9-33C1-4FBC-9BDB-87955B7760D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0B4A-93DA-4DB3-A1FC-47D8E604B49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232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1B9-33C1-4FBC-9BDB-87955B7760D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0B4A-93DA-4DB3-A1FC-47D8E604B49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456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1B9-33C1-4FBC-9BDB-87955B7760D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0B4A-93DA-4DB3-A1FC-47D8E604B49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368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1B9-33C1-4FBC-9BDB-87955B7760D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0B4A-93DA-4DB3-A1FC-47D8E604B49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555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1B9-33C1-4FBC-9BDB-87955B7760D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0B4A-93DA-4DB3-A1FC-47D8E604B49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974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sers\luiz.barcelos\Desktop\SADOL\Instrumento\oficina\indicadores - apresentação\Adol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6" y="5473264"/>
            <a:ext cx="21717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Users\luiz.barcelos\Desktop\M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14" y="6020952"/>
            <a:ext cx="3746503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71" y="6158420"/>
            <a:ext cx="3156215" cy="52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136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2099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sers\luiz.barcelos\Desktop\SADOL\Instrumento\oficina\indicadores - apresentação\Adol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6" y="5473264"/>
            <a:ext cx="21717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Users\luiz.barcelos\Desktop\M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14" y="6020952"/>
            <a:ext cx="3746503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71" y="6158420"/>
            <a:ext cx="3156215" cy="52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66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9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06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91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5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37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-c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506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gradFill rotWithShape="1">
          <a:gsLst>
            <a:gs pos="0">
              <a:srgbClr val="FFEFD1"/>
            </a:gs>
            <a:gs pos="100000">
              <a:schemeClr val="bg1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960" y="274638"/>
            <a:ext cx="1143008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0960" y="1600200"/>
            <a:ext cx="11430080" cy="4972072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ü"/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buFont typeface="Courier New" pitchFamily="49" charset="0"/>
              <a:buChar char="o"/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360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64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79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41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06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14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73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11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96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85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3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/>
          <p:cNvGrpSpPr>
            <a:grpSpLocks/>
          </p:cNvGrpSpPr>
          <p:nvPr userDrawn="1"/>
        </p:nvGrpSpPr>
        <p:grpSpPr bwMode="auto">
          <a:xfrm>
            <a:off x="0" y="930276"/>
            <a:ext cx="12192000" cy="5927725"/>
            <a:chOff x="2" y="929828"/>
            <a:chExt cx="9144030" cy="5928196"/>
          </a:xfrm>
        </p:grpSpPr>
        <p:pic>
          <p:nvPicPr>
            <p:cNvPr id="3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" y="929828"/>
              <a:ext cx="9143998" cy="592819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Imagem 3" descr="Brasil Sem Pobreza-MS.jpg"/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29617" y="6531450"/>
              <a:ext cx="2214415" cy="326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0453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-c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960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08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1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15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56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95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76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01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21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5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5"/>
          <p:cNvGrpSpPr>
            <a:grpSpLocks/>
          </p:cNvGrpSpPr>
          <p:nvPr userDrawn="1"/>
        </p:nvGrpSpPr>
        <p:grpSpPr bwMode="auto">
          <a:xfrm>
            <a:off x="0" y="4586288"/>
            <a:ext cx="12192000" cy="2271712"/>
            <a:chOff x="0" y="4587063"/>
            <a:chExt cx="9144000" cy="2270961"/>
          </a:xfrm>
        </p:grpSpPr>
        <p:pic>
          <p:nvPicPr>
            <p:cNvPr id="5" name="Imagem 4" descr="aplicacaoppt.jp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4587063"/>
              <a:ext cx="9144000" cy="227096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</p:pic>
        <p:pic>
          <p:nvPicPr>
            <p:cNvPr id="6" name="Imagem 10" descr="Brasil Sem Pobreza-MS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715" y="6335926"/>
              <a:ext cx="3056045" cy="450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1500175"/>
            <a:ext cx="10363200" cy="1470025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905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55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270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-c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51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061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274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301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778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956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07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2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gradFill rotWithShape="1">
          <a:gsLst>
            <a:gs pos="0">
              <a:srgbClr val="FFEFD1"/>
            </a:gs>
            <a:gs pos="100000">
              <a:schemeClr val="bg1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960" y="274638"/>
            <a:ext cx="1143008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0960" y="1600200"/>
            <a:ext cx="11430080" cy="4972072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ü"/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buFont typeface="Courier New" pitchFamily="49" charset="0"/>
              <a:buChar char="o"/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526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665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579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67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831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-c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990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3B49-5758-45EE-A8AE-88BCE41C2A8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73A2-41F8-4573-97F3-4FCC91249C9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13329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69-E6B6-407C-82F2-B64F8D635DC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7D6DF-F85E-4757-82DE-EEFC67CE367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99960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518D5-3EE1-4DF2-8B6D-E1D35EAAB37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8547-7ECB-4A01-BC3C-DB8CFF77C67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06528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2FDFA-5EFC-412A-A45E-CBE592606B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84AB-84F6-45FD-B974-4B61C901A1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62747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CD401-F4C6-4142-8DA6-8FAD58395C5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D42F-2147-437A-9557-230C1D75DA9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997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/>
          <p:cNvGrpSpPr>
            <a:grpSpLocks/>
          </p:cNvGrpSpPr>
          <p:nvPr userDrawn="1"/>
        </p:nvGrpSpPr>
        <p:grpSpPr bwMode="auto">
          <a:xfrm>
            <a:off x="0" y="930276"/>
            <a:ext cx="12192000" cy="5927725"/>
            <a:chOff x="2" y="929828"/>
            <a:chExt cx="9144030" cy="5928196"/>
          </a:xfrm>
        </p:grpSpPr>
        <p:pic>
          <p:nvPicPr>
            <p:cNvPr id="3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" y="929828"/>
              <a:ext cx="9143998" cy="592819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Imagem 3" descr="Brasil Sem Pobreza-MS.jpg"/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29617" y="6531450"/>
              <a:ext cx="2214415" cy="326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33800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71C4-2A50-425F-A0F1-D6BF805801B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02C1A-2673-41E9-8AF8-FC2C9C259D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55935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EC714-B4DD-4F12-AC44-02CF2549A39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30C4-112B-4BDE-A841-634DB1110F5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69267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A9DD-BA60-4A36-A58C-7045532CB10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0407-A4BA-4D26-8CC7-DAFF87F086E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39133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2F447-18C5-4FD8-829F-18D8FA5A0F0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71CFC-3CCE-4DD8-8CC6-3B503F313B6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19242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A62C1-A4E7-4F0B-8F3A-822DFFD65EE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4BDC-EA3A-4D0B-BDB3-8DBD291682D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64314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89F40-24EA-488F-AAC5-0BDEE0D078D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62E1-DF7B-42A9-A23D-308EBF9B0E1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59758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63661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8809-771C-4B54-8725-5D2331D9258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9BC9-5E6A-4727-A7B0-D3EA7FEAC71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23930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BAA15-F45C-46B2-9F9E-D200A385A48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F7E41-90FA-4DD9-AC5E-25170A386A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91969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9CACA-2E45-4990-916E-33D1163A78A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ECC43-28A4-4569-A5C4-24F7F091E2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69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830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3B49-5758-45EE-A8AE-88BCE41C2A8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73A2-41F8-4573-97F3-4FCC91249C9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79151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69-E6B6-407C-82F2-B64F8D635DC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7D6DF-F85E-4757-82DE-EEFC67CE367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28574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518D5-3EE1-4DF2-8B6D-E1D35EAAB37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8547-7ECB-4A01-BC3C-DB8CFF77C67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39193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2FDFA-5EFC-412A-A45E-CBE592606B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84AB-84F6-45FD-B974-4B61C901A1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76054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CD401-F4C6-4142-8DA6-8FAD58395C5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D42F-2147-437A-9557-230C1D75DA9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87208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71C4-2A50-425F-A0F1-D6BF805801B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02C1A-2673-41E9-8AF8-FC2C9C259D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03161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EC714-B4DD-4F12-AC44-02CF2549A39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30C4-112B-4BDE-A841-634DB1110F5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4887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A9DD-BA60-4A36-A58C-7045532CB10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0407-A4BA-4D26-8CC7-DAFF87F086E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19655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2F447-18C5-4FD8-829F-18D8FA5A0F0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71CFC-3CCE-4DD8-8CC6-3B503F313B6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10506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A62C1-A4E7-4F0B-8F3A-822DFFD65EE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4BDC-EA3A-4D0B-BDB3-8DBD291682D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277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104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89F40-24EA-488F-AAC5-0BDEE0D078D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62E1-DF7B-42A9-A23D-308EBF9B0E1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60404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678389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8809-771C-4B54-8725-5D2331D9258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9BC9-5E6A-4727-A7B0-D3EA7FEAC71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2729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BAA15-F45C-46B2-9F9E-D200A385A48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F7E41-90FA-4DD9-AC5E-25170A386A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32682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9CACA-2E45-4990-916E-33D1163A78A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ECC43-28A4-4569-A5C4-24F7F091E2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31752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3B49-5758-45EE-A8AE-88BCE41C2A8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73A2-41F8-4573-97F3-4FCC91249C9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11271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69-E6B6-407C-82F2-B64F8D635DC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7D6DF-F85E-4757-82DE-EEFC67CE367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79949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518D5-3EE1-4DF2-8B6D-E1D35EAAB37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8547-7ECB-4A01-BC3C-DB8CFF77C67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31949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2FDFA-5EFC-412A-A45E-CBE592606B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84AB-84F6-45FD-B974-4B61C901A1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51119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CD401-F4C6-4142-8DA6-8FAD58395C5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D42F-2147-437A-9557-230C1D75DA9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022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414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71C4-2A50-425F-A0F1-D6BF805801B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02C1A-2673-41E9-8AF8-FC2C9C259D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14680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EC714-B4DD-4F12-AC44-02CF2549A39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30C4-112B-4BDE-A841-634DB1110F5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11846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A9DD-BA60-4A36-A58C-7045532CB10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0407-A4BA-4D26-8CC7-DAFF87F086E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5892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2F447-18C5-4FD8-829F-18D8FA5A0F0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71CFC-3CCE-4DD8-8CC6-3B503F313B6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31570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A62C1-A4E7-4F0B-8F3A-822DFFD65EE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4BDC-EA3A-4D0B-BDB3-8DBD291682D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34904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89F40-24EA-488F-AAC5-0BDEE0D078D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62E1-DF7B-42A9-A23D-308EBF9B0E1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64929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8809-771C-4B54-8725-5D2331D9258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9BC9-5E6A-4727-A7B0-D3EA7FEAC71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2038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BAA15-F45C-46B2-9F9E-D200A385A48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F7E41-90FA-4DD9-AC5E-25170A386A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30859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9CACA-2E45-4990-916E-33D1163A78A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ECC43-28A4-4569-A5C4-24F7F091E2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37198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5"/>
          <p:cNvGrpSpPr>
            <a:grpSpLocks/>
          </p:cNvGrpSpPr>
          <p:nvPr userDrawn="1"/>
        </p:nvGrpSpPr>
        <p:grpSpPr bwMode="auto">
          <a:xfrm>
            <a:off x="0" y="4586288"/>
            <a:ext cx="12192000" cy="2271712"/>
            <a:chOff x="0" y="4587063"/>
            <a:chExt cx="9144000" cy="2270961"/>
          </a:xfrm>
        </p:grpSpPr>
        <p:pic>
          <p:nvPicPr>
            <p:cNvPr id="5" name="Imagem 4" descr="aplicacaoppt.jp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4587063"/>
              <a:ext cx="9144000" cy="227096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</p:pic>
        <p:pic>
          <p:nvPicPr>
            <p:cNvPr id="6" name="Imagem 10" descr="Brasil Sem Pobreza-MS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715" y="6335926"/>
              <a:ext cx="3056045" cy="450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1500175"/>
            <a:ext cx="10363200" cy="1470025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633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grpSp>
        <p:nvGrpSpPr>
          <p:cNvPr id="1028" name="Grupo 6"/>
          <p:cNvGrpSpPr>
            <a:grpSpLocks/>
          </p:cNvGrpSpPr>
          <p:nvPr/>
        </p:nvGrpSpPr>
        <p:grpSpPr bwMode="auto">
          <a:xfrm>
            <a:off x="0" y="4586288"/>
            <a:ext cx="12192000" cy="2271712"/>
            <a:chOff x="0" y="4587063"/>
            <a:chExt cx="9144000" cy="2270961"/>
          </a:xfrm>
        </p:grpSpPr>
        <p:pic>
          <p:nvPicPr>
            <p:cNvPr id="8" name="Imagem 7" descr="aplicacaoppt.jpg"/>
            <p:cNvPicPr>
              <a:picLocks noChangeAspect="1"/>
            </p:cNvPicPr>
            <p:nvPr userDrawn="1"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4587063"/>
              <a:ext cx="9144000" cy="227096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</p:pic>
        <p:pic>
          <p:nvPicPr>
            <p:cNvPr id="1030" name="Imagem 8" descr="Brasil Sem Pobreza-MS.jp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401" y="6286520"/>
              <a:ext cx="3484673" cy="51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273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E46C0A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-1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-1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-1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-1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68409"/>
          </a:solidFill>
          <a:latin typeface="Berlin Sans FB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68409"/>
          </a:solidFill>
          <a:latin typeface="Berlin Sans FB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68409"/>
          </a:solidFill>
          <a:latin typeface="Berlin Sans FB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68409"/>
          </a:solidFill>
          <a:latin typeface="Berlin Sans FB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grpSp>
        <p:nvGrpSpPr>
          <p:cNvPr id="1028" name="Grupo 6"/>
          <p:cNvGrpSpPr>
            <a:grpSpLocks/>
          </p:cNvGrpSpPr>
          <p:nvPr/>
        </p:nvGrpSpPr>
        <p:grpSpPr bwMode="auto">
          <a:xfrm>
            <a:off x="0" y="4586288"/>
            <a:ext cx="12192000" cy="2271712"/>
            <a:chOff x="0" y="4587063"/>
            <a:chExt cx="9144000" cy="2270961"/>
          </a:xfrm>
        </p:grpSpPr>
        <p:pic>
          <p:nvPicPr>
            <p:cNvPr id="8" name="Imagem 7" descr="aplicacaoppt.jpg"/>
            <p:cNvPicPr>
              <a:picLocks noChangeAspect="1"/>
            </p:cNvPicPr>
            <p:nvPr userDrawn="1"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4587063"/>
              <a:ext cx="9144000" cy="227096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</p:pic>
        <p:pic>
          <p:nvPicPr>
            <p:cNvPr id="1030" name="Imagem 8" descr="Brasil Sem Pobreza-MS.jp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401" y="6286520"/>
              <a:ext cx="3484673" cy="51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090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E46C0A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-1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-1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-1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-1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68409"/>
          </a:solidFill>
          <a:latin typeface="Berlin Sans FB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68409"/>
          </a:solidFill>
          <a:latin typeface="Berlin Sans FB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68409"/>
          </a:solidFill>
          <a:latin typeface="Berlin Sans FB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68409"/>
          </a:solidFill>
          <a:latin typeface="Berlin Sans FB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grpSp>
        <p:nvGrpSpPr>
          <p:cNvPr id="1028" name="Grupo 6"/>
          <p:cNvGrpSpPr>
            <a:grpSpLocks/>
          </p:cNvGrpSpPr>
          <p:nvPr/>
        </p:nvGrpSpPr>
        <p:grpSpPr bwMode="auto">
          <a:xfrm>
            <a:off x="0" y="4586288"/>
            <a:ext cx="12192000" cy="2271712"/>
            <a:chOff x="0" y="4587063"/>
            <a:chExt cx="9144000" cy="2270961"/>
          </a:xfrm>
        </p:grpSpPr>
        <p:pic>
          <p:nvPicPr>
            <p:cNvPr id="8" name="Imagem 7" descr="aplicacaoppt.jpg"/>
            <p:cNvPicPr>
              <a:picLocks noChangeAspect="1"/>
            </p:cNvPicPr>
            <p:nvPr userDrawn="1"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4587063"/>
              <a:ext cx="9144000" cy="227096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</p:pic>
        <p:pic>
          <p:nvPicPr>
            <p:cNvPr id="1030" name="Imagem 8" descr="Brasil Sem Pobreza-MS.jp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401" y="6286520"/>
              <a:ext cx="3484673" cy="51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492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E46C0A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-1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-1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-1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-1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68409"/>
          </a:solidFill>
          <a:latin typeface="Berlin Sans FB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68409"/>
          </a:solidFill>
          <a:latin typeface="Berlin Sans FB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68409"/>
          </a:solidFill>
          <a:latin typeface="Berlin Sans FB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68409"/>
          </a:solidFill>
          <a:latin typeface="Berlin Sans FB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grpSp>
        <p:nvGrpSpPr>
          <p:cNvPr id="1028" name="Grupo 6"/>
          <p:cNvGrpSpPr>
            <a:grpSpLocks/>
          </p:cNvGrpSpPr>
          <p:nvPr/>
        </p:nvGrpSpPr>
        <p:grpSpPr bwMode="auto">
          <a:xfrm>
            <a:off x="0" y="4586288"/>
            <a:ext cx="12192000" cy="2271712"/>
            <a:chOff x="0" y="4587063"/>
            <a:chExt cx="9144000" cy="2270961"/>
          </a:xfrm>
        </p:grpSpPr>
        <p:pic>
          <p:nvPicPr>
            <p:cNvPr id="8" name="Imagem 7" descr="aplicacaoppt.jpg"/>
            <p:cNvPicPr>
              <a:picLocks noChangeAspect="1"/>
            </p:cNvPicPr>
            <p:nvPr userDrawn="1"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4587063"/>
              <a:ext cx="9144000" cy="227096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</p:pic>
        <p:pic>
          <p:nvPicPr>
            <p:cNvPr id="1030" name="Imagem 8" descr="Brasil Sem Pobreza-MS.jp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401" y="6286520"/>
              <a:ext cx="3484673" cy="51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615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E46C0A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-1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-1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-1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-1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68409"/>
          </a:solidFill>
          <a:latin typeface="Berlin Sans FB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68409"/>
          </a:solidFill>
          <a:latin typeface="Berlin Sans FB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68409"/>
          </a:solidFill>
          <a:latin typeface="Berlin Sans FB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68409"/>
          </a:solidFill>
          <a:latin typeface="Berlin Sans FB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DB1B9-33C1-4FBC-9BDB-87955B7760D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90B4A-93DA-4DB3-A1FC-47D8E604B49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3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grpSp>
        <p:nvGrpSpPr>
          <p:cNvPr id="1028" name="Grupo 6"/>
          <p:cNvGrpSpPr>
            <a:grpSpLocks/>
          </p:cNvGrpSpPr>
          <p:nvPr/>
        </p:nvGrpSpPr>
        <p:grpSpPr bwMode="auto">
          <a:xfrm>
            <a:off x="0" y="4586288"/>
            <a:ext cx="12192000" cy="2271712"/>
            <a:chOff x="0" y="4587063"/>
            <a:chExt cx="9144000" cy="2270961"/>
          </a:xfrm>
        </p:grpSpPr>
        <p:pic>
          <p:nvPicPr>
            <p:cNvPr id="8" name="Imagem 7" descr="aplicacaoppt.jpg"/>
            <p:cNvPicPr>
              <a:picLocks noChangeAspect="1"/>
            </p:cNvPicPr>
            <p:nvPr userDrawn="1"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4587063"/>
              <a:ext cx="9144000" cy="227096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</p:pic>
        <p:pic>
          <p:nvPicPr>
            <p:cNvPr id="1030" name="Imagem 8" descr="Brasil Sem Pobreza-MS.jp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401" y="6286520"/>
              <a:ext cx="3484673" cy="51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255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E46C0A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-1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-1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-1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-1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68409"/>
          </a:solidFill>
          <a:latin typeface="Berlin Sans FB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68409"/>
          </a:solidFill>
          <a:latin typeface="Berlin Sans FB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68409"/>
          </a:solidFill>
          <a:latin typeface="Berlin Sans FB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68409"/>
          </a:solidFill>
          <a:latin typeface="Berlin Sans FB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8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0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7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77229-3294-4A55-AEAE-84B43BCD9C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22/05/2019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D7715-C7C2-4746-96FB-710FDBFB79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0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BF7ACD-FC2A-4826-AEF2-572A50B43AD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F4D6CA-6906-42F0-A56E-5EFA12CC777E}" type="slidenum">
              <a:rPr lang="pt-BR" altLang="pt-B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5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BF7ACD-FC2A-4826-AEF2-572A50B43AD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F4D6CA-6906-42F0-A56E-5EFA12CC777E}" type="slidenum">
              <a:rPr lang="pt-BR" altLang="pt-B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BF7ACD-FC2A-4826-AEF2-572A50B43AD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22/05/2019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F4D6CA-6906-42F0-A56E-5EFA12CC777E}" type="slidenum">
              <a:rPr lang="pt-BR" altLang="pt-B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3" r:id="rId12"/>
    <p:sldLayoutId id="2147483774" r:id="rId13"/>
    <p:sldLayoutId id="2147483775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15.jpeg"/><Relationship Id="rId4" Type="http://schemas.openxmlformats.org/officeDocument/2006/relationships/image" Target="../media/image22.jpeg"/><Relationship Id="rId9" Type="http://schemas.openxmlformats.org/officeDocument/2006/relationships/hyperlink" Target="http://dab.saude.gov.br/portaldab/noticias.php?conteudo=_&amp;cod=2320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dolescente@saude.gov.b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1484784"/>
            <a:ext cx="484196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1775520" y="188640"/>
            <a:ext cx="8246690" cy="1224136"/>
          </a:xfrm>
        </p:spPr>
        <p:txBody>
          <a:bodyPr/>
          <a:lstStyle/>
          <a:p>
            <a:r>
              <a:rPr lang="en-US" alt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</a:t>
            </a:r>
            <a:r>
              <a:rPr lang="en-US" alt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Intersetoriais - </a:t>
            </a:r>
            <a:r>
              <a:rPr lang="en-US" alt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Gravidez</a:t>
            </a:r>
            <a:r>
              <a:rPr lang="en-US" alt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Adolescência</a:t>
            </a:r>
            <a:endParaRPr lang="pt-BR" altLang="en-US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94509" y="597795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pt-BR" altLang="en-US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Coordenação-Geral de Saúde de Adolescentes e Jovens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pt-BR" altLang="en-US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Ministério da Saúde</a:t>
            </a:r>
            <a:endParaRPr lang="pt-BR" altLang="en-US" b="1" dirty="0">
              <a:solidFill>
                <a:srgbClr val="00206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Paternidade </a:t>
            </a:r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Adolescente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/>
              <a:t>Existe um verdadeiro </a:t>
            </a:r>
            <a:r>
              <a:rPr lang="pt-BR" sz="2400" b="1" dirty="0"/>
              <a:t>“muro de silêncio” </a:t>
            </a:r>
            <a:r>
              <a:rPr lang="pt-BR" sz="2400" dirty="0"/>
              <a:t>sobre a paternidade na </a:t>
            </a:r>
            <a:r>
              <a:rPr lang="pt-BR" sz="2400" dirty="0" smtClean="0"/>
              <a:t>adolescência.</a:t>
            </a:r>
          </a:p>
          <a:p>
            <a:pPr marL="0" indent="0">
              <a:buNone/>
            </a:pPr>
            <a:endParaRPr lang="pt-BR" sz="2400" b="1" u="sng" dirty="0" smtClean="0"/>
          </a:p>
          <a:p>
            <a:pPr marL="0" indent="0">
              <a:buNone/>
            </a:pPr>
            <a:r>
              <a:rPr lang="pt-BR" sz="2400" b="1" u="sng" dirty="0" smtClean="0"/>
              <a:t>Pai/parceiro </a:t>
            </a:r>
            <a:r>
              <a:rPr lang="pt-BR" sz="2400" b="1" u="sng" dirty="0"/>
              <a:t>adolescente, tem o direito de:</a:t>
            </a:r>
            <a:endParaRPr lang="pt-B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Participar </a:t>
            </a:r>
            <a:r>
              <a:rPr lang="pt-BR" sz="2400" dirty="0"/>
              <a:t>de todas as etapas do </a:t>
            </a:r>
            <a:r>
              <a:rPr lang="pt-BR" sz="2400" dirty="0" smtClean="0"/>
              <a:t>pré-natal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Ter </a:t>
            </a:r>
            <a:r>
              <a:rPr lang="pt-BR" sz="2400" dirty="0"/>
              <a:t>suas dúvidas sobre a gravidez e os cuidados com a criança e sua parceira esclarecidos; </a:t>
            </a:r>
            <a:endParaRPr lang="pt-B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Realizar </a:t>
            </a:r>
            <a:r>
              <a:rPr lang="pt-BR" sz="2400" dirty="0"/>
              <a:t>seus exames e testes de rotina </a:t>
            </a:r>
            <a:endParaRPr lang="pt-B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Ser </a:t>
            </a:r>
            <a:r>
              <a:rPr lang="pt-BR" sz="2400" dirty="0"/>
              <a:t>reconhecido como pai/parceiro </a:t>
            </a:r>
            <a:endParaRPr lang="pt-BR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Ser </a:t>
            </a:r>
            <a:r>
              <a:rPr lang="pt-BR" sz="2400" dirty="0"/>
              <a:t>valorizado como potencial fonte de apoio, cuidado e proteção para a saúde da parceira e da criança em todo processo gestacional e no pós-parto, sobretudo durante a amamentação.</a:t>
            </a:r>
            <a:endParaRPr lang="pt-BR" sz="2400" dirty="0" smtClean="0"/>
          </a:p>
        </p:txBody>
      </p:sp>
      <p:pic>
        <p:nvPicPr>
          <p:cNvPr id="5" name="Imagem 4" descr="J:\Proteger e cuidar de adolescentes\Materiais Agenda Proteger enviados para Website DAB\Logo da Agend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30" y="0"/>
            <a:ext cx="1410970" cy="1240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72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63711"/>
            <a:ext cx="10515600" cy="579654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Proteger e Cuidar de Adolescentes na Atenção Básica</a:t>
            </a:r>
            <a:r>
              <a:rPr lang="pt-BR" dirty="0">
                <a:solidFill>
                  <a:srgbClr val="002060"/>
                </a:solidFill>
                <a:latin typeface="+mn-lt"/>
              </a:rPr>
              <a:t/>
            </a:r>
            <a:br>
              <a:rPr lang="pt-BR" dirty="0">
                <a:solidFill>
                  <a:srgbClr val="002060"/>
                </a:solidFill>
                <a:latin typeface="+mn-lt"/>
              </a:rPr>
            </a:br>
            <a:endParaRPr lang="pt-BR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49" y="1386889"/>
            <a:ext cx="10515600" cy="571500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stratégia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para ampliação do acesso, a qualificação das ações em saúde integral de  adolescentes e a garantia de direitos</a:t>
            </a:r>
            <a:r>
              <a:rPr lang="pt-BR" sz="1800" b="1" dirty="0"/>
              <a:t>.</a:t>
            </a:r>
          </a:p>
          <a:p>
            <a:pPr marL="0" indent="0" algn="just">
              <a:buNone/>
              <a:defRPr/>
            </a:pPr>
            <a:endParaRPr lang="pt-BR" sz="1400" dirty="0"/>
          </a:p>
          <a:p>
            <a:pPr>
              <a:buFont typeface="Wingdings" panose="05000000000000000000" pitchFamily="2" charset="2"/>
              <a:buChar char="ü"/>
            </a:pPr>
            <a:endParaRPr lang="pt-BR" sz="1400" dirty="0" smtClean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</p:txBody>
      </p:sp>
      <p:pic>
        <p:nvPicPr>
          <p:cNvPr id="7" name="Imagem 6" descr="J:\Proteger e cuidar de adolescentes\Materiais Agenda Proteger enviados para Website DAB\Logo da Agend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30" y="0"/>
            <a:ext cx="1410970" cy="12401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de cantos arredondados 7"/>
          <p:cNvSpPr/>
          <p:nvPr/>
        </p:nvSpPr>
        <p:spPr>
          <a:xfrm>
            <a:off x="399185" y="2139386"/>
            <a:ext cx="10252364" cy="896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Objetivo: Apoiar as gestões estaduais e municipais na qualificação da atenção integral à saúde dos adolescentes na Atenção Básica, visando à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integralidade da atenção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à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garantia de seus direitos.</a:t>
            </a:r>
          </a:p>
        </p:txBody>
      </p:sp>
      <p:graphicFrame>
        <p:nvGraphicFramePr>
          <p:cNvPr id="1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937700"/>
              </p:ext>
            </p:extLst>
          </p:nvPr>
        </p:nvGraphicFramePr>
        <p:xfrm>
          <a:off x="2080260" y="3188850"/>
          <a:ext cx="6866791" cy="3669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23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09600" y="166254"/>
            <a:ext cx="9540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Guia de Avaliação de Qualidade de Serviços </a:t>
            </a:r>
            <a:r>
              <a:rPr kumimoji="0" lang="pt-BR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 Saúde de Adolescentes na Atenção Básica</a:t>
            </a: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82" y="1474376"/>
            <a:ext cx="3468925" cy="542591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370079" y="1903732"/>
            <a:ext cx="3191672" cy="1323439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Contribuir para a construção de uma nova realidade de atenção integral à saúde adolescentes e jovens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58524" y="3449812"/>
            <a:ext cx="4676220" cy="1631216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Oportunidade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para os gestores </a:t>
            </a:r>
            <a:r>
              <a:rPr kumimoji="0" lang="pt-BR" sz="2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visualizarem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realidade da saúde dos adolescentes no </a:t>
            </a:r>
            <a:r>
              <a:rPr kumimoji="0" lang="pt-BR" sz="2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território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</a:t>
            </a:r>
            <a:r>
              <a:rPr kumimoji="0" lang="pt-BR" sz="2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intervirem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 foco e estratégias específicas para as </a:t>
            </a:r>
            <a:r>
              <a:rPr kumimoji="0" lang="pt-BR" sz="2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lacunas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verificadas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613034" y="5284732"/>
            <a:ext cx="3102750" cy="1323439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Guia é uma ferramenta para o </a:t>
            </a: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aperfeiçoamento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 Atenção Integral à Saúde de Adolescentes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155" y="2995128"/>
            <a:ext cx="2621507" cy="1969179"/>
          </a:xfrm>
          <a:prstGeom prst="rect">
            <a:avLst/>
          </a:prstGeom>
        </p:spPr>
      </p:pic>
      <p:pic>
        <p:nvPicPr>
          <p:cNvPr id="13" name="Imagem 12" descr="J:\Proteger e cuidar de adolescentes\Materiais Agenda Proteger enviados para Website DAB\Logo da Agend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30" y="0"/>
            <a:ext cx="1410970" cy="1240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7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2219909" y="456590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prstClr val="white"/>
                </a:solidFill>
              </a:rPr>
              <a:t>Monitoramento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498735" y="1844824"/>
            <a:ext cx="450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43816" y="1292706"/>
            <a:ext cx="860065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prstClr val="black"/>
                </a:solidFill>
              </a:rPr>
              <a:t>Indicadores do Guia para verificar a Qualidade dos Serviços para Adolescentes</a:t>
            </a:r>
            <a:r>
              <a:rPr lang="pt-BR" sz="2000" dirty="0" smtClean="0">
                <a:solidFill>
                  <a:prstClr val="black"/>
                </a:solidFill>
              </a:rPr>
              <a:t>:</a:t>
            </a:r>
            <a:endParaRPr lang="pt-BR" sz="20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1936278" y="1759276"/>
          <a:ext cx="8264178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3212976"/>
            <a:ext cx="4896544" cy="115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71450" y="5536664"/>
            <a:ext cx="11818620" cy="1321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038681" y="5576045"/>
            <a:ext cx="808415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</a:rPr>
              <a:t>Cada </a:t>
            </a:r>
            <a:r>
              <a:rPr lang="pt-BR" sz="2400" b="1" dirty="0" smtClean="0">
                <a:solidFill>
                  <a:prstClr val="black"/>
                </a:solidFill>
              </a:rPr>
              <a:t>indicador</a:t>
            </a:r>
            <a:r>
              <a:rPr lang="pt-BR" sz="2400" dirty="0" smtClean="0">
                <a:solidFill>
                  <a:prstClr val="black"/>
                </a:solidFill>
              </a:rPr>
              <a:t> é composto por </a:t>
            </a:r>
            <a:r>
              <a:rPr lang="pt-BR" sz="2400" b="1" dirty="0">
                <a:solidFill>
                  <a:prstClr val="black"/>
                </a:solidFill>
              </a:rPr>
              <a:t>c</a:t>
            </a:r>
            <a:r>
              <a:rPr lang="pt-BR" sz="2400" b="1" dirty="0" smtClean="0">
                <a:solidFill>
                  <a:prstClr val="black"/>
                </a:solidFill>
              </a:rPr>
              <a:t>aracterísticas</a:t>
            </a:r>
            <a:r>
              <a:rPr lang="pt-BR" sz="2400" dirty="0" smtClean="0">
                <a:solidFill>
                  <a:prstClr val="black"/>
                </a:solidFill>
              </a:rPr>
              <a:t> específicas, que foram convertidas em </a:t>
            </a:r>
            <a:r>
              <a:rPr lang="pt-BR" sz="2400" b="1" dirty="0" smtClean="0">
                <a:solidFill>
                  <a:prstClr val="black"/>
                </a:solidFill>
              </a:rPr>
              <a:t>perguntas</a:t>
            </a:r>
            <a:r>
              <a:rPr lang="pt-BR" sz="2400" dirty="0" smtClean="0">
                <a:solidFill>
                  <a:prstClr val="black"/>
                </a:solidFill>
              </a:rPr>
              <a:t> que compõe as </a:t>
            </a:r>
            <a:r>
              <a:rPr lang="pt-BR" sz="2400" b="1" dirty="0" smtClean="0">
                <a:solidFill>
                  <a:prstClr val="black"/>
                </a:solidFill>
              </a:rPr>
              <a:t>entrevistas</a:t>
            </a:r>
            <a:endParaRPr lang="pt-BR" sz="2400" b="1" dirty="0">
              <a:solidFill>
                <a:prstClr val="black"/>
              </a:solidFill>
            </a:endParaRPr>
          </a:p>
        </p:txBody>
      </p:sp>
      <p:pic>
        <p:nvPicPr>
          <p:cNvPr id="10" name="Imagem 9" descr="J:\Proteger e cuidar de adolescentes\Materiais Agenda Proteger enviados para Website DAB\Logo da Agenda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30" y="0"/>
            <a:ext cx="1410970" cy="12401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525780" y="56674"/>
            <a:ext cx="103555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 de Avaliação de Qualidade de Serviços  de Saúde de Adolescentes na Atenção Básica</a:t>
            </a:r>
          </a:p>
        </p:txBody>
      </p:sp>
    </p:spTree>
    <p:extLst>
      <p:ext uri="{BB962C8B-B14F-4D97-AF65-F5344CB8AC3E}">
        <p14:creationId xmlns:p14="http://schemas.microsoft.com/office/powerpoint/2010/main" val="15730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ítulo 1"/>
          <p:cNvSpPr txBox="1">
            <a:spLocks/>
          </p:cNvSpPr>
          <p:nvPr/>
        </p:nvSpPr>
        <p:spPr bwMode="auto">
          <a:xfrm>
            <a:off x="1374225" y="455207"/>
            <a:ext cx="918972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Laboratório de Inovações na Atenção Integral à Saúde de Adolescentes e </a:t>
            </a:r>
            <a:r>
              <a:rPr lang="pt-BR" altLang="pt-BR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Jovens</a:t>
            </a:r>
            <a:endParaRPr lang="pt-BR" altLang="pt-BR" b="1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7652" name="Retângulo 4"/>
          <p:cNvSpPr>
            <a:spLocks noChangeArrowheads="1"/>
          </p:cNvSpPr>
          <p:nvPr/>
        </p:nvSpPr>
        <p:spPr bwMode="auto">
          <a:xfrm>
            <a:off x="1113465" y="1425664"/>
            <a:ext cx="8634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pt-BR" alt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Parceria</a:t>
            </a:r>
            <a:r>
              <a:rPr lang="pt-BR" alt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OPAS</a:t>
            </a:r>
            <a:endParaRPr lang="en-US" alt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813" y="0"/>
            <a:ext cx="1261187" cy="110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e 4"/>
          <p:cNvSpPr/>
          <p:nvPr/>
        </p:nvSpPr>
        <p:spPr>
          <a:xfrm>
            <a:off x="78861" y="4215309"/>
            <a:ext cx="2098711" cy="1161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Proteger e  cuidar de adolescentes</a:t>
            </a:r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2203016" y="4098426"/>
            <a:ext cx="2252829" cy="13957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Participação Juvenil </a:t>
            </a:r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4455845" y="4035260"/>
            <a:ext cx="3289428" cy="147724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Integralidade das ações de saúde para adolescentes que estão no Sistema Socioeducativo</a:t>
            </a:r>
          </a:p>
        </p:txBody>
      </p:sp>
      <p:sp>
        <p:nvSpPr>
          <p:cNvPr id="11" name="Elipse 10"/>
          <p:cNvSpPr/>
          <p:nvPr/>
        </p:nvSpPr>
        <p:spPr>
          <a:xfrm>
            <a:off x="9998101" y="4135150"/>
            <a:ext cx="2193899" cy="132231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Equidade em Saúde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7745273" y="4135151"/>
            <a:ext cx="2252830" cy="13773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Educação Permanente de profissionais de saúde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852048"/>
              </p:ext>
            </p:extLst>
          </p:nvPr>
        </p:nvGraphicFramePr>
        <p:xfrm>
          <a:off x="334663" y="2305318"/>
          <a:ext cx="11630254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0254"/>
              </a:tblGrid>
              <a:tr h="1107583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Identificar e valorizar práticas inovadoras </a:t>
                      </a: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voltadas à saúde de adolescentes e jovens, </a:t>
                      </a: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  visibilidade e possibilitar as trocas de experiências </a:t>
                      </a: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 gestores do SUS e assim favorecer as ações de Promoção da saúde, prevenção de agravos e doenças e recuperação da saúde dessa população.</a:t>
                      </a:r>
                    </a:p>
                    <a:p>
                      <a:endParaRPr lang="pt-BR" sz="1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492369" y="6151912"/>
            <a:ext cx="11563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Laboratório de inovações:</a:t>
            </a:r>
          </a:p>
          <a:p>
            <a:r>
              <a:rPr lang="pt-BR" dirty="0"/>
              <a:t>http://apsredes.org/wp-content/uploads/2016/08/16_0119_M3.pdf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7362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/>
            </a:extLst>
          </p:cNvPr>
          <p:cNvSpPr txBox="1"/>
          <p:nvPr/>
        </p:nvSpPr>
        <p:spPr>
          <a:xfrm>
            <a:off x="1245869" y="1764051"/>
            <a:ext cx="9486899" cy="4154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bliqueBottomLeft"/>
            <a:lightRig rig="threePt" dir="t"/>
          </a:scene3d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 “Agenda Proteger e Cuidar de Adolescentes na 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Atenção”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pt-B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“Introdução à Política de Atenção Integral a Saúde de Adolescentes em Conflito com a Lei (PNAISARI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)”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pt-B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“Juventudes e Participação Social” </a:t>
            </a:r>
            <a:endParaRPr lang="pt-BR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pt-B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“Atenção Integral à Saúde de Crianças, Adolescentes e suas Famílias em Situação de Violência Sexual”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Título 1"/>
          <p:cNvSpPr txBox="1">
            <a:spLocks/>
          </p:cNvSpPr>
          <p:nvPr/>
        </p:nvSpPr>
        <p:spPr bwMode="auto">
          <a:xfrm>
            <a:off x="1769744" y="622301"/>
            <a:ext cx="8439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Cursos à Distância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813" y="0"/>
            <a:ext cx="1261187" cy="110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imagem em construÃ§Ã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518" y="5185385"/>
            <a:ext cx="1811482" cy="14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350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1358253" y="784465"/>
            <a:ext cx="9071442" cy="37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46C0A"/>
                </a:solidFill>
                <a:latin typeface="Calibri" pitchFamily="-1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46C0A"/>
                </a:solidFill>
                <a:latin typeface="Calibri" pitchFamily="-1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46C0A"/>
                </a:solidFill>
                <a:latin typeface="Calibri" pitchFamily="-1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46C0A"/>
                </a:solidFill>
                <a:latin typeface="Calibri" pitchFamily="-1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68409"/>
                </a:solidFill>
                <a:latin typeface="Berlin Sans FB Dem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68409"/>
                </a:solidFill>
                <a:latin typeface="Berlin Sans FB Dem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68409"/>
                </a:solidFill>
                <a:latin typeface="Berlin Sans FB Dem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68409"/>
                </a:solidFill>
                <a:latin typeface="Berlin Sans FB Demi" pitchFamily="34" charset="0"/>
              </a:defRPr>
            </a:lvl9pPr>
          </a:lstStyle>
          <a:p>
            <a:r>
              <a:rPr lang="pt-BR" sz="32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Publicações</a:t>
            </a:r>
            <a:endParaRPr lang="pt-BR" sz="3400" dirty="0">
              <a:solidFill>
                <a:srgbClr val="002060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579177" y="2042512"/>
            <a:ext cx="11116742" cy="4495593"/>
            <a:chOff x="151570" y="989988"/>
            <a:chExt cx="8884925" cy="4078626"/>
          </a:xfrm>
        </p:grpSpPr>
        <p:sp>
          <p:nvSpPr>
            <p:cNvPr id="5" name="Retângulo 4"/>
            <p:cNvSpPr/>
            <p:nvPr/>
          </p:nvSpPr>
          <p:spPr>
            <a:xfrm>
              <a:off x="238253" y="1053123"/>
              <a:ext cx="1530194" cy="425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Materiais impressos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5183">
              <a:off x="151570" y="1866052"/>
              <a:ext cx="833058" cy="1564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0738">
              <a:off x="1253957" y="1893708"/>
              <a:ext cx="846681" cy="15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aixaDeTexto 9"/>
            <p:cNvSpPr txBox="1"/>
            <p:nvPr/>
          </p:nvSpPr>
          <p:spPr>
            <a:xfrm>
              <a:off x="158854" y="3595082"/>
              <a:ext cx="22959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dirty="0"/>
                <a:t>2,5 milhões de impressões em 2017</a:t>
              </a:r>
            </a:p>
          </p:txBody>
        </p:sp>
        <p:pic>
          <p:nvPicPr>
            <p:cNvPr id="11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11960" y="989988"/>
              <a:ext cx="1739651" cy="2458749"/>
            </a:xfrm>
            <a:prstGeom prst="rect">
              <a:avLst/>
            </a:prstGeom>
            <a:noFill/>
          </p:spPr>
        </p:pic>
        <p:pic>
          <p:nvPicPr>
            <p:cNvPr id="12" name="Imagem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9419">
              <a:off x="7771127" y="3567741"/>
              <a:ext cx="1074259" cy="1500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987" y="1072173"/>
              <a:ext cx="1671638" cy="336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m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989988"/>
              <a:ext cx="1433950" cy="245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aixaDeTexto 14"/>
            <p:cNvSpPr txBox="1"/>
            <p:nvPr/>
          </p:nvSpPr>
          <p:spPr>
            <a:xfrm>
              <a:off x="6801143" y="4395291"/>
              <a:ext cx="1070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0070C0"/>
                  </a:solidFill>
                </a:rPr>
                <a:t>Família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4443426" y="3478873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0070C0"/>
                  </a:solidFill>
                </a:rPr>
                <a:t>Profissional de saúde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774237" y="3909804"/>
              <a:ext cx="1581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0070C0"/>
                  </a:solidFill>
                </a:rPr>
                <a:t>Adolescente</a:t>
              </a: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4516" y="989988"/>
              <a:ext cx="1461979" cy="2458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tângulo 1"/>
          <p:cNvSpPr/>
          <p:nvPr/>
        </p:nvSpPr>
        <p:spPr>
          <a:xfrm>
            <a:off x="321169" y="6276495"/>
            <a:ext cx="9590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1400" u="sng" dirty="0">
                <a:hlinkClick r:id="rId9"/>
              </a:rPr>
              <a:t>http://dab.saude.gov.br/portaldab/noticias.php?conteudo=_&amp;cod=2320</a:t>
            </a:r>
            <a:endParaRPr lang="pt-BR" sz="1400" u="sng" dirty="0"/>
          </a:p>
          <a:p>
            <a:pPr lvl="0" algn="just"/>
            <a:endParaRPr lang="pt-BR" sz="1400" dirty="0"/>
          </a:p>
        </p:txBody>
      </p:sp>
      <p:pic>
        <p:nvPicPr>
          <p:cNvPr id="20" name="Imagem 19" descr="J:\Proteger e cuidar de adolescentes\Materiais Agenda Proteger enviados para Website DAB\Logo da Agenda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30" y="0"/>
            <a:ext cx="1410970" cy="1240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8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760538" y="659822"/>
            <a:ext cx="8439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46C0A"/>
                </a:solidFill>
                <a:latin typeface="Calibri" pitchFamily="-1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46C0A"/>
                </a:solidFill>
                <a:latin typeface="Calibri" pitchFamily="-1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46C0A"/>
                </a:solidFill>
                <a:latin typeface="Calibri" pitchFamily="-1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46C0A"/>
                </a:solidFill>
                <a:latin typeface="Calibri" pitchFamily="-1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68409"/>
                </a:solidFill>
                <a:latin typeface="Berlin Sans FB Dem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68409"/>
                </a:solidFill>
                <a:latin typeface="Berlin Sans FB Dem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68409"/>
                </a:solidFill>
                <a:latin typeface="Berlin Sans FB Dem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68409"/>
                </a:solidFill>
                <a:latin typeface="Berlin Sans FB Demi" pitchFamily="34" charset="0"/>
              </a:defRPr>
            </a:lvl9pPr>
          </a:lstStyle>
          <a:p>
            <a:pPr>
              <a:defRPr/>
            </a:pPr>
            <a:endParaRPr lang="pt-BR" sz="32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pt-BR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Edital da Agenda </a:t>
            </a:r>
            <a:r>
              <a:rPr lang="pt-B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acesso, cuidado, informação e respeito à saúde das mulheres </a:t>
            </a:r>
          </a:p>
        </p:txBody>
      </p:sp>
      <p:sp>
        <p:nvSpPr>
          <p:cNvPr id="4" name="CaixaDeTexto 3">
            <a:extLst>
              <a:ext uri="{FF2B5EF4-FFF2-40B4-BE49-F238E27FC236}"/>
            </a:extLst>
          </p:cNvPr>
          <p:cNvSpPr txBox="1"/>
          <p:nvPr/>
        </p:nvSpPr>
        <p:spPr>
          <a:xfrm>
            <a:off x="933767" y="2225321"/>
            <a:ext cx="1009269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fortalecer a atenção à saúde sexual e saúde reprodutiva das mulheres, em todos os ciclos de vida, com ou sem deficiência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inclusão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ações estratégicas que envolvam os homens na sua trajetória reprodutiva e sexual visando a promoção de saúde e redução de agravos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813" y="25186"/>
            <a:ext cx="1261187" cy="110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15451" y="5041476"/>
            <a:ext cx="9929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Áreas DAPES participantes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CGSAJ, CGSM, CGSH, CGSPI, CGSPD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30897" y="5804654"/>
            <a:ext cx="6058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122 municípios contemplados das cinco regiões do Brasil</a:t>
            </a:r>
          </a:p>
        </p:txBody>
      </p:sp>
    </p:spTree>
    <p:extLst>
      <p:ext uri="{BB962C8B-B14F-4D97-AF65-F5344CB8AC3E}">
        <p14:creationId xmlns:p14="http://schemas.microsoft.com/office/powerpoint/2010/main" val="757176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333" y="186920"/>
            <a:ext cx="10972800" cy="83493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Serviço </a:t>
            </a:r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Saúde</a:t>
            </a:r>
            <a:b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3436" y="1754091"/>
            <a:ext cx="10185009" cy="4525963"/>
          </a:xfrm>
        </p:spPr>
        <p:txBody>
          <a:bodyPr>
            <a:noAutofit/>
          </a:bodyPr>
          <a:lstStyle/>
          <a:p>
            <a:pPr lvl="1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ausência à escola </a:t>
            </a: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motivos de saúde nos 12 meses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anteriores à pesquisa foi relatada por 53,7% dos escolares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brasileiros -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privada (62,7%)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,escolas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públicas (52,2%);</a:t>
            </a:r>
            <a:endParaRPr lang="pt-BR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procura por profissional ou serviço de saúde nos 12 meses anteriores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pesquisa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Brasil, foi referida por 55,3% dos escolares do 9º ano; a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comparação com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</a:t>
            </a: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evidencia crescimento de 14,8</a:t>
            </a:r>
            <a:r>
              <a:rPr lang="pt-B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algn="just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serviços de saúde mais procurados por estudantes brasileiros do 9º ano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foi a </a:t>
            </a: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Unidade Básica de Saúde (45,1</a:t>
            </a:r>
            <a:r>
              <a:rPr lang="pt-BR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%)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73,0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deles classificaram seu estado de saúde como muito bom ou bom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algn="just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74,2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das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adolescentes escolares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informaram ter recebido a </a:t>
            </a:r>
            <a:r>
              <a:rPr lang="pt-BR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vacina contra HPV</a:t>
            </a:r>
            <a:endParaRPr lang="pt-BR" sz="20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buSzPts val="1200"/>
              <a:buNone/>
            </a:pPr>
            <a:endParaRPr lang="pt-BR" sz="2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buSzPts val="1200"/>
              <a:buNone/>
            </a:pPr>
            <a:endParaRPr lang="pt-BR" sz="2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95847" y="1384759"/>
            <a:ext cx="630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>
                <a:solidFill>
                  <a:prstClr val="black"/>
                </a:solidFill>
              </a:rPr>
              <a:t>Escolares do 9º ano do Ensino Fundamental </a:t>
            </a:r>
            <a:r>
              <a:rPr lang="pt-BR" b="1" dirty="0" smtClean="0">
                <a:solidFill>
                  <a:prstClr val="black"/>
                </a:solidFill>
              </a:rPr>
              <a:t>(entre </a:t>
            </a:r>
            <a:r>
              <a:rPr lang="pt-BR" b="1" dirty="0">
                <a:solidFill>
                  <a:prstClr val="black"/>
                </a:solidFill>
              </a:rPr>
              <a:t>13 e 15 anos)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019" y="0"/>
            <a:ext cx="1261981" cy="110956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449979" y="692263"/>
            <a:ext cx="2555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PeNSE</a:t>
            </a:r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endParaRPr lang="pt-B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  <a:latin typeface="+mn-lt"/>
              </a:rPr>
              <a:t>Acesso ao Serviço de Saúde</a:t>
            </a:r>
            <a:br>
              <a:rPr lang="pt-BR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pt-BR" sz="3200" b="1" dirty="0" smtClean="0">
                <a:solidFill>
                  <a:srgbClr val="002060"/>
                </a:solidFill>
                <a:latin typeface="+mn-lt"/>
              </a:rPr>
              <a:t>Guia de Avaliação da Qualidade de Serviço</a:t>
            </a:r>
            <a:endParaRPr lang="pt-BR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36023" y="4378998"/>
            <a:ext cx="108463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Os adolescentes informaram que algumas Unidade de Saúde e de prestação de serviços não</a:t>
            </a:r>
            <a:r>
              <a:rPr kumimoji="0" lang="pt-BR" sz="14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foram considerados convenientes.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65411" y="1360182"/>
            <a:ext cx="10859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2015-2016 - 35 unidades básicas de saúde de 05 capitais </a:t>
            </a: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brasileiras</a:t>
            </a:r>
          </a:p>
          <a:p>
            <a:endParaRPr lang="pt-BR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Participaram do projeto 528 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adolescentes na Unidade de Saúde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sendo que 235 com idade entre 10 a 14 anos e 293 com idades entre 15 a 19 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anos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88767" y="2862788"/>
            <a:ext cx="102644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82285" y="4582407"/>
            <a:ext cx="10846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539" y="43362"/>
            <a:ext cx="1261981" cy="1109568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3282340" y="4952134"/>
            <a:ext cx="533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Número de adolescentes que conhece as ações de saúde sexual e saúde reprodutiva que são oferecidas nesta Unidade de Saúde, por município, 2015/2016. 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943" y="5328568"/>
            <a:ext cx="6458111" cy="149232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943" y="2561700"/>
            <a:ext cx="6169687" cy="177409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88572" y="2161194"/>
            <a:ext cx="1065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Os horários de funcionamento da Unidade de Saúde e de prestação de serviços são convenientes.</a:t>
            </a:r>
          </a:p>
        </p:txBody>
      </p:sp>
    </p:spTree>
    <p:extLst>
      <p:ext uri="{BB962C8B-B14F-4D97-AF65-F5344CB8AC3E}">
        <p14:creationId xmlns:p14="http://schemas.microsoft.com/office/powerpoint/2010/main" val="3069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Gravidez na Adolescência: </a:t>
            </a:r>
            <a:br>
              <a:rPr lang="pt-BR" altLang="pt-B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Fenômeno Multifatorial</a:t>
            </a:r>
            <a:endParaRPr lang="pt-B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813" y="0"/>
            <a:ext cx="1261187" cy="110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rredondar Retângulo no Mesmo Canto Lateral 4"/>
          <p:cNvSpPr/>
          <p:nvPr/>
        </p:nvSpPr>
        <p:spPr>
          <a:xfrm>
            <a:off x="1049482" y="2130138"/>
            <a:ext cx="10162309" cy="3543300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tx1"/>
                </a:solidFill>
              </a:rPr>
              <a:t>A gravidez na adolescência hoje: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É um ponto de inflexão que pode resultar de uma multiplicidade de experiências de vida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pode assumir diferentes significados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ser tratada de diferentes formas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apresentar diferentes desfechos </a:t>
            </a:r>
          </a:p>
          <a:p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813" y="0"/>
            <a:ext cx="1261187" cy="110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875778" y="1106599"/>
            <a:ext cx="10251768" cy="15874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just">
              <a:defRPr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Nenhuma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organização é capaz de, isoladamente, realizar todas as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ações necessárias para assegurar a saúde e o desenvolvimento aos adolescentes e jovens. Alianças e parcerias são essenciais para a criação das condições de proteção do bem-estar e para a maximização dos potenciais de todos eles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487015" y="83426"/>
            <a:ext cx="3504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>
                <a:solidFill>
                  <a:srgbClr val="002060"/>
                </a:solidFill>
                <a:cs typeface="Arial" panose="020B0604020202020204" pitchFamily="34" charset="0"/>
              </a:rPr>
              <a:t>Intersetorialidade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312525120"/>
              </p:ext>
            </p:extLst>
          </p:nvPr>
        </p:nvGraphicFramePr>
        <p:xfrm>
          <a:off x="5788360" y="2954216"/>
          <a:ext cx="6611815" cy="3903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tângulo 11"/>
          <p:cNvSpPr/>
          <p:nvPr/>
        </p:nvSpPr>
        <p:spPr>
          <a:xfrm>
            <a:off x="437883" y="3070911"/>
            <a:ext cx="5512169" cy="781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Agenda Intersetorial da Prevenção da Gravidez na adolescência</a:t>
            </a:r>
          </a:p>
        </p:txBody>
      </p:sp>
      <p:sp>
        <p:nvSpPr>
          <p:cNvPr id="2" name="Retângulo 1"/>
          <p:cNvSpPr/>
          <p:nvPr/>
        </p:nvSpPr>
        <p:spPr>
          <a:xfrm>
            <a:off x="437883" y="4205748"/>
            <a:ext cx="5512170" cy="18931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Fomentar ações educativas voltadas para adolescentes, família, sociedade civil e comunidade que circunda a rede de adolescentes para discutir a temática de gravidez na adolescência, promovendo a responsabilidade do adolescente para escolhas conscientes e saudáveis.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54039"/>
            <a:ext cx="10972800" cy="4918626"/>
          </a:xfrm>
        </p:spPr>
        <p:txBody>
          <a:bodyPr/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Fortalecer a oferta de informações aos adolescentes;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o acesso e qualidade na atenção à saúde das\dos adolescentes nos serviços de saúde;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Fortalecer visibilidade dos adolescentes do sexo masculino  no cuidado com a saúde;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Compreender as singularidades que envolve o ser adolescente;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Qualificar os profissionais, intersetorialmente, para uma abordagem aos adolescentes levando em consideração as especificidades;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ações preventivas educativas, integradas às escolas, considerando as caraterísticas etárias e as trajetórias de vida dos\das adolescentes.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Fortalecer as ações intersetoriais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813" y="0"/>
            <a:ext cx="1261187" cy="110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49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141451"/>
            <a:ext cx="4896544" cy="405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9750" y="116632"/>
            <a:ext cx="8572500" cy="1655118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pt-BR" altLang="en-US" sz="2400" dirty="0">
                <a:solidFill>
                  <a:srgbClr val="002060"/>
                </a:solidFill>
                <a:ea typeface="MS PGothic" pitchFamily="34" charset="-128"/>
              </a:rPr>
              <a:t>Coordenação-Geral de Saúde de Adolescentes e Jovens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pt-BR" altLang="en-US" sz="2400" dirty="0" smtClean="0">
                <a:solidFill>
                  <a:srgbClr val="002060"/>
                </a:solidFill>
                <a:ea typeface="MS PGothic" pitchFamily="34" charset="-128"/>
              </a:rPr>
              <a:t>Ministério </a:t>
            </a:r>
            <a:r>
              <a:rPr lang="pt-BR" altLang="en-US" sz="2400" dirty="0">
                <a:solidFill>
                  <a:srgbClr val="002060"/>
                </a:solidFill>
                <a:ea typeface="MS PGothic" pitchFamily="34" charset="-128"/>
              </a:rPr>
              <a:t>da Saúde do Brasil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pt-BR" altLang="en-US" sz="2400" dirty="0">
                <a:ea typeface="MS PGothic" pitchFamily="34" charset="-128"/>
                <a:hlinkClick r:id="rId3"/>
              </a:rPr>
              <a:t>adolescente@saude.gov.br</a:t>
            </a:r>
            <a:endParaRPr lang="pt-BR" altLang="en-US" sz="2400" dirty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pt-BR" altLang="en-US" sz="2400" dirty="0">
                <a:ea typeface="MS PGothic" pitchFamily="34" charset="-128"/>
              </a:rPr>
              <a:t>+ 55 61 3315 9128/9129</a:t>
            </a:r>
          </a:p>
        </p:txBody>
      </p:sp>
    </p:spTree>
    <p:extLst>
      <p:ext uri="{BB962C8B-B14F-4D97-AF65-F5344CB8AC3E}">
        <p14:creationId xmlns:p14="http://schemas.microsoft.com/office/powerpoint/2010/main" val="9134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84530" y="1268649"/>
            <a:ext cx="8572560" cy="5379857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Constituição Federal/88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Adolescentes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são reconhecidos como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sujeitos sociais, portadores de direitos e garantias próprias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independentes de seus pais e/ou familiares e do próprio Estado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Estatuto da Criança e do Adolescente - ECA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(Lei 8.069/1990)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pt-BR" sz="2800" dirty="0" smtClean="0"/>
              <a:t>	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Art. 11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Assegura o acesso integral as linhas de 	cuidado voltadas à saúde da criança e do adolescente, 	por intermédio do SUS, observado o princípio da 	equidade no acesso às ações e serviços para a 	promoção, proteção e recuperação da saúde.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090390" y="188640"/>
            <a:ext cx="7560840" cy="998984"/>
          </a:xfrm>
        </p:spPr>
        <p:txBody>
          <a:bodyPr/>
          <a:lstStyle/>
          <a:p>
            <a:r>
              <a:rPr lang="pt-BR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Marcos legais </a:t>
            </a:r>
            <a:endParaRPr lang="pt-B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813" y="0"/>
            <a:ext cx="1261187" cy="110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0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4039" y="1187624"/>
            <a:ext cx="9787943" cy="4870065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Wingdings" pitchFamily="2" charset="2"/>
              <a:buChar char="ü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Convenção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Internacional dos Direitos da Criança – 1989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Trata crianças e adolescentes como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pessoas em desenvolvimento e sujeitos de direitos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Wingdings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Lei Orgânica da Saúde (Lei 8.080/1990)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-  Art. 7º :</a:t>
            </a:r>
          </a:p>
          <a:p>
            <a:pPr marL="0" lvl="1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III – preservação da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autonomia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das pessoas na defesa de sua integridade física e moral;</a:t>
            </a:r>
          </a:p>
          <a:p>
            <a:pPr marL="0" lvl="1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IV –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igualdade da assistência à saúde, sem preconceitos ou privilégios de qualquer espécie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lvl="1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 – direito à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às pessoas assistidas, sobre sua saúde.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17010" y="188640"/>
            <a:ext cx="7560840" cy="998984"/>
          </a:xfrm>
        </p:spPr>
        <p:txBody>
          <a:bodyPr/>
          <a:lstStyle/>
          <a:p>
            <a:r>
              <a:rPr lang="pt-BR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Marcos </a:t>
            </a:r>
            <a:r>
              <a:rPr lang="pt-B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legais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813" y="0"/>
            <a:ext cx="1261187" cy="110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5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5678" y="1103472"/>
            <a:ext cx="10965331" cy="7006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 nº 13.798/2019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acrescenta artigo ao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Estatuto da Criança e do Adolescente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(lei nº 8.069/1990) a Semana Nacional de Prevenção da Gravidez na Adolescência.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019" y="0"/>
            <a:ext cx="1261981" cy="1103472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229255"/>
              </p:ext>
            </p:extLst>
          </p:nvPr>
        </p:nvGraphicFramePr>
        <p:xfrm>
          <a:off x="595678" y="2734809"/>
          <a:ext cx="1109737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7377"/>
              </a:tblGrid>
              <a:tr h="658842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disseminar informações sobre medidas preventivas e educativas que contribuam para a redução da incidência da gravidez na adolescência </a:t>
                      </a:r>
                      <a:endParaRPr lang="pt-BR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519056" y="4079390"/>
            <a:ext cx="11118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Ministérios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Envolvidos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Ministério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Saúde; Ministério da Mulher, Família e Direitos Humanos; Ministério da Cidadania e Ministério da Educação</a:t>
            </a:r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03639" y="6000538"/>
            <a:ext cx="900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Redução de  13% da taxa de fecundidade entre 2010 e 2017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813" y="0"/>
            <a:ext cx="1261187" cy="110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267619" y="939225"/>
            <a:ext cx="93414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Organização Mundial da Saúde (OMS), a taxa mundial de gravidez na adolescência em 2016 foi estimada em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44 nascimentos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para cada mil adolescentes entre 15 e 19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anos.</a:t>
            </a:r>
          </a:p>
          <a:p>
            <a:pPr algn="just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Nas Américas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esse indicador foi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estimado em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48,6/1000.</a:t>
            </a:r>
          </a:p>
          <a:p>
            <a:pPr algn="just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segundo dados do Ministério da Saúde, essa taxa estava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58,7/1000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em 2016.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15903" y="164972"/>
            <a:ext cx="8844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da Gravidez na Adolescência no Brasil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191" y="2528509"/>
            <a:ext cx="7321931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714722"/>
              </p:ext>
            </p:extLst>
          </p:nvPr>
        </p:nvGraphicFramePr>
        <p:xfrm>
          <a:off x="6149170" y="1272343"/>
          <a:ext cx="4445391" cy="3346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932213"/>
              </p:ext>
            </p:extLst>
          </p:nvPr>
        </p:nvGraphicFramePr>
        <p:xfrm>
          <a:off x="1364566" y="1328415"/>
          <a:ext cx="4278707" cy="319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491175" y="5107364"/>
            <a:ext cx="4200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taxa de fecundidade de 10 a 14 anos na região Norte é quase 3 vezes maior do que no Sul e Sudeste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522587" y="5015031"/>
            <a:ext cx="4408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taxa de fecundidade de 15 a 19 anos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 Norte é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quase 2 vezes maior do que no Sul e Sudeste 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813" y="0"/>
            <a:ext cx="1261187" cy="110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383383" y="4533158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>
                <a:solidFill>
                  <a:srgbClr val="000000"/>
                </a:solidFill>
                <a:latin typeface="Arial" panose="020B0604020202020204" pitchFamily="34" charset="0"/>
              </a:rPr>
              <a:t>Fonte: </a:t>
            </a:r>
            <a:r>
              <a:rPr lang="pt-BR" sz="9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Sinasc</a:t>
            </a:r>
            <a:r>
              <a:rPr lang="pt-BR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pt-BR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pt-BR" sz="9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7857" y="253085"/>
            <a:ext cx="6383065" cy="85351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6894" y="4630950"/>
            <a:ext cx="92057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065" y="282730"/>
            <a:ext cx="8609173" cy="718718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002060"/>
                </a:solidFill>
              </a:rPr>
              <a:t>Gravidez na adolescência: desigualdades raciais e por estado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67224816"/>
              </p:ext>
            </p:extLst>
          </p:nvPr>
        </p:nvGraphicFramePr>
        <p:xfrm>
          <a:off x="5578315" y="3930593"/>
          <a:ext cx="5161954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216974339"/>
              </p:ext>
            </p:extLst>
          </p:nvPr>
        </p:nvGraphicFramePr>
        <p:xfrm>
          <a:off x="1793227" y="1305547"/>
          <a:ext cx="5172075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860406" y="4856647"/>
            <a:ext cx="3429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Queda da taxa de fecundidade em todos os estados, mas desigualdades ainda persistem: Taxa do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é quase 3 vezes maior do que no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277934" y="1580531"/>
            <a:ext cx="34697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A proporção de nascidos vivos de mães adolescentes entre </a:t>
            </a:r>
            <a:r>
              <a:rPr lang="pt-BR" sz="1400" b="1" dirty="0"/>
              <a:t>indígenas</a:t>
            </a:r>
            <a:r>
              <a:rPr lang="pt-BR" sz="1400" dirty="0"/>
              <a:t> é quase 3 vezes maior do que no grupo de mulheres </a:t>
            </a:r>
            <a:r>
              <a:rPr lang="pt-BR" sz="1400" b="1" dirty="0"/>
              <a:t>brancas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A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pt-BR" sz="1400" dirty="0"/>
              <a:t> de adolescentes entre mães que se autodeclaram </a:t>
            </a:r>
            <a:r>
              <a:rPr lang="pt-BR" sz="1400" b="1" dirty="0"/>
              <a:t>pardas</a:t>
            </a:r>
            <a:r>
              <a:rPr lang="pt-BR" sz="1400" dirty="0"/>
              <a:t> é quase 50% maior do que no grupo de mulheres </a:t>
            </a:r>
            <a:r>
              <a:rPr lang="pt-BR" sz="1400" b="1" dirty="0"/>
              <a:t>brancas</a:t>
            </a:r>
          </a:p>
          <a:p>
            <a:pPr algn="just"/>
            <a:r>
              <a:rPr lang="pt-BR" sz="1600" dirty="0"/>
              <a:t>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813" y="-5301"/>
            <a:ext cx="1261187" cy="110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860407" y="4006274"/>
            <a:ext cx="9541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>
                <a:solidFill>
                  <a:srgbClr val="000000"/>
                </a:solidFill>
                <a:latin typeface="Arial" panose="020B0604020202020204" pitchFamily="34" charset="0"/>
              </a:rPr>
              <a:t>Fonte: </a:t>
            </a:r>
            <a:r>
              <a:rPr lang="pt-BR" sz="9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Sinasc</a:t>
            </a:r>
            <a:r>
              <a:rPr lang="pt-BR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pt-BR" sz="9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55" y="6601946"/>
            <a:ext cx="957155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8264" y="75942"/>
            <a:ext cx="4402832" cy="900606"/>
          </a:xfrm>
        </p:spPr>
        <p:txBody>
          <a:bodyPr>
            <a:normAutofit fontScale="90000"/>
          </a:bodyPr>
          <a:lstStyle/>
          <a:p>
            <a:r>
              <a:rPr lang="pt-BR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PeNSE</a:t>
            </a: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Nacional de Saúde do Escolar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614899"/>
              </p:ext>
            </p:extLst>
          </p:nvPr>
        </p:nvGraphicFramePr>
        <p:xfrm>
          <a:off x="903992" y="1882577"/>
          <a:ext cx="4187002" cy="262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291096" y="176509"/>
            <a:ext cx="3984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9% das meninas escolares declararam já ter engravidado alguma vez (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PeNSE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, 2015)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997493" y="1433891"/>
            <a:ext cx="6104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Escolares do 9º ano do Ensino Fundamental (87% entre 13 e 15 anos)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897" y="176509"/>
            <a:ext cx="1261187" cy="110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717990" y="4507051"/>
            <a:ext cx="106633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2015 - daqueles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que já tiveram relação sexual, 64,6% utilizou algum método contraceptivo em sua última relação (72,1% entre as meninas e 60,3% entre os meninos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Há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um indicativo de que os adolescentes e jovens têm razoável acesso às informações sobre reprodução e sexualidade, pois a grande maioria refere ter recebido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orientações sobre prevenção à gravidez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(79%) e HIV/IST (87%), e sobre a aquisição gratuita de preservativos (68%).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43849" y="4507051"/>
            <a:ext cx="9049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766" y="1740451"/>
            <a:ext cx="4927711" cy="25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2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2_Tema do Offic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2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4_Tema do Offic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2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5_Tema do Offic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2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o Offic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2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1676</Words>
  <Application>Microsoft Office PowerPoint</Application>
  <PresentationFormat>Widescreen</PresentationFormat>
  <Paragraphs>186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13</vt:i4>
      </vt:variant>
      <vt:variant>
        <vt:lpstr>Títulos de slides</vt:lpstr>
      </vt:variant>
      <vt:variant>
        <vt:i4>22</vt:i4>
      </vt:variant>
    </vt:vector>
  </HeadingPairs>
  <TitlesOfParts>
    <vt:vector size="44" baseType="lpstr">
      <vt:lpstr>ＭＳ Ｐゴシック</vt:lpstr>
      <vt:lpstr>ＭＳ Ｐゴシック</vt:lpstr>
      <vt:lpstr>Arial</vt:lpstr>
      <vt:lpstr>Berlin Sans FB Demi</vt:lpstr>
      <vt:lpstr>Calibri</vt:lpstr>
      <vt:lpstr>Calibri Light</vt:lpstr>
      <vt:lpstr>Courier New</vt:lpstr>
      <vt:lpstr>Symbol</vt:lpstr>
      <vt:lpstr>Wingdings</vt:lpstr>
      <vt:lpstr>1_Tema do Office</vt:lpstr>
      <vt:lpstr>3_Tema do Office</vt:lpstr>
      <vt:lpstr>5_Tema do Office</vt:lpstr>
      <vt:lpstr>6_Tema do Office</vt:lpstr>
      <vt:lpstr>7_Tema do Office</vt:lpstr>
      <vt:lpstr>8_Tema do Office</vt:lpstr>
      <vt:lpstr>9_Tema do Office</vt:lpstr>
      <vt:lpstr>10_Tema do Office</vt:lpstr>
      <vt:lpstr>11_Tema do Office</vt:lpstr>
      <vt:lpstr>12_Tema do Office</vt:lpstr>
      <vt:lpstr>14_Tema do Office</vt:lpstr>
      <vt:lpstr>15_Tema do Office</vt:lpstr>
      <vt:lpstr>4_Tema do Office</vt:lpstr>
      <vt:lpstr>Diálogo Intersetoriais - Gravidez na Adolescência</vt:lpstr>
      <vt:lpstr>Gravidez na Adolescência:  Fenômeno Multifatorial</vt:lpstr>
      <vt:lpstr>Marcos legais </vt:lpstr>
      <vt:lpstr>Marcos legais </vt:lpstr>
      <vt:lpstr>Apresentação do PowerPoint</vt:lpstr>
      <vt:lpstr>Apresentação do PowerPoint</vt:lpstr>
      <vt:lpstr>Apresentação do PowerPoint</vt:lpstr>
      <vt:lpstr>Gravidez na adolescência: desigualdades raciais e por estado</vt:lpstr>
      <vt:lpstr>PeNSE Pesquisa Nacional de Saúde do Escolar</vt:lpstr>
      <vt:lpstr>Paternidade do Adolescente</vt:lpstr>
      <vt:lpstr>Agenda Proteger e Cuidar de Adolescentes na Atenção Básica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Uso de Serviço de Saúde </vt:lpstr>
      <vt:lpstr>Acesso ao Serviço de Saúde Guia de Avaliação da Qualidade de Serviço</vt:lpstr>
      <vt:lpstr>Apresentação do PowerPoint</vt:lpstr>
      <vt:lpstr>Desafios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Karen Costa Oliva</dc:creator>
  <cp:lastModifiedBy>Karen Costa Oliva</cp:lastModifiedBy>
  <cp:revision>282</cp:revision>
  <cp:lastPrinted>2019-05-22T11:05:14Z</cp:lastPrinted>
  <dcterms:created xsi:type="dcterms:W3CDTF">2019-05-15T14:02:28Z</dcterms:created>
  <dcterms:modified xsi:type="dcterms:W3CDTF">2019-05-22T11:08:03Z</dcterms:modified>
</cp:coreProperties>
</file>