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66" r:id="rId4"/>
    <p:sldId id="270" r:id="rId5"/>
    <p:sldId id="281" r:id="rId6"/>
    <p:sldId id="271" r:id="rId7"/>
    <p:sldId id="282" r:id="rId8"/>
    <p:sldId id="283" r:id="rId9"/>
    <p:sldId id="284" r:id="rId10"/>
    <p:sldId id="272" r:id="rId11"/>
    <p:sldId id="285" r:id="rId12"/>
    <p:sldId id="273" r:id="rId13"/>
    <p:sldId id="286" r:id="rId14"/>
    <p:sldId id="274" r:id="rId15"/>
    <p:sldId id="292" r:id="rId16"/>
    <p:sldId id="293" r:id="rId17"/>
    <p:sldId id="305" r:id="rId18"/>
    <p:sldId id="294" r:id="rId19"/>
    <p:sldId id="306" r:id="rId20"/>
    <p:sldId id="287" r:id="rId21"/>
    <p:sldId id="295" r:id="rId22"/>
    <p:sldId id="297" r:id="rId23"/>
    <p:sldId id="288" r:id="rId24"/>
    <p:sldId id="296" r:id="rId25"/>
    <p:sldId id="298" r:id="rId26"/>
    <p:sldId id="299" r:id="rId27"/>
    <p:sldId id="300" r:id="rId28"/>
    <p:sldId id="301" r:id="rId29"/>
    <p:sldId id="303" r:id="rId30"/>
    <p:sldId id="289" r:id="rId31"/>
    <p:sldId id="304" r:id="rId3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rt" initials="S" lastIdx="1" clrIdx="0">
    <p:extLst>
      <p:ext uri="{19B8F6BF-5375-455C-9EA6-DF929625EA0E}">
        <p15:presenceInfo xmlns:p15="http://schemas.microsoft.com/office/powerpoint/2012/main" userId="Star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72" d="100"/>
          <a:sy n="72"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9FA5BAAE-C7C4-4F68-9B58-0F47F1004590}" type="datetimeFigureOut">
              <a:rPr lang="pt-BR" smtClean="0"/>
              <a:t>12/03/2020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860DEFB-0ACA-4282-8E03-0A6162251511}" type="slidenum">
              <a:rPr lang="pt-BR" smtClean="0"/>
              <a:t>‹nº›</a:t>
            </a:fld>
            <a:endParaRPr lang="pt-BR"/>
          </a:p>
        </p:txBody>
      </p:sp>
    </p:spTree>
    <p:extLst>
      <p:ext uri="{BB962C8B-B14F-4D97-AF65-F5344CB8AC3E}">
        <p14:creationId xmlns:p14="http://schemas.microsoft.com/office/powerpoint/2010/main" val="1287635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FA5BAAE-C7C4-4F68-9B58-0F47F1004590}" type="datetimeFigureOut">
              <a:rPr lang="pt-BR" smtClean="0"/>
              <a:t>12/03/2020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860DEFB-0ACA-4282-8E03-0A6162251511}" type="slidenum">
              <a:rPr lang="pt-BR" smtClean="0"/>
              <a:t>‹nº›</a:t>
            </a:fld>
            <a:endParaRPr lang="pt-BR"/>
          </a:p>
        </p:txBody>
      </p:sp>
    </p:spTree>
    <p:extLst>
      <p:ext uri="{BB962C8B-B14F-4D97-AF65-F5344CB8AC3E}">
        <p14:creationId xmlns:p14="http://schemas.microsoft.com/office/powerpoint/2010/main" val="701058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FA5BAAE-C7C4-4F68-9B58-0F47F1004590}" type="datetimeFigureOut">
              <a:rPr lang="pt-BR" smtClean="0"/>
              <a:t>12/03/2020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860DEFB-0ACA-4282-8E03-0A6162251511}" type="slidenum">
              <a:rPr lang="pt-BR" smtClean="0"/>
              <a:t>‹nº›</a:t>
            </a:fld>
            <a:endParaRPr lang="pt-BR"/>
          </a:p>
        </p:txBody>
      </p:sp>
    </p:spTree>
    <p:extLst>
      <p:ext uri="{BB962C8B-B14F-4D97-AF65-F5344CB8AC3E}">
        <p14:creationId xmlns:p14="http://schemas.microsoft.com/office/powerpoint/2010/main" val="4267567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FA5BAAE-C7C4-4F68-9B58-0F47F1004590}" type="datetimeFigureOut">
              <a:rPr lang="pt-BR" smtClean="0"/>
              <a:t>12/03/2020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860DEFB-0ACA-4282-8E03-0A6162251511}" type="slidenum">
              <a:rPr lang="pt-BR" smtClean="0"/>
              <a:t>‹nº›</a:t>
            </a:fld>
            <a:endParaRPr lang="pt-BR"/>
          </a:p>
        </p:txBody>
      </p:sp>
    </p:spTree>
    <p:extLst>
      <p:ext uri="{BB962C8B-B14F-4D97-AF65-F5344CB8AC3E}">
        <p14:creationId xmlns:p14="http://schemas.microsoft.com/office/powerpoint/2010/main" val="3340351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9FA5BAAE-C7C4-4F68-9B58-0F47F1004590}" type="datetimeFigureOut">
              <a:rPr lang="pt-BR" smtClean="0"/>
              <a:t>12/03/2020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860DEFB-0ACA-4282-8E03-0A6162251511}" type="slidenum">
              <a:rPr lang="pt-BR" smtClean="0"/>
              <a:t>‹nº›</a:t>
            </a:fld>
            <a:endParaRPr lang="pt-BR"/>
          </a:p>
        </p:txBody>
      </p:sp>
    </p:spTree>
    <p:extLst>
      <p:ext uri="{BB962C8B-B14F-4D97-AF65-F5344CB8AC3E}">
        <p14:creationId xmlns:p14="http://schemas.microsoft.com/office/powerpoint/2010/main" val="2254868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9FA5BAAE-C7C4-4F68-9B58-0F47F1004590}" type="datetimeFigureOut">
              <a:rPr lang="pt-BR" smtClean="0"/>
              <a:t>12/03/2020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860DEFB-0ACA-4282-8E03-0A6162251511}" type="slidenum">
              <a:rPr lang="pt-BR" smtClean="0"/>
              <a:t>‹nº›</a:t>
            </a:fld>
            <a:endParaRPr lang="pt-BR"/>
          </a:p>
        </p:txBody>
      </p:sp>
    </p:spTree>
    <p:extLst>
      <p:ext uri="{BB962C8B-B14F-4D97-AF65-F5344CB8AC3E}">
        <p14:creationId xmlns:p14="http://schemas.microsoft.com/office/powerpoint/2010/main" val="2101522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9FA5BAAE-C7C4-4F68-9B58-0F47F1004590}" type="datetimeFigureOut">
              <a:rPr lang="pt-BR" smtClean="0"/>
              <a:t>12/03/2020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860DEFB-0ACA-4282-8E03-0A6162251511}" type="slidenum">
              <a:rPr lang="pt-BR" smtClean="0"/>
              <a:t>‹nº›</a:t>
            </a:fld>
            <a:endParaRPr lang="pt-BR"/>
          </a:p>
        </p:txBody>
      </p:sp>
    </p:spTree>
    <p:extLst>
      <p:ext uri="{BB962C8B-B14F-4D97-AF65-F5344CB8AC3E}">
        <p14:creationId xmlns:p14="http://schemas.microsoft.com/office/powerpoint/2010/main" val="2108385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9FA5BAAE-C7C4-4F68-9B58-0F47F1004590}" type="datetimeFigureOut">
              <a:rPr lang="pt-BR" smtClean="0"/>
              <a:t>12/03/2020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860DEFB-0ACA-4282-8E03-0A6162251511}" type="slidenum">
              <a:rPr lang="pt-BR" smtClean="0"/>
              <a:t>‹nº›</a:t>
            </a:fld>
            <a:endParaRPr lang="pt-BR"/>
          </a:p>
        </p:txBody>
      </p:sp>
    </p:spTree>
    <p:extLst>
      <p:ext uri="{BB962C8B-B14F-4D97-AF65-F5344CB8AC3E}">
        <p14:creationId xmlns:p14="http://schemas.microsoft.com/office/powerpoint/2010/main" val="4205575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FA5BAAE-C7C4-4F68-9B58-0F47F1004590}" type="datetimeFigureOut">
              <a:rPr lang="pt-BR" smtClean="0"/>
              <a:t>12/03/2020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860DEFB-0ACA-4282-8E03-0A6162251511}" type="slidenum">
              <a:rPr lang="pt-BR" smtClean="0"/>
              <a:t>‹nº›</a:t>
            </a:fld>
            <a:endParaRPr lang="pt-BR"/>
          </a:p>
        </p:txBody>
      </p:sp>
    </p:spTree>
    <p:extLst>
      <p:ext uri="{BB962C8B-B14F-4D97-AF65-F5344CB8AC3E}">
        <p14:creationId xmlns:p14="http://schemas.microsoft.com/office/powerpoint/2010/main" val="3759517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9FA5BAAE-C7C4-4F68-9B58-0F47F1004590}" type="datetimeFigureOut">
              <a:rPr lang="pt-BR" smtClean="0"/>
              <a:t>12/03/2020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860DEFB-0ACA-4282-8E03-0A6162251511}" type="slidenum">
              <a:rPr lang="pt-BR" smtClean="0"/>
              <a:t>‹nº›</a:t>
            </a:fld>
            <a:endParaRPr lang="pt-BR"/>
          </a:p>
        </p:txBody>
      </p:sp>
    </p:spTree>
    <p:extLst>
      <p:ext uri="{BB962C8B-B14F-4D97-AF65-F5344CB8AC3E}">
        <p14:creationId xmlns:p14="http://schemas.microsoft.com/office/powerpoint/2010/main" val="141022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9FA5BAAE-C7C4-4F68-9B58-0F47F1004590}" type="datetimeFigureOut">
              <a:rPr lang="pt-BR" smtClean="0"/>
              <a:t>12/03/2020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860DEFB-0ACA-4282-8E03-0A6162251511}" type="slidenum">
              <a:rPr lang="pt-BR" smtClean="0"/>
              <a:t>‹nº›</a:t>
            </a:fld>
            <a:endParaRPr lang="pt-BR"/>
          </a:p>
        </p:txBody>
      </p:sp>
    </p:spTree>
    <p:extLst>
      <p:ext uri="{BB962C8B-B14F-4D97-AF65-F5344CB8AC3E}">
        <p14:creationId xmlns:p14="http://schemas.microsoft.com/office/powerpoint/2010/main" val="46844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A5BAAE-C7C4-4F68-9B58-0F47F1004590}" type="datetimeFigureOut">
              <a:rPr lang="pt-BR" smtClean="0"/>
              <a:t>12/03/2020</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0DEFB-0ACA-4282-8E03-0A6162251511}" type="slidenum">
              <a:rPr lang="pt-BR" smtClean="0"/>
              <a:t>‹nº›</a:t>
            </a:fld>
            <a:endParaRPr lang="pt-BR"/>
          </a:p>
        </p:txBody>
      </p:sp>
    </p:spTree>
    <p:extLst>
      <p:ext uri="{BB962C8B-B14F-4D97-AF65-F5344CB8AC3E}">
        <p14:creationId xmlns:p14="http://schemas.microsoft.com/office/powerpoint/2010/main" val="26228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1</a:t>
            </a:r>
          </a:p>
        </p:txBody>
      </p:sp>
      <p:graphicFrame>
        <p:nvGraphicFramePr>
          <p:cNvPr id="4" name="Tabela 3">
            <a:extLst>
              <a:ext uri="{FF2B5EF4-FFF2-40B4-BE49-F238E27FC236}">
                <a16:creationId xmlns:a16="http://schemas.microsoft.com/office/drawing/2014/main" id="{15C27E1F-E138-46DE-8B01-4698204F2C65}"/>
              </a:ext>
            </a:extLst>
          </p:cNvPr>
          <p:cNvGraphicFramePr>
            <a:graphicFrameLocks noGrp="1"/>
          </p:cNvGraphicFramePr>
          <p:nvPr/>
        </p:nvGraphicFramePr>
        <p:xfrm>
          <a:off x="532261" y="1325562"/>
          <a:ext cx="10713493" cy="4993353"/>
        </p:xfrm>
        <a:graphic>
          <a:graphicData uri="http://schemas.openxmlformats.org/drawingml/2006/table">
            <a:tbl>
              <a:tblPr>
                <a:tableStyleId>{5C22544A-7EE6-4342-B048-85BDC9FD1C3A}</a:tableStyleId>
              </a:tblPr>
              <a:tblGrid>
                <a:gridCol w="7673489">
                  <a:extLst>
                    <a:ext uri="{9D8B030D-6E8A-4147-A177-3AD203B41FA5}">
                      <a16:colId xmlns:a16="http://schemas.microsoft.com/office/drawing/2014/main" val="647653896"/>
                    </a:ext>
                  </a:extLst>
                </a:gridCol>
                <a:gridCol w="1520002">
                  <a:extLst>
                    <a:ext uri="{9D8B030D-6E8A-4147-A177-3AD203B41FA5}">
                      <a16:colId xmlns:a16="http://schemas.microsoft.com/office/drawing/2014/main" val="2148875253"/>
                    </a:ext>
                  </a:extLst>
                </a:gridCol>
                <a:gridCol w="1520002">
                  <a:extLst>
                    <a:ext uri="{9D8B030D-6E8A-4147-A177-3AD203B41FA5}">
                      <a16:colId xmlns:a16="http://schemas.microsoft.com/office/drawing/2014/main" val="2693517652"/>
                    </a:ext>
                  </a:extLst>
                </a:gridCol>
              </a:tblGrid>
              <a:tr h="313950">
                <a:tc>
                  <a:txBody>
                    <a:bodyPr/>
                    <a:lstStyle/>
                    <a:p>
                      <a:pPr algn="ctr">
                        <a:lnSpc>
                          <a:spcPct val="107000"/>
                        </a:lnSpc>
                        <a:spcAft>
                          <a:spcPts val="800"/>
                        </a:spcAft>
                      </a:pPr>
                      <a:r>
                        <a:rPr lang="pt-BR" sz="1800" dirty="0">
                          <a:effectLst/>
                        </a:rPr>
                        <a:t>Indicadores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9525" marB="0" anchor="ctr"/>
                </a:tc>
                <a:tc>
                  <a:txBody>
                    <a:bodyPr/>
                    <a:lstStyle/>
                    <a:p>
                      <a:pPr algn="ctr">
                        <a:lnSpc>
                          <a:spcPct val="107000"/>
                        </a:lnSpc>
                        <a:spcAft>
                          <a:spcPts val="800"/>
                        </a:spcAft>
                      </a:pPr>
                      <a:r>
                        <a:rPr lang="pt-BR" sz="1800">
                          <a:effectLst/>
                        </a:rPr>
                        <a:t>Resultado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9525" marB="0" anchor="ctr"/>
                </a:tc>
                <a:tc>
                  <a:txBody>
                    <a:bodyPr/>
                    <a:lstStyle/>
                    <a:p>
                      <a:pPr algn="ctr">
                        <a:lnSpc>
                          <a:spcPct val="107000"/>
                        </a:lnSpc>
                        <a:spcAft>
                          <a:spcPts val="800"/>
                        </a:spcAft>
                      </a:pPr>
                      <a:r>
                        <a:rPr lang="pt-BR" sz="1800">
                          <a:effectLst/>
                        </a:rPr>
                        <a:t>Meta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0607475"/>
                  </a:ext>
                </a:extLst>
              </a:tr>
              <a:tr h="885760">
                <a:tc>
                  <a:txBody>
                    <a:bodyPr/>
                    <a:lstStyle/>
                    <a:p>
                      <a:pPr>
                        <a:lnSpc>
                          <a:spcPct val="107000"/>
                        </a:lnSpc>
                        <a:spcAft>
                          <a:spcPts val="800"/>
                        </a:spcAft>
                      </a:pPr>
                      <a:r>
                        <a:rPr lang="pt-BR" sz="1800" dirty="0">
                          <a:effectLst/>
                        </a:rPr>
                        <a:t>I1 - Proporção de gestantes com pelo menos 6 (seis) consultas pré-natal realizadas, sendo a primeira até a 20ª semana de gestação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800"/>
                        </a:spcAft>
                      </a:pPr>
                      <a:r>
                        <a:rPr lang="pt-BR" sz="1800" dirty="0">
                          <a:effectLst/>
                        </a:rPr>
                        <a:t>70%</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9525" marB="0" anchor="ctr"/>
                </a:tc>
                <a:tc>
                  <a:txBody>
                    <a:bodyPr/>
                    <a:lstStyle/>
                    <a:p>
                      <a:pPr algn="ctr">
                        <a:lnSpc>
                          <a:spcPct val="107000"/>
                        </a:lnSpc>
                        <a:spcAft>
                          <a:spcPts val="800"/>
                        </a:spcAft>
                      </a:pPr>
                      <a:endParaRPr lang="pt-BR" sz="1800" dirty="0">
                        <a:effectLst/>
                      </a:endParaRPr>
                    </a:p>
                    <a:p>
                      <a:pPr algn="ctr">
                        <a:lnSpc>
                          <a:spcPct val="107000"/>
                        </a:lnSpc>
                        <a:spcAft>
                          <a:spcPts val="800"/>
                        </a:spcAft>
                      </a:pPr>
                      <a:r>
                        <a:rPr lang="pt-BR" sz="1800" dirty="0">
                          <a:effectLst/>
                        </a:rPr>
                        <a:t>60%</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4529765"/>
                  </a:ext>
                </a:extLst>
              </a:tr>
              <a:tr h="624348">
                <a:tc>
                  <a:txBody>
                    <a:bodyPr/>
                    <a:lstStyle/>
                    <a:p>
                      <a:pPr>
                        <a:lnSpc>
                          <a:spcPct val="107000"/>
                        </a:lnSpc>
                        <a:spcAft>
                          <a:spcPts val="800"/>
                        </a:spcAft>
                      </a:pPr>
                      <a:r>
                        <a:rPr lang="pt-BR" sz="1800" dirty="0">
                          <a:effectLst/>
                        </a:rPr>
                        <a:t>I2 - Proporção de gestantes com realização de exames para </a:t>
                      </a:r>
                      <a:r>
                        <a:rPr lang="pt-BR" sz="1800" dirty="0" err="1">
                          <a:effectLst/>
                        </a:rPr>
                        <a:t>síﬁlis</a:t>
                      </a:r>
                      <a:r>
                        <a:rPr lang="pt-BR" sz="1800" dirty="0">
                          <a:effectLst/>
                        </a:rPr>
                        <a:t> e HIV</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800"/>
                        </a:spcAft>
                      </a:pPr>
                      <a:r>
                        <a:rPr lang="pt-BR" sz="1800">
                          <a:effectLst/>
                        </a:rPr>
                        <a:t>60%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9525" marB="0" anchor="ctr"/>
                </a:tc>
                <a:tc>
                  <a:txBody>
                    <a:bodyPr/>
                    <a:lstStyle/>
                    <a:p>
                      <a:pPr algn="ctr">
                        <a:lnSpc>
                          <a:spcPct val="107000"/>
                        </a:lnSpc>
                        <a:spcAft>
                          <a:spcPts val="800"/>
                        </a:spcAft>
                      </a:pPr>
                      <a:r>
                        <a:rPr lang="pt-BR" sz="1800">
                          <a:effectLst/>
                        </a:rPr>
                        <a:t>60%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6236962"/>
                  </a:ext>
                </a:extLst>
              </a:tr>
              <a:tr h="624348">
                <a:tc>
                  <a:txBody>
                    <a:bodyPr/>
                    <a:lstStyle/>
                    <a:p>
                      <a:pPr>
                        <a:lnSpc>
                          <a:spcPct val="107000"/>
                        </a:lnSpc>
                        <a:spcAft>
                          <a:spcPts val="800"/>
                        </a:spcAft>
                      </a:pPr>
                      <a:r>
                        <a:rPr lang="pt-BR" sz="1800" dirty="0">
                          <a:effectLst/>
                        </a:rPr>
                        <a:t>I3 - Proporção de gestantes com atendimento odontológico realizado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800"/>
                        </a:spcAft>
                      </a:pPr>
                      <a:r>
                        <a:rPr lang="pt-BR" sz="1800">
                          <a:effectLst/>
                        </a:rPr>
                        <a:t>55%</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9525" marB="0" anchor="ctr"/>
                </a:tc>
                <a:tc>
                  <a:txBody>
                    <a:bodyPr/>
                    <a:lstStyle/>
                    <a:p>
                      <a:pPr algn="ctr">
                        <a:lnSpc>
                          <a:spcPct val="107000"/>
                        </a:lnSpc>
                        <a:spcAft>
                          <a:spcPts val="800"/>
                        </a:spcAft>
                      </a:pPr>
                      <a:r>
                        <a:rPr lang="pt-BR" sz="1800">
                          <a:effectLst/>
                        </a:rPr>
                        <a:t>60%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5758693"/>
                  </a:ext>
                </a:extLst>
              </a:tr>
              <a:tr h="536996">
                <a:tc>
                  <a:txBody>
                    <a:bodyPr/>
                    <a:lstStyle/>
                    <a:p>
                      <a:pPr>
                        <a:lnSpc>
                          <a:spcPct val="107000"/>
                        </a:lnSpc>
                        <a:spcAft>
                          <a:spcPts val="800"/>
                        </a:spcAft>
                      </a:pPr>
                      <a:r>
                        <a:rPr lang="pt-BR" sz="1800" dirty="0">
                          <a:effectLst/>
                        </a:rPr>
                        <a:t>I4 - Cobertura de exame </a:t>
                      </a:r>
                      <a:r>
                        <a:rPr lang="pt-BR" sz="1800" dirty="0" err="1">
                          <a:effectLst/>
                        </a:rPr>
                        <a:t>citopatológico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800"/>
                        </a:spcAft>
                      </a:pPr>
                      <a:r>
                        <a:rPr lang="pt-BR" sz="1800">
                          <a:effectLst/>
                        </a:rPr>
                        <a:t>40%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9525" marB="0" anchor="ctr"/>
                </a:tc>
                <a:tc>
                  <a:txBody>
                    <a:bodyPr/>
                    <a:lstStyle/>
                    <a:p>
                      <a:pPr algn="ctr">
                        <a:lnSpc>
                          <a:spcPct val="107000"/>
                        </a:lnSpc>
                        <a:spcAft>
                          <a:spcPts val="800"/>
                        </a:spcAft>
                      </a:pPr>
                      <a:r>
                        <a:rPr lang="pt-BR" sz="1800">
                          <a:effectLst/>
                        </a:rPr>
                        <a:t>40%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2303837"/>
                  </a:ext>
                </a:extLst>
              </a:tr>
              <a:tr h="536996">
                <a:tc>
                  <a:txBody>
                    <a:bodyPr/>
                    <a:lstStyle/>
                    <a:p>
                      <a:pPr>
                        <a:lnSpc>
                          <a:spcPct val="107000"/>
                        </a:lnSpc>
                        <a:spcAft>
                          <a:spcPts val="800"/>
                        </a:spcAft>
                      </a:pPr>
                      <a:r>
                        <a:rPr lang="pt-BR" sz="1800" dirty="0">
                          <a:effectLst/>
                        </a:rPr>
                        <a:t>I5 - Cobertura vacinal de Poliomielite inativada e de </a:t>
                      </a:r>
                      <a:r>
                        <a:rPr lang="pt-BR" sz="1800" dirty="0" err="1">
                          <a:effectLst/>
                        </a:rPr>
                        <a:t>Pentavalente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800"/>
                        </a:spcAft>
                      </a:pPr>
                      <a:r>
                        <a:rPr lang="pt-BR" sz="1800">
                          <a:effectLst/>
                        </a:rPr>
                        <a:t>80%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9525" marB="0" anchor="ctr"/>
                </a:tc>
                <a:tc>
                  <a:txBody>
                    <a:bodyPr/>
                    <a:lstStyle/>
                    <a:p>
                      <a:pPr algn="ctr">
                        <a:lnSpc>
                          <a:spcPct val="107000"/>
                        </a:lnSpc>
                        <a:spcAft>
                          <a:spcPts val="800"/>
                        </a:spcAft>
                      </a:pPr>
                      <a:r>
                        <a:rPr lang="pt-BR" sz="1800">
                          <a:effectLst/>
                        </a:rPr>
                        <a:t>95%</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7984785"/>
                  </a:ext>
                </a:extLst>
              </a:tr>
              <a:tr h="846607">
                <a:tc>
                  <a:txBody>
                    <a:bodyPr/>
                    <a:lstStyle/>
                    <a:p>
                      <a:pPr>
                        <a:lnSpc>
                          <a:spcPct val="107000"/>
                        </a:lnSpc>
                        <a:spcAft>
                          <a:spcPts val="800"/>
                        </a:spcAft>
                      </a:pPr>
                      <a:r>
                        <a:rPr lang="pt-BR" sz="1800" dirty="0">
                          <a:effectLst/>
                        </a:rPr>
                        <a:t>I6 - Percentual de pessoas hipertensas com pressão arterial aferida em cada semestre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800"/>
                        </a:spcAft>
                      </a:pPr>
                      <a:r>
                        <a:rPr lang="pt-BR" sz="1800" dirty="0">
                          <a:effectLst/>
                        </a:rPr>
                        <a:t>25%</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9525" marB="0" anchor="ctr"/>
                </a:tc>
                <a:tc>
                  <a:txBody>
                    <a:bodyPr/>
                    <a:lstStyle/>
                    <a:p>
                      <a:pPr algn="ctr">
                        <a:lnSpc>
                          <a:spcPct val="107000"/>
                        </a:lnSpc>
                        <a:spcAft>
                          <a:spcPts val="800"/>
                        </a:spcAft>
                      </a:pPr>
                      <a:endParaRPr lang="pt-BR" sz="1800" dirty="0">
                        <a:effectLst/>
                      </a:endParaRPr>
                    </a:p>
                    <a:p>
                      <a:pPr algn="ctr">
                        <a:lnSpc>
                          <a:spcPct val="107000"/>
                        </a:lnSpc>
                        <a:spcAft>
                          <a:spcPts val="800"/>
                        </a:spcAft>
                      </a:pPr>
                      <a:r>
                        <a:rPr lang="pt-BR" sz="1800" dirty="0">
                          <a:effectLst/>
                        </a:rPr>
                        <a:t>50%</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6520539"/>
                  </a:ext>
                </a:extLst>
              </a:tr>
              <a:tr h="624348">
                <a:tc>
                  <a:txBody>
                    <a:bodyPr/>
                    <a:lstStyle/>
                    <a:p>
                      <a:pPr>
                        <a:lnSpc>
                          <a:spcPct val="107000"/>
                        </a:lnSpc>
                        <a:spcAft>
                          <a:spcPts val="800"/>
                        </a:spcAft>
                      </a:pPr>
                      <a:r>
                        <a:rPr lang="pt-BR" sz="1800">
                          <a:effectLst/>
                        </a:rPr>
                        <a:t>I7 - Percentual de diabéticos com solicitação de hemoglobina glicada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800"/>
                        </a:spcAft>
                      </a:pPr>
                      <a:r>
                        <a:rPr lang="pt-BR" sz="1800">
                          <a:effectLst/>
                        </a:rPr>
                        <a:t>30%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9525" marB="0" anchor="ctr"/>
                </a:tc>
                <a:tc>
                  <a:txBody>
                    <a:bodyPr/>
                    <a:lstStyle/>
                    <a:p>
                      <a:pPr algn="ctr">
                        <a:lnSpc>
                          <a:spcPct val="107000"/>
                        </a:lnSpc>
                        <a:spcAft>
                          <a:spcPts val="800"/>
                        </a:spcAft>
                      </a:pPr>
                      <a:r>
                        <a:rPr lang="pt-BR" sz="1800" dirty="0">
                          <a:effectLst/>
                        </a:rPr>
                        <a:t>50%</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6642389"/>
                  </a:ext>
                </a:extLst>
              </a:tr>
            </a:tbl>
          </a:graphicData>
        </a:graphic>
      </p:graphicFrame>
      <p:sp>
        <p:nvSpPr>
          <p:cNvPr id="6" name="Retângulo 5">
            <a:extLst>
              <a:ext uri="{FF2B5EF4-FFF2-40B4-BE49-F238E27FC236}">
                <a16:creationId xmlns:a16="http://schemas.microsoft.com/office/drawing/2014/main" id="{BC961207-FEC5-43A2-A6B8-C54D80284DF2}"/>
              </a:ext>
            </a:extLst>
          </p:cNvPr>
          <p:cNvSpPr/>
          <p:nvPr/>
        </p:nvSpPr>
        <p:spPr>
          <a:xfrm>
            <a:off x="2447498" y="201116"/>
            <a:ext cx="8798255" cy="646331"/>
          </a:xfrm>
          <a:prstGeom prst="rect">
            <a:avLst/>
          </a:prstGeom>
        </p:spPr>
        <p:txBody>
          <a:bodyPr wrap="square">
            <a:spAutoFit/>
          </a:bodyPr>
          <a:lstStyle/>
          <a:p>
            <a:pPr lvl="0" algn="just" eaLnBrk="0" fontAlgn="base" hangingPunct="0">
              <a:spcBef>
                <a:spcPct val="0"/>
              </a:spcBef>
              <a:spcAft>
                <a:spcPct val="0"/>
              </a:spcAft>
            </a:pP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Município com 12 equipes, sendo 10 </a:t>
            </a:r>
            <a:r>
              <a:rPr lang="pt-BR" altLang="pt-BR"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homologadas e pagas/consistidas</a:t>
            </a: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apresenta no segundo quadrimestre de 2020 os seguintes resultados para os indicadores:</a:t>
            </a:r>
            <a:endParaRPr lang="pt-BR" altLang="pt-BR" sz="1600" dirty="0"/>
          </a:p>
        </p:txBody>
      </p:sp>
    </p:spTree>
    <p:extLst>
      <p:ext uri="{BB962C8B-B14F-4D97-AF65-F5344CB8AC3E}">
        <p14:creationId xmlns:p14="http://schemas.microsoft.com/office/powerpoint/2010/main" val="1599821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1</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201116"/>
            <a:ext cx="8798255" cy="646331"/>
          </a:xfrm>
          <a:prstGeom prst="rect">
            <a:avLst/>
          </a:prstGeom>
        </p:spPr>
        <p:txBody>
          <a:bodyPr wrap="square">
            <a:spAutoFit/>
          </a:bodyPr>
          <a:lstStyle/>
          <a:p>
            <a:pPr lvl="0" algn="just" eaLnBrk="0" fontAlgn="base" hangingPunct="0">
              <a:spcBef>
                <a:spcPct val="0"/>
              </a:spcBef>
              <a:spcAft>
                <a:spcPct val="0"/>
              </a:spcAft>
            </a:pP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Município com 12 equipes, sendo 10 </a:t>
            </a:r>
            <a:r>
              <a:rPr lang="pt-BR" altLang="pt-BR"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homologadas e pagas/consistidas</a:t>
            </a: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apresenta no segundo quadrimestre de 2020 os seguintes resultados para os indicadores:</a:t>
            </a:r>
            <a:endParaRPr lang="pt-BR" altLang="pt-BR" sz="1600" dirty="0"/>
          </a:p>
        </p:txBody>
      </p:sp>
      <p:sp>
        <p:nvSpPr>
          <p:cNvPr id="7" name="Retângulo 6">
            <a:extLst>
              <a:ext uri="{FF2B5EF4-FFF2-40B4-BE49-F238E27FC236}">
                <a16:creationId xmlns:a16="http://schemas.microsoft.com/office/drawing/2014/main" id="{1522261C-EFDD-4014-BAC0-385325D64C6F}"/>
              </a:ext>
            </a:extLst>
          </p:cNvPr>
          <p:cNvSpPr/>
          <p:nvPr/>
        </p:nvSpPr>
        <p:spPr>
          <a:xfrm>
            <a:off x="750625" y="1526679"/>
            <a:ext cx="10314940" cy="375552"/>
          </a:xfrm>
          <a:prstGeom prst="rect">
            <a:avLst/>
          </a:prstGeom>
        </p:spPr>
        <p:txBody>
          <a:bodyPr wrap="square">
            <a:spAutoFit/>
          </a:bodyPr>
          <a:lstStyle/>
          <a:p>
            <a:pPr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Considerando o exemplo acima analise as sentenças e marque V ou F.</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tângulo 10">
            <a:extLst>
              <a:ext uri="{FF2B5EF4-FFF2-40B4-BE49-F238E27FC236}">
                <a16:creationId xmlns:a16="http://schemas.microsoft.com/office/drawing/2014/main" id="{66C8C512-9F24-4F45-BC5B-C0743D980C84}"/>
              </a:ext>
            </a:extLst>
          </p:cNvPr>
          <p:cNvSpPr/>
          <p:nvPr/>
        </p:nvSpPr>
        <p:spPr>
          <a:xfrm>
            <a:off x="954157" y="2648498"/>
            <a:ext cx="9236765" cy="1070871"/>
          </a:xfrm>
          <a:prstGeom prst="rect">
            <a:avLst/>
          </a:prstGeom>
        </p:spPr>
        <p:txBody>
          <a:bodyPr wrap="square">
            <a:spAutoFit/>
          </a:bodyPr>
          <a:lstStyle/>
          <a:p>
            <a:pPr lvl="0"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5 - O indicador </a:t>
            </a:r>
            <a:r>
              <a:rPr lang="pt-B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Cobertura vacinal de Poliomielite inativada e de </a:t>
            </a:r>
            <a:r>
              <a:rPr lang="pt-BR"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Pentavalente</a:t>
            </a: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 tem os seguintes numeradores e denominadores. O denominador utilizado para cálculo foi o </a:t>
            </a:r>
            <a:r>
              <a:rPr lang="pt-B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Informado</a:t>
            </a:r>
          </a:p>
          <a:p>
            <a:pPr lvl="0" algn="just">
              <a:lnSpc>
                <a:spcPct val="107000"/>
              </a:lnSpc>
              <a:spcAft>
                <a:spcPts val="800"/>
              </a:spcAft>
            </a:pPr>
            <a:r>
              <a:rPr lang="pt-B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2" name="Tabela 11">
            <a:extLst>
              <a:ext uri="{FF2B5EF4-FFF2-40B4-BE49-F238E27FC236}">
                <a16:creationId xmlns:a16="http://schemas.microsoft.com/office/drawing/2014/main" id="{0E167BAC-CC52-4278-BFEB-6D9FFA212AB3}"/>
              </a:ext>
            </a:extLst>
          </p:cNvPr>
          <p:cNvGraphicFramePr>
            <a:graphicFrameLocks noGrp="1"/>
          </p:cNvGraphicFramePr>
          <p:nvPr>
            <p:extLst>
              <p:ext uri="{D42A27DB-BD31-4B8C-83A1-F6EECF244321}">
                <p14:modId xmlns:p14="http://schemas.microsoft.com/office/powerpoint/2010/main" val="3321303225"/>
              </p:ext>
            </p:extLst>
          </p:nvPr>
        </p:nvGraphicFramePr>
        <p:xfrm>
          <a:off x="1249437" y="3742560"/>
          <a:ext cx="8646203" cy="1070871"/>
        </p:xfrm>
        <a:graphic>
          <a:graphicData uri="http://schemas.openxmlformats.org/drawingml/2006/table">
            <a:tbl>
              <a:tblPr bandRow="1">
                <a:tableStyleId>{5C22544A-7EE6-4342-B048-85BDC9FD1C3A}</a:tableStyleId>
              </a:tblPr>
              <a:tblGrid>
                <a:gridCol w="2850641">
                  <a:extLst>
                    <a:ext uri="{9D8B030D-6E8A-4147-A177-3AD203B41FA5}">
                      <a16:colId xmlns:a16="http://schemas.microsoft.com/office/drawing/2014/main" val="223837492"/>
                    </a:ext>
                  </a:extLst>
                </a:gridCol>
                <a:gridCol w="2913494">
                  <a:extLst>
                    <a:ext uri="{9D8B030D-6E8A-4147-A177-3AD203B41FA5}">
                      <a16:colId xmlns:a16="http://schemas.microsoft.com/office/drawing/2014/main" val="3825004252"/>
                    </a:ext>
                  </a:extLst>
                </a:gridCol>
                <a:gridCol w="2882068">
                  <a:extLst>
                    <a:ext uri="{9D8B030D-6E8A-4147-A177-3AD203B41FA5}">
                      <a16:colId xmlns:a16="http://schemas.microsoft.com/office/drawing/2014/main" val="2600536930"/>
                    </a:ext>
                  </a:extLst>
                </a:gridCol>
              </a:tblGrid>
              <a:tr h="1070871">
                <a:tc>
                  <a:txBody>
                    <a:bodyPr/>
                    <a:lstStyle/>
                    <a:p>
                      <a:pPr algn="ctr">
                        <a:lnSpc>
                          <a:spcPct val="107000"/>
                        </a:lnSpc>
                        <a:spcAft>
                          <a:spcPts val="800"/>
                        </a:spcAft>
                      </a:pPr>
                      <a:r>
                        <a:rPr lang="pt-BR" sz="2000" dirty="0">
                          <a:effectLst/>
                        </a:rPr>
                        <a:t>Numerador: 63</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pt-BR" sz="2000">
                          <a:effectLst/>
                        </a:rPr>
                        <a:t>Denominador Informado: 78</a:t>
                      </a:r>
                      <a:endParaRPr lang="pt-BR" sz="20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pt-BR" sz="2000" dirty="0">
                          <a:effectLst/>
                        </a:rPr>
                        <a:t>Denominador Estimado: 62</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80814901"/>
                  </a:ext>
                </a:extLst>
              </a:tr>
            </a:tbl>
          </a:graphicData>
        </a:graphic>
      </p:graphicFrame>
    </p:spTree>
    <p:extLst>
      <p:ext uri="{BB962C8B-B14F-4D97-AF65-F5344CB8AC3E}">
        <p14:creationId xmlns:p14="http://schemas.microsoft.com/office/powerpoint/2010/main" val="3231685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1</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201116"/>
            <a:ext cx="8798255" cy="646331"/>
          </a:xfrm>
          <a:prstGeom prst="rect">
            <a:avLst/>
          </a:prstGeom>
        </p:spPr>
        <p:txBody>
          <a:bodyPr wrap="square">
            <a:spAutoFit/>
          </a:bodyPr>
          <a:lstStyle/>
          <a:p>
            <a:pPr lvl="0" algn="just" eaLnBrk="0" fontAlgn="base" hangingPunct="0">
              <a:spcBef>
                <a:spcPct val="0"/>
              </a:spcBef>
              <a:spcAft>
                <a:spcPct val="0"/>
              </a:spcAft>
            </a:pP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Município com 12 equipes, sendo 10 </a:t>
            </a:r>
            <a:r>
              <a:rPr lang="pt-BR" altLang="pt-BR"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homologadas e pagas/consistidas</a:t>
            </a: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apresenta no segundo quadrimestre de 2020 os seguintes resultados para os indicadores:</a:t>
            </a:r>
            <a:endParaRPr lang="pt-BR" altLang="pt-BR" sz="1600" dirty="0"/>
          </a:p>
        </p:txBody>
      </p:sp>
      <p:sp>
        <p:nvSpPr>
          <p:cNvPr id="7" name="Retângulo 6">
            <a:extLst>
              <a:ext uri="{FF2B5EF4-FFF2-40B4-BE49-F238E27FC236}">
                <a16:creationId xmlns:a16="http://schemas.microsoft.com/office/drawing/2014/main" id="{1522261C-EFDD-4014-BAC0-385325D64C6F}"/>
              </a:ext>
            </a:extLst>
          </p:cNvPr>
          <p:cNvSpPr/>
          <p:nvPr/>
        </p:nvSpPr>
        <p:spPr>
          <a:xfrm>
            <a:off x="750625" y="1526679"/>
            <a:ext cx="10314940" cy="375552"/>
          </a:xfrm>
          <a:prstGeom prst="rect">
            <a:avLst/>
          </a:prstGeom>
        </p:spPr>
        <p:txBody>
          <a:bodyPr wrap="square">
            <a:spAutoFit/>
          </a:bodyPr>
          <a:lstStyle/>
          <a:p>
            <a:pPr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Considerando o exemplo acima analise as sentenças e marque V ou F.</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tângulo 10">
            <a:extLst>
              <a:ext uri="{FF2B5EF4-FFF2-40B4-BE49-F238E27FC236}">
                <a16:creationId xmlns:a16="http://schemas.microsoft.com/office/drawing/2014/main" id="{66C8C512-9F24-4F45-BC5B-C0743D980C84}"/>
              </a:ext>
            </a:extLst>
          </p:cNvPr>
          <p:cNvSpPr/>
          <p:nvPr/>
        </p:nvSpPr>
        <p:spPr>
          <a:xfrm>
            <a:off x="954157" y="2648498"/>
            <a:ext cx="9236765" cy="1070871"/>
          </a:xfrm>
          <a:prstGeom prst="rect">
            <a:avLst/>
          </a:prstGeom>
        </p:spPr>
        <p:txBody>
          <a:bodyPr wrap="square">
            <a:spAutoFit/>
          </a:bodyPr>
          <a:lstStyle/>
          <a:p>
            <a:pPr lvl="0"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5 - O indicador </a:t>
            </a:r>
            <a:r>
              <a:rPr lang="pt-B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Cobertura vacinal de Poliomielite inativada e de </a:t>
            </a:r>
            <a:r>
              <a:rPr lang="pt-BR"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Pentavalente</a:t>
            </a: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 tem os seguintes numeradores e denominadores. O denominador utilizado para cálculo foi o </a:t>
            </a:r>
            <a:r>
              <a:rPr lang="pt-B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Informado</a:t>
            </a:r>
          </a:p>
          <a:p>
            <a:pPr lvl="0" algn="just">
              <a:lnSpc>
                <a:spcPct val="107000"/>
              </a:lnSpc>
              <a:spcAft>
                <a:spcPts val="800"/>
              </a:spcAft>
            </a:pPr>
            <a:r>
              <a:rPr lang="pt-B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rPr>
              <a:t>V, o denominador utilizado será o que apresenta o maior valor</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Tabela 7">
            <a:extLst>
              <a:ext uri="{FF2B5EF4-FFF2-40B4-BE49-F238E27FC236}">
                <a16:creationId xmlns:a16="http://schemas.microsoft.com/office/drawing/2014/main" id="{4C07D2AF-6A26-4369-B51F-93FBF36F635D}"/>
              </a:ext>
            </a:extLst>
          </p:cNvPr>
          <p:cNvGraphicFramePr>
            <a:graphicFrameLocks noGrp="1"/>
          </p:cNvGraphicFramePr>
          <p:nvPr>
            <p:extLst>
              <p:ext uri="{D42A27DB-BD31-4B8C-83A1-F6EECF244321}">
                <p14:modId xmlns:p14="http://schemas.microsoft.com/office/powerpoint/2010/main" val="1853030568"/>
              </p:ext>
            </p:extLst>
          </p:nvPr>
        </p:nvGraphicFramePr>
        <p:xfrm>
          <a:off x="1249437" y="4140125"/>
          <a:ext cx="8646203" cy="1070871"/>
        </p:xfrm>
        <a:graphic>
          <a:graphicData uri="http://schemas.openxmlformats.org/drawingml/2006/table">
            <a:tbl>
              <a:tblPr bandRow="1">
                <a:tableStyleId>{5C22544A-7EE6-4342-B048-85BDC9FD1C3A}</a:tableStyleId>
              </a:tblPr>
              <a:tblGrid>
                <a:gridCol w="2850641">
                  <a:extLst>
                    <a:ext uri="{9D8B030D-6E8A-4147-A177-3AD203B41FA5}">
                      <a16:colId xmlns:a16="http://schemas.microsoft.com/office/drawing/2014/main" val="223837492"/>
                    </a:ext>
                  </a:extLst>
                </a:gridCol>
                <a:gridCol w="2913494">
                  <a:extLst>
                    <a:ext uri="{9D8B030D-6E8A-4147-A177-3AD203B41FA5}">
                      <a16:colId xmlns:a16="http://schemas.microsoft.com/office/drawing/2014/main" val="3825004252"/>
                    </a:ext>
                  </a:extLst>
                </a:gridCol>
                <a:gridCol w="2882068">
                  <a:extLst>
                    <a:ext uri="{9D8B030D-6E8A-4147-A177-3AD203B41FA5}">
                      <a16:colId xmlns:a16="http://schemas.microsoft.com/office/drawing/2014/main" val="2600536930"/>
                    </a:ext>
                  </a:extLst>
                </a:gridCol>
              </a:tblGrid>
              <a:tr h="1070871">
                <a:tc>
                  <a:txBody>
                    <a:bodyPr/>
                    <a:lstStyle/>
                    <a:p>
                      <a:pPr algn="ctr">
                        <a:lnSpc>
                          <a:spcPct val="107000"/>
                        </a:lnSpc>
                        <a:spcAft>
                          <a:spcPts val="800"/>
                        </a:spcAft>
                      </a:pPr>
                      <a:r>
                        <a:rPr lang="pt-BR" sz="2000" dirty="0">
                          <a:effectLst/>
                        </a:rPr>
                        <a:t>Numerador: 63</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pt-BR" sz="2000">
                          <a:effectLst/>
                        </a:rPr>
                        <a:t>Denominador Informado: 78</a:t>
                      </a:r>
                      <a:endParaRPr lang="pt-BR" sz="20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800"/>
                        </a:spcAft>
                      </a:pPr>
                      <a:r>
                        <a:rPr lang="pt-BR" sz="2000" dirty="0">
                          <a:effectLst/>
                        </a:rPr>
                        <a:t>Denominador Estimado: 62</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80814901"/>
                  </a:ext>
                </a:extLst>
              </a:tr>
            </a:tbl>
          </a:graphicData>
        </a:graphic>
      </p:graphicFrame>
    </p:spTree>
    <p:extLst>
      <p:ext uri="{BB962C8B-B14F-4D97-AF65-F5344CB8AC3E}">
        <p14:creationId xmlns:p14="http://schemas.microsoft.com/office/powerpoint/2010/main" val="1853694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1</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201116"/>
            <a:ext cx="8798255" cy="646331"/>
          </a:xfrm>
          <a:prstGeom prst="rect">
            <a:avLst/>
          </a:prstGeom>
        </p:spPr>
        <p:txBody>
          <a:bodyPr wrap="square">
            <a:spAutoFit/>
          </a:bodyPr>
          <a:lstStyle/>
          <a:p>
            <a:pPr lvl="0" algn="just" eaLnBrk="0" fontAlgn="base" hangingPunct="0">
              <a:spcBef>
                <a:spcPct val="0"/>
              </a:spcBef>
              <a:spcAft>
                <a:spcPct val="0"/>
              </a:spcAft>
            </a:pP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Município com 12 equipes, sendo 10 </a:t>
            </a:r>
            <a:r>
              <a:rPr lang="pt-BR" altLang="pt-BR"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homologadas e pagas/consistidas</a:t>
            </a: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apresenta no segundo quadrimestre de 2020 os seguintes resultados para os indicadores:</a:t>
            </a:r>
            <a:endParaRPr lang="pt-BR" altLang="pt-BR" sz="1600" dirty="0"/>
          </a:p>
        </p:txBody>
      </p:sp>
      <p:sp>
        <p:nvSpPr>
          <p:cNvPr id="7" name="Retângulo 6">
            <a:extLst>
              <a:ext uri="{FF2B5EF4-FFF2-40B4-BE49-F238E27FC236}">
                <a16:creationId xmlns:a16="http://schemas.microsoft.com/office/drawing/2014/main" id="{1522261C-EFDD-4014-BAC0-385325D64C6F}"/>
              </a:ext>
            </a:extLst>
          </p:cNvPr>
          <p:cNvSpPr/>
          <p:nvPr/>
        </p:nvSpPr>
        <p:spPr>
          <a:xfrm>
            <a:off x="750625" y="1526679"/>
            <a:ext cx="10314940" cy="375552"/>
          </a:xfrm>
          <a:prstGeom prst="rect">
            <a:avLst/>
          </a:prstGeom>
        </p:spPr>
        <p:txBody>
          <a:bodyPr wrap="square">
            <a:spAutoFit/>
          </a:bodyPr>
          <a:lstStyle/>
          <a:p>
            <a:pPr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Considerando o exemplo acima analise as sentenças e marque V ou F.</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tângulo 2">
            <a:extLst>
              <a:ext uri="{FF2B5EF4-FFF2-40B4-BE49-F238E27FC236}">
                <a16:creationId xmlns:a16="http://schemas.microsoft.com/office/drawing/2014/main" id="{28485CB8-EF05-40FF-9B81-8B035DD1634A}"/>
              </a:ext>
            </a:extLst>
          </p:cNvPr>
          <p:cNvSpPr/>
          <p:nvPr/>
        </p:nvSpPr>
        <p:spPr>
          <a:xfrm>
            <a:off x="1260193" y="2581463"/>
            <a:ext cx="9671614" cy="1264642"/>
          </a:xfrm>
          <a:prstGeom prst="rect">
            <a:avLst/>
          </a:prstGeom>
        </p:spPr>
        <p:txBody>
          <a:bodyPr wrap="square">
            <a:spAutoFit/>
          </a:bodyPr>
          <a:lstStyle/>
          <a:p>
            <a:pPr lvl="0"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6 - Considerando que os dados de produção podem ser enviados ao SISAB retroativamente até 4 (quatro) meses, para a avaliação do 2º quadrimestre (maio a agosto) os dados referentes a competência junho/2020 enviados após o 10º dia útil de setembro/2020 foram considerados para o cálculo dos indicadores do 2º quadrimestre. </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ela 3">
            <a:extLst>
              <a:ext uri="{FF2B5EF4-FFF2-40B4-BE49-F238E27FC236}">
                <a16:creationId xmlns:a16="http://schemas.microsoft.com/office/drawing/2014/main" id="{56DC2314-9176-4385-99FD-E73FDDC7E99A}"/>
              </a:ext>
            </a:extLst>
          </p:cNvPr>
          <p:cNvGraphicFramePr>
            <a:graphicFrameLocks noGrp="1"/>
          </p:cNvGraphicFramePr>
          <p:nvPr>
            <p:extLst>
              <p:ext uri="{D42A27DB-BD31-4B8C-83A1-F6EECF244321}">
                <p14:modId xmlns:p14="http://schemas.microsoft.com/office/powerpoint/2010/main" val="3069054999"/>
              </p:ext>
            </p:extLst>
          </p:nvPr>
        </p:nvGraphicFramePr>
        <p:xfrm>
          <a:off x="1524000" y="3975652"/>
          <a:ext cx="9144000" cy="2358887"/>
        </p:xfrm>
        <a:graphic>
          <a:graphicData uri="http://schemas.openxmlformats.org/drawingml/2006/table">
            <a:tbl>
              <a:tblPr firstRow="1" firstCol="1" bandRow="1">
                <a:tableStyleId>{5C22544A-7EE6-4342-B048-85BDC9FD1C3A}</a:tableStyleId>
              </a:tblPr>
              <a:tblGrid>
                <a:gridCol w="2998206">
                  <a:extLst>
                    <a:ext uri="{9D8B030D-6E8A-4147-A177-3AD203B41FA5}">
                      <a16:colId xmlns:a16="http://schemas.microsoft.com/office/drawing/2014/main" val="3181021973"/>
                    </a:ext>
                  </a:extLst>
                </a:gridCol>
                <a:gridCol w="3069956">
                  <a:extLst>
                    <a:ext uri="{9D8B030D-6E8A-4147-A177-3AD203B41FA5}">
                      <a16:colId xmlns:a16="http://schemas.microsoft.com/office/drawing/2014/main" val="2484457539"/>
                    </a:ext>
                  </a:extLst>
                </a:gridCol>
                <a:gridCol w="3075838">
                  <a:extLst>
                    <a:ext uri="{9D8B030D-6E8A-4147-A177-3AD203B41FA5}">
                      <a16:colId xmlns:a16="http://schemas.microsoft.com/office/drawing/2014/main" val="3490902318"/>
                    </a:ext>
                  </a:extLst>
                </a:gridCol>
              </a:tblGrid>
              <a:tr h="576417">
                <a:tc>
                  <a:txBody>
                    <a:bodyPr/>
                    <a:lstStyle/>
                    <a:p>
                      <a:pPr algn="just">
                        <a:lnSpc>
                          <a:spcPct val="107000"/>
                        </a:lnSpc>
                        <a:spcAft>
                          <a:spcPts val="0"/>
                        </a:spcAft>
                      </a:pPr>
                      <a:r>
                        <a:rPr lang="pt-BR" sz="2000" dirty="0">
                          <a:effectLst/>
                        </a:rPr>
                        <a:t>1º QD (Jan a </a:t>
                      </a:r>
                      <a:r>
                        <a:rPr lang="pt-BR" sz="2000" dirty="0" err="1">
                          <a:effectLst/>
                        </a:rPr>
                        <a:t>Abr</a:t>
                      </a:r>
                      <a:r>
                        <a:rPr lang="pt-BR" sz="2000" dirty="0">
                          <a:effectLst/>
                        </a:rPr>
                        <a:t>)</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pt-BR" sz="2000" dirty="0">
                          <a:effectLst/>
                        </a:rPr>
                        <a:t>2º QD (Mai a </a:t>
                      </a:r>
                      <a:r>
                        <a:rPr lang="pt-BR" sz="2000" dirty="0" err="1">
                          <a:effectLst/>
                        </a:rPr>
                        <a:t>Ago</a:t>
                      </a:r>
                      <a:r>
                        <a:rPr lang="pt-BR" sz="2000" dirty="0">
                          <a:effectLst/>
                        </a:rPr>
                        <a:t>)</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pt-BR" sz="2000">
                          <a:effectLst/>
                        </a:rPr>
                        <a:t>3º (Set a Dez)</a:t>
                      </a:r>
                      <a:endParaRPr lang="pt-B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2989283"/>
                  </a:ext>
                </a:extLst>
              </a:tr>
              <a:tr h="1782470">
                <a:tc>
                  <a:txBody>
                    <a:bodyPr/>
                    <a:lstStyle/>
                    <a:p>
                      <a:pPr algn="just">
                        <a:lnSpc>
                          <a:spcPct val="107000"/>
                        </a:lnSpc>
                        <a:spcAft>
                          <a:spcPts val="0"/>
                        </a:spcAft>
                      </a:pPr>
                      <a:r>
                        <a:rPr lang="pt-BR" sz="2000" dirty="0">
                          <a:effectLst/>
                        </a:rPr>
                        <a:t> </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pt-BR" sz="2000" dirty="0" err="1">
                          <a:effectLst/>
                        </a:rPr>
                        <a:t>Atendim</a:t>
                      </a:r>
                      <a:r>
                        <a:rPr lang="pt-BR" sz="2000" dirty="0">
                          <a:effectLst/>
                        </a:rPr>
                        <a:t>. junho</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pt-BR" sz="2000" dirty="0" err="1">
                          <a:effectLst/>
                        </a:rPr>
                        <a:t>Recebim</a:t>
                      </a:r>
                      <a:r>
                        <a:rPr lang="pt-BR" sz="2000" dirty="0">
                          <a:effectLst/>
                        </a:rPr>
                        <a:t>. Dados Set, serão utilizados para o cálculo deste QD.</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4593653"/>
                  </a:ext>
                </a:extLst>
              </a:tr>
            </a:tbl>
          </a:graphicData>
        </a:graphic>
      </p:graphicFrame>
      <p:sp>
        <p:nvSpPr>
          <p:cNvPr id="5" name="Rectangle 1">
            <a:extLst>
              <a:ext uri="{FF2B5EF4-FFF2-40B4-BE49-F238E27FC236}">
                <a16:creationId xmlns:a16="http://schemas.microsoft.com/office/drawing/2014/main" id="{31488C57-1CA3-4601-A2C9-521EFD2B1075}"/>
              </a:ext>
            </a:extLst>
          </p:cNvPr>
          <p:cNvSpPr>
            <a:spLocks noChangeArrowheads="1"/>
          </p:cNvSpPr>
          <p:nvPr/>
        </p:nvSpPr>
        <p:spPr bwMode="auto">
          <a:xfrm>
            <a:off x="9276230" y="4410732"/>
            <a:ext cx="1847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0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30144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1</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201116"/>
            <a:ext cx="8798255" cy="646331"/>
          </a:xfrm>
          <a:prstGeom prst="rect">
            <a:avLst/>
          </a:prstGeom>
        </p:spPr>
        <p:txBody>
          <a:bodyPr wrap="square">
            <a:spAutoFit/>
          </a:bodyPr>
          <a:lstStyle/>
          <a:p>
            <a:pPr lvl="0" algn="just" eaLnBrk="0" fontAlgn="base" hangingPunct="0">
              <a:spcBef>
                <a:spcPct val="0"/>
              </a:spcBef>
              <a:spcAft>
                <a:spcPct val="0"/>
              </a:spcAft>
            </a:pP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Município com 12 equipes, sendo 10 </a:t>
            </a:r>
            <a:r>
              <a:rPr lang="pt-BR" altLang="pt-BR"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homologadas e pagas/consistidas</a:t>
            </a: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apresenta no segundo quadrimestre de 2020 os seguintes resultados para os indicadores:</a:t>
            </a:r>
            <a:endParaRPr lang="pt-BR" altLang="pt-BR" sz="1600" dirty="0"/>
          </a:p>
        </p:txBody>
      </p:sp>
      <p:sp>
        <p:nvSpPr>
          <p:cNvPr id="7" name="Retângulo 6">
            <a:extLst>
              <a:ext uri="{FF2B5EF4-FFF2-40B4-BE49-F238E27FC236}">
                <a16:creationId xmlns:a16="http://schemas.microsoft.com/office/drawing/2014/main" id="{1522261C-EFDD-4014-BAC0-385325D64C6F}"/>
              </a:ext>
            </a:extLst>
          </p:cNvPr>
          <p:cNvSpPr/>
          <p:nvPr/>
        </p:nvSpPr>
        <p:spPr>
          <a:xfrm>
            <a:off x="750625" y="1526679"/>
            <a:ext cx="10314940" cy="375552"/>
          </a:xfrm>
          <a:prstGeom prst="rect">
            <a:avLst/>
          </a:prstGeom>
        </p:spPr>
        <p:txBody>
          <a:bodyPr wrap="square">
            <a:spAutoFit/>
          </a:bodyPr>
          <a:lstStyle/>
          <a:p>
            <a:pPr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Considerando o exemplo acima analise as sentenças e marque V ou F.</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tângulo 2">
            <a:extLst>
              <a:ext uri="{FF2B5EF4-FFF2-40B4-BE49-F238E27FC236}">
                <a16:creationId xmlns:a16="http://schemas.microsoft.com/office/drawing/2014/main" id="{28485CB8-EF05-40FF-9B81-8B035DD1634A}"/>
              </a:ext>
            </a:extLst>
          </p:cNvPr>
          <p:cNvSpPr/>
          <p:nvPr/>
        </p:nvSpPr>
        <p:spPr>
          <a:xfrm>
            <a:off x="1072288" y="2004795"/>
            <a:ext cx="9671614" cy="2256323"/>
          </a:xfrm>
          <a:prstGeom prst="rect">
            <a:avLst/>
          </a:prstGeom>
        </p:spPr>
        <p:txBody>
          <a:bodyPr wrap="square">
            <a:spAutoFit/>
          </a:bodyPr>
          <a:lstStyle/>
          <a:p>
            <a:pPr lvl="0"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6 - Considerando que os dados de produção podem ser enviados ao SISAB retroativamente até 4 (quatro) meses, para a avaliação do 2º quadrimestre (maio a agosto) os dados referentes a competência junho/2020 enviados após o 10º dia útil de setembro/2020 foram considerados para o cálculo dos indicadores do 2º quadrimestre.</a:t>
            </a:r>
          </a:p>
          <a:p>
            <a:pPr lvl="0" algn="just">
              <a:lnSpc>
                <a:spcPct val="107000"/>
              </a:lnSpc>
              <a:spcAft>
                <a:spcPts val="800"/>
              </a:spcAft>
            </a:pPr>
            <a:r>
              <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rPr>
              <a:t>F, o cálculo dos indicadores do 2º QD - de maio a agosto - será realizado com os dados recebidos até o prazo máximo respeitando a portaria 135/2020 com o cronograma vigente. Que para agosto/2020 o prazo é 15/09/2020 (10º dia útil do mês subsequente</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Tabela 7">
            <a:extLst>
              <a:ext uri="{FF2B5EF4-FFF2-40B4-BE49-F238E27FC236}">
                <a16:creationId xmlns:a16="http://schemas.microsoft.com/office/drawing/2014/main" id="{5F06BFAE-4F13-4024-A4B2-E0B2267EEA7A}"/>
              </a:ext>
            </a:extLst>
          </p:cNvPr>
          <p:cNvGraphicFramePr>
            <a:graphicFrameLocks noGrp="1"/>
          </p:cNvGraphicFramePr>
          <p:nvPr>
            <p:extLst>
              <p:ext uri="{D42A27DB-BD31-4B8C-83A1-F6EECF244321}">
                <p14:modId xmlns:p14="http://schemas.microsoft.com/office/powerpoint/2010/main" val="3592117265"/>
              </p:ext>
            </p:extLst>
          </p:nvPr>
        </p:nvGraphicFramePr>
        <p:xfrm>
          <a:off x="1524000" y="4651513"/>
          <a:ext cx="9144000" cy="1683026"/>
        </p:xfrm>
        <a:graphic>
          <a:graphicData uri="http://schemas.openxmlformats.org/drawingml/2006/table">
            <a:tbl>
              <a:tblPr firstRow="1" firstCol="1" bandRow="1">
                <a:tableStyleId>{5C22544A-7EE6-4342-B048-85BDC9FD1C3A}</a:tableStyleId>
              </a:tblPr>
              <a:tblGrid>
                <a:gridCol w="2998206">
                  <a:extLst>
                    <a:ext uri="{9D8B030D-6E8A-4147-A177-3AD203B41FA5}">
                      <a16:colId xmlns:a16="http://schemas.microsoft.com/office/drawing/2014/main" val="3181021973"/>
                    </a:ext>
                  </a:extLst>
                </a:gridCol>
                <a:gridCol w="3069956">
                  <a:extLst>
                    <a:ext uri="{9D8B030D-6E8A-4147-A177-3AD203B41FA5}">
                      <a16:colId xmlns:a16="http://schemas.microsoft.com/office/drawing/2014/main" val="2484457539"/>
                    </a:ext>
                  </a:extLst>
                </a:gridCol>
                <a:gridCol w="3075838">
                  <a:extLst>
                    <a:ext uri="{9D8B030D-6E8A-4147-A177-3AD203B41FA5}">
                      <a16:colId xmlns:a16="http://schemas.microsoft.com/office/drawing/2014/main" val="3490902318"/>
                    </a:ext>
                  </a:extLst>
                </a:gridCol>
              </a:tblGrid>
              <a:tr h="411264">
                <a:tc>
                  <a:txBody>
                    <a:bodyPr/>
                    <a:lstStyle/>
                    <a:p>
                      <a:pPr algn="just">
                        <a:lnSpc>
                          <a:spcPct val="107000"/>
                        </a:lnSpc>
                        <a:spcAft>
                          <a:spcPts val="0"/>
                        </a:spcAft>
                      </a:pPr>
                      <a:r>
                        <a:rPr lang="pt-BR" sz="2000" dirty="0">
                          <a:effectLst/>
                        </a:rPr>
                        <a:t>1º QD (Jan a </a:t>
                      </a:r>
                      <a:r>
                        <a:rPr lang="pt-BR" sz="2000" dirty="0" err="1">
                          <a:effectLst/>
                        </a:rPr>
                        <a:t>Abr</a:t>
                      </a:r>
                      <a:r>
                        <a:rPr lang="pt-BR" sz="2000" dirty="0">
                          <a:effectLst/>
                        </a:rPr>
                        <a:t>)</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pt-BR" sz="2000" dirty="0">
                          <a:effectLst/>
                        </a:rPr>
                        <a:t>2º QD (Mai a </a:t>
                      </a:r>
                      <a:r>
                        <a:rPr lang="pt-BR" sz="2000" dirty="0" err="1">
                          <a:effectLst/>
                        </a:rPr>
                        <a:t>Ago</a:t>
                      </a:r>
                      <a:r>
                        <a:rPr lang="pt-BR" sz="2000" dirty="0">
                          <a:effectLst/>
                        </a:rPr>
                        <a:t>)</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pt-BR" sz="2000">
                          <a:effectLst/>
                        </a:rPr>
                        <a:t>3º (Set a Dez)</a:t>
                      </a:r>
                      <a:endParaRPr lang="pt-B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2989283"/>
                  </a:ext>
                </a:extLst>
              </a:tr>
              <a:tr h="1271762">
                <a:tc>
                  <a:txBody>
                    <a:bodyPr/>
                    <a:lstStyle/>
                    <a:p>
                      <a:pPr algn="just">
                        <a:lnSpc>
                          <a:spcPct val="107000"/>
                        </a:lnSpc>
                        <a:spcAft>
                          <a:spcPts val="0"/>
                        </a:spcAft>
                      </a:pPr>
                      <a:r>
                        <a:rPr lang="pt-BR" sz="2000" dirty="0">
                          <a:effectLst/>
                        </a:rPr>
                        <a:t> </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pt-BR" sz="2000" dirty="0" err="1">
                          <a:effectLst/>
                        </a:rPr>
                        <a:t>Atendim</a:t>
                      </a:r>
                      <a:r>
                        <a:rPr lang="pt-BR" sz="2000" dirty="0">
                          <a:effectLst/>
                        </a:rPr>
                        <a:t>. junho</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pt-BR" sz="2000" dirty="0" err="1">
                          <a:effectLst/>
                        </a:rPr>
                        <a:t>Recebim</a:t>
                      </a:r>
                      <a:r>
                        <a:rPr lang="pt-BR" sz="2000" dirty="0">
                          <a:effectLst/>
                        </a:rPr>
                        <a:t>. Dados Set, serão utilizados para o cálculo deste QD.</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4593653"/>
                  </a:ext>
                </a:extLst>
              </a:tr>
            </a:tbl>
          </a:graphicData>
        </a:graphic>
      </p:graphicFrame>
    </p:spTree>
    <p:extLst>
      <p:ext uri="{BB962C8B-B14F-4D97-AF65-F5344CB8AC3E}">
        <p14:creationId xmlns:p14="http://schemas.microsoft.com/office/powerpoint/2010/main" val="4267533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2</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339615"/>
            <a:ext cx="8798255" cy="646331"/>
          </a:xfrm>
          <a:prstGeom prst="rect">
            <a:avLst/>
          </a:prstGeom>
        </p:spPr>
        <p:txBody>
          <a:bodyPr wrap="square">
            <a:spAutoFit/>
          </a:bodyPr>
          <a:lstStyle/>
          <a:p>
            <a:r>
              <a:rPr lang="pt-BR" dirty="0"/>
              <a:t>Considerando os indicadores pactuados para o Pagamento por Desempenho do Previne Brasil, analise as sentenças e marque V ou F.</a:t>
            </a:r>
          </a:p>
        </p:txBody>
      </p:sp>
      <p:sp>
        <p:nvSpPr>
          <p:cNvPr id="4" name="Retângulo 3">
            <a:extLst>
              <a:ext uri="{FF2B5EF4-FFF2-40B4-BE49-F238E27FC236}">
                <a16:creationId xmlns:a16="http://schemas.microsoft.com/office/drawing/2014/main" id="{7DA43BA8-B55B-4A5F-97C5-E1B0707ED9B8}"/>
              </a:ext>
            </a:extLst>
          </p:cNvPr>
          <p:cNvSpPr/>
          <p:nvPr/>
        </p:nvSpPr>
        <p:spPr>
          <a:xfrm>
            <a:off x="730153" y="1807587"/>
            <a:ext cx="10515600" cy="743024"/>
          </a:xfrm>
          <a:prstGeom prst="rect">
            <a:avLst/>
          </a:prstGeom>
        </p:spPr>
        <p:txBody>
          <a:bodyPr wrap="square">
            <a:spAutoFit/>
          </a:bodyPr>
          <a:lstStyle/>
          <a:p>
            <a:pPr algn="just">
              <a:lnSpc>
                <a:spcPct val="107000"/>
              </a:lnSpc>
              <a:spcAft>
                <a:spcPts val="800"/>
              </a:spcAft>
            </a:pPr>
            <a:r>
              <a:rPr lang="pt-BR" dirty="0">
                <a:latin typeface="Calibri" panose="020F0502020204030204" pitchFamily="34" charset="0"/>
                <a:ea typeface="Calibri" panose="020F0502020204030204" pitchFamily="34" charset="0"/>
                <a:cs typeface="Times New Roman" panose="02020603050405020304" pitchFamily="18" charset="0"/>
              </a:rPr>
              <a:t>1 – Todos os indicadores utilizam o cadastro para validar o vínculo do usuário com a equipe. </a:t>
            </a:r>
          </a:p>
          <a:p>
            <a:pPr algn="just">
              <a:lnSpc>
                <a:spcPct val="107000"/>
              </a:lnSpc>
              <a:spcAft>
                <a:spcPts val="800"/>
              </a:spcAft>
            </a:pPr>
            <a:endParaRPr lang="pt-B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1766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2</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339615"/>
            <a:ext cx="8798255" cy="646331"/>
          </a:xfrm>
          <a:prstGeom prst="rect">
            <a:avLst/>
          </a:prstGeom>
        </p:spPr>
        <p:txBody>
          <a:bodyPr wrap="square">
            <a:spAutoFit/>
          </a:bodyPr>
          <a:lstStyle/>
          <a:p>
            <a:r>
              <a:rPr lang="pt-BR" dirty="0"/>
              <a:t>Considerando os indicadores pactuados para o Pagamento por Desempenho do Previne Brasil, analise as sentenças e marque V ou F.</a:t>
            </a:r>
          </a:p>
        </p:txBody>
      </p:sp>
      <p:sp>
        <p:nvSpPr>
          <p:cNvPr id="4" name="Retângulo 3">
            <a:extLst>
              <a:ext uri="{FF2B5EF4-FFF2-40B4-BE49-F238E27FC236}">
                <a16:creationId xmlns:a16="http://schemas.microsoft.com/office/drawing/2014/main" id="{7DA43BA8-B55B-4A5F-97C5-E1B0707ED9B8}"/>
              </a:ext>
            </a:extLst>
          </p:cNvPr>
          <p:cNvSpPr/>
          <p:nvPr/>
        </p:nvSpPr>
        <p:spPr>
          <a:xfrm>
            <a:off x="730153" y="1807587"/>
            <a:ext cx="10515600" cy="2430024"/>
          </a:xfrm>
          <a:prstGeom prst="rect">
            <a:avLst/>
          </a:prstGeom>
        </p:spPr>
        <p:txBody>
          <a:bodyPr wrap="square">
            <a:spAutoFit/>
          </a:bodyPr>
          <a:lstStyle/>
          <a:p>
            <a:pPr algn="just">
              <a:lnSpc>
                <a:spcPct val="107000"/>
              </a:lnSpc>
              <a:spcAft>
                <a:spcPts val="800"/>
              </a:spcAft>
            </a:pPr>
            <a:r>
              <a:rPr lang="pt-BR" dirty="0">
                <a:latin typeface="Calibri" panose="020F0502020204030204" pitchFamily="34" charset="0"/>
                <a:ea typeface="Calibri" panose="020F0502020204030204" pitchFamily="34" charset="0"/>
                <a:cs typeface="Times New Roman" panose="02020603050405020304" pitchFamily="18" charset="0"/>
              </a:rPr>
              <a:t>1 – Todos os indicadores utilizam o cadastro para validar o vínculo do usuário com a equipe.</a:t>
            </a:r>
          </a:p>
          <a:p>
            <a:pPr algn="just">
              <a:lnSpc>
                <a:spcPct val="107000"/>
              </a:lnSpc>
              <a:spcAft>
                <a:spcPts val="800"/>
              </a:spcAft>
            </a:pPr>
            <a:endParaRPr lang="pt-B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rPr>
              <a:t>V, para cálculo dos indicadores é utilizado tanto o cadastro individual do cidadão como o cadastro simplificado/rápido, que utilizam CNS ou CPF válido durante o atendimento individual de profissionais enfermeiros e médicos. O cadastro individual do cidadão pode ser preenchido por qualquer profissional e não apenas pelo ACS</a:t>
            </a:r>
          </a:p>
          <a:p>
            <a:pPr algn="just">
              <a:lnSpc>
                <a:spcPct val="107000"/>
              </a:lnSpc>
              <a:spcAft>
                <a:spcPts val="800"/>
              </a:spcAft>
            </a:pPr>
            <a:endParaRPr lang="pt-B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9060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2</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339615"/>
            <a:ext cx="8798255" cy="646331"/>
          </a:xfrm>
          <a:prstGeom prst="rect">
            <a:avLst/>
          </a:prstGeom>
        </p:spPr>
        <p:txBody>
          <a:bodyPr wrap="square">
            <a:spAutoFit/>
          </a:bodyPr>
          <a:lstStyle/>
          <a:p>
            <a:r>
              <a:rPr lang="pt-BR" dirty="0"/>
              <a:t>Considerando os indicadores pactuados para o Pagamento por Desempenho do Previne Brasil, analise as sentenças e marque V ou F.</a:t>
            </a:r>
          </a:p>
        </p:txBody>
      </p:sp>
      <p:sp>
        <p:nvSpPr>
          <p:cNvPr id="4" name="Retângulo 3">
            <a:extLst>
              <a:ext uri="{FF2B5EF4-FFF2-40B4-BE49-F238E27FC236}">
                <a16:creationId xmlns:a16="http://schemas.microsoft.com/office/drawing/2014/main" id="{7DA43BA8-B55B-4A5F-97C5-E1B0707ED9B8}"/>
              </a:ext>
            </a:extLst>
          </p:cNvPr>
          <p:cNvSpPr/>
          <p:nvPr/>
        </p:nvSpPr>
        <p:spPr>
          <a:xfrm>
            <a:off x="730153" y="1807587"/>
            <a:ext cx="10515600" cy="1405449"/>
          </a:xfrm>
          <a:prstGeom prst="rect">
            <a:avLst/>
          </a:prstGeom>
        </p:spPr>
        <p:txBody>
          <a:bodyPr wrap="square">
            <a:spAutoFit/>
          </a:bodyPr>
          <a:lstStyle/>
          <a:p>
            <a:pPr algn="just">
              <a:lnSpc>
                <a:spcPct val="107000"/>
              </a:lnSpc>
              <a:spcAft>
                <a:spcPts val="800"/>
              </a:spcAft>
            </a:pP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dirty="0">
                <a:latin typeface="Calibri" panose="020F0502020204030204" pitchFamily="34" charset="0"/>
                <a:ea typeface="Calibri" panose="020F0502020204030204" pitchFamily="34" charset="0"/>
                <a:cs typeface="Times New Roman" panose="02020603050405020304" pitchFamily="18" charset="0"/>
              </a:rPr>
              <a:t>2 - Os denominadores </a:t>
            </a:r>
            <a:r>
              <a:rPr lang="pt-BR" b="1" i="1" u="sng" dirty="0">
                <a:latin typeface="Calibri" panose="020F0502020204030204" pitchFamily="34" charset="0"/>
                <a:ea typeface="Calibri" panose="020F0502020204030204" pitchFamily="34" charset="0"/>
                <a:cs typeface="Times New Roman" panose="02020603050405020304" pitchFamily="18" charset="0"/>
              </a:rPr>
              <a:t>informados</a:t>
            </a:r>
            <a:r>
              <a:rPr lang="pt-BR" dirty="0">
                <a:latin typeface="Calibri" panose="020F0502020204030204" pitchFamily="34" charset="0"/>
                <a:ea typeface="Calibri" panose="020F0502020204030204" pitchFamily="34" charset="0"/>
                <a:cs typeface="Times New Roman" panose="02020603050405020304" pitchFamily="18" charset="0"/>
              </a:rPr>
              <a:t> são oriundos dos dados advindos dos municípios e suas equipes e são extraídos do SISAB. </a:t>
            </a:r>
            <a:endPar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7802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2</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339615"/>
            <a:ext cx="8798255" cy="646331"/>
          </a:xfrm>
          <a:prstGeom prst="rect">
            <a:avLst/>
          </a:prstGeom>
        </p:spPr>
        <p:txBody>
          <a:bodyPr wrap="square">
            <a:spAutoFit/>
          </a:bodyPr>
          <a:lstStyle/>
          <a:p>
            <a:r>
              <a:rPr lang="pt-BR" dirty="0"/>
              <a:t>Considerando os indicadores pactuados para o Pagamento por Desempenho do Previne Brasil, analise as sentenças e marque V ou F.</a:t>
            </a:r>
          </a:p>
        </p:txBody>
      </p:sp>
      <p:sp>
        <p:nvSpPr>
          <p:cNvPr id="4" name="Retângulo 3">
            <a:extLst>
              <a:ext uri="{FF2B5EF4-FFF2-40B4-BE49-F238E27FC236}">
                <a16:creationId xmlns:a16="http://schemas.microsoft.com/office/drawing/2014/main" id="{7DA43BA8-B55B-4A5F-97C5-E1B0707ED9B8}"/>
              </a:ext>
            </a:extLst>
          </p:cNvPr>
          <p:cNvSpPr/>
          <p:nvPr/>
        </p:nvSpPr>
        <p:spPr>
          <a:xfrm>
            <a:off x="730153" y="1807587"/>
            <a:ext cx="10515600" cy="2602315"/>
          </a:xfrm>
          <a:prstGeom prst="rect">
            <a:avLst/>
          </a:prstGeom>
        </p:spPr>
        <p:txBody>
          <a:bodyPr wrap="square">
            <a:spAutoFit/>
          </a:bodyPr>
          <a:lstStyle/>
          <a:p>
            <a:pPr algn="just">
              <a:lnSpc>
                <a:spcPct val="107000"/>
              </a:lnSpc>
              <a:spcAft>
                <a:spcPts val="800"/>
              </a:spcAft>
            </a:pP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dirty="0">
                <a:latin typeface="Calibri" panose="020F0502020204030204" pitchFamily="34" charset="0"/>
                <a:ea typeface="Calibri" panose="020F0502020204030204" pitchFamily="34" charset="0"/>
                <a:cs typeface="Times New Roman" panose="02020603050405020304" pitchFamily="18" charset="0"/>
              </a:rPr>
              <a:t>2 - Os denominadores </a:t>
            </a:r>
            <a:r>
              <a:rPr lang="pt-BR" b="1" i="1" u="sng" dirty="0">
                <a:latin typeface="Calibri" panose="020F0502020204030204" pitchFamily="34" charset="0"/>
                <a:ea typeface="Calibri" panose="020F0502020204030204" pitchFamily="34" charset="0"/>
                <a:cs typeface="Times New Roman" panose="02020603050405020304" pitchFamily="18" charset="0"/>
              </a:rPr>
              <a:t>informados</a:t>
            </a:r>
            <a:r>
              <a:rPr lang="pt-BR" dirty="0">
                <a:latin typeface="Calibri" panose="020F0502020204030204" pitchFamily="34" charset="0"/>
                <a:ea typeface="Calibri" panose="020F0502020204030204" pitchFamily="34" charset="0"/>
                <a:cs typeface="Times New Roman" panose="02020603050405020304" pitchFamily="18" charset="0"/>
              </a:rPr>
              <a:t> são oriundos dos dados advindos dos municípios e suas equipes e são extraídos do SISAB. </a:t>
            </a:r>
          </a:p>
          <a:p>
            <a:pPr algn="just">
              <a:lnSpc>
                <a:spcPct val="107000"/>
              </a:lnSpc>
              <a:spcAft>
                <a:spcPts val="800"/>
              </a:spcAft>
            </a:pPr>
            <a:endPar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rPr>
              <a:t>V</a:t>
            </a:r>
          </a:p>
          <a:p>
            <a:pPr algn="just">
              <a:lnSpc>
                <a:spcPct val="107000"/>
              </a:lnSpc>
              <a:spcAft>
                <a:spcPts val="800"/>
              </a:spcAft>
            </a:pPr>
            <a:endParaRPr lang="pt-B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50364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2</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339615"/>
            <a:ext cx="8798255" cy="646331"/>
          </a:xfrm>
          <a:prstGeom prst="rect">
            <a:avLst/>
          </a:prstGeom>
        </p:spPr>
        <p:txBody>
          <a:bodyPr wrap="square">
            <a:spAutoFit/>
          </a:bodyPr>
          <a:lstStyle/>
          <a:p>
            <a:r>
              <a:rPr lang="pt-BR" dirty="0"/>
              <a:t>Considerando os indicadores pactuados para o Pagamento por Desempenho do Previne Brasil, analise as sentenças e marque V ou F.</a:t>
            </a:r>
          </a:p>
        </p:txBody>
      </p:sp>
      <p:sp>
        <p:nvSpPr>
          <p:cNvPr id="4" name="Retângulo 3">
            <a:extLst>
              <a:ext uri="{FF2B5EF4-FFF2-40B4-BE49-F238E27FC236}">
                <a16:creationId xmlns:a16="http://schemas.microsoft.com/office/drawing/2014/main" id="{7DA43BA8-B55B-4A5F-97C5-E1B0707ED9B8}"/>
              </a:ext>
            </a:extLst>
          </p:cNvPr>
          <p:cNvSpPr/>
          <p:nvPr/>
        </p:nvSpPr>
        <p:spPr>
          <a:xfrm>
            <a:off x="730153" y="1807587"/>
            <a:ext cx="10515600" cy="2377317"/>
          </a:xfrm>
          <a:prstGeom prst="rect">
            <a:avLst/>
          </a:prstGeom>
        </p:spPr>
        <p:txBody>
          <a:bodyPr wrap="square">
            <a:spAutoFit/>
          </a:bodyPr>
          <a:lstStyle/>
          <a:p>
            <a:pPr algn="just">
              <a:lnSpc>
                <a:spcPct val="107000"/>
              </a:lnSpc>
              <a:spcAft>
                <a:spcPts val="800"/>
              </a:spcAft>
            </a:pP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200"/>
              </a:spcBef>
              <a:spcAft>
                <a:spcPts val="12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3 - Para os denominadores</a:t>
            </a:r>
            <a:r>
              <a:rPr lang="pt-BR" b="1" i="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 estimados</a:t>
            </a: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 dos indicadores são consultados, além do SISAB, as fontes de dados: Sistema de Informação de Nascidos Vivos (SINASC), projeção de população do ano corrente de acordo com IBGE e a Pesquisa Nacional de Saúde (PNS) de 2013. Essa estratégia foi adotada para atribuir maior confiabilidade aos resultados dos indicadores, pois possibilita aplicar correções nos casos de </a:t>
            </a:r>
            <a:r>
              <a:rPr lang="pt-BR"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sub-registro</a:t>
            </a: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 de quantitativo de pessoas que acessam os serviços de APS, bem como implementar ajustes na expectativa de atendimentos dada pela tipologia e população do município. </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9897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2</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339615"/>
            <a:ext cx="8798255" cy="646331"/>
          </a:xfrm>
          <a:prstGeom prst="rect">
            <a:avLst/>
          </a:prstGeom>
        </p:spPr>
        <p:txBody>
          <a:bodyPr wrap="square">
            <a:spAutoFit/>
          </a:bodyPr>
          <a:lstStyle/>
          <a:p>
            <a:r>
              <a:rPr lang="pt-BR" dirty="0"/>
              <a:t>Considerando os indicadores pactuados para o Pagamento por Desempenho do Previne Brasil, analise as sentenças e marque V ou F.</a:t>
            </a:r>
          </a:p>
        </p:txBody>
      </p:sp>
      <p:sp>
        <p:nvSpPr>
          <p:cNvPr id="4" name="Retângulo 3">
            <a:extLst>
              <a:ext uri="{FF2B5EF4-FFF2-40B4-BE49-F238E27FC236}">
                <a16:creationId xmlns:a16="http://schemas.microsoft.com/office/drawing/2014/main" id="{7DA43BA8-B55B-4A5F-97C5-E1B0707ED9B8}"/>
              </a:ext>
            </a:extLst>
          </p:cNvPr>
          <p:cNvSpPr/>
          <p:nvPr/>
        </p:nvSpPr>
        <p:spPr>
          <a:xfrm>
            <a:off x="730153" y="1807587"/>
            <a:ext cx="10515600" cy="3521220"/>
          </a:xfrm>
          <a:prstGeom prst="rect">
            <a:avLst/>
          </a:prstGeom>
        </p:spPr>
        <p:txBody>
          <a:bodyPr wrap="square">
            <a:spAutoFit/>
          </a:bodyPr>
          <a:lstStyle/>
          <a:p>
            <a:pPr algn="just">
              <a:lnSpc>
                <a:spcPct val="107000"/>
              </a:lnSpc>
              <a:spcAft>
                <a:spcPts val="800"/>
              </a:spcAft>
            </a:pP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200"/>
              </a:spcBef>
              <a:spcAft>
                <a:spcPts val="12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3 - Para os denominadores</a:t>
            </a:r>
            <a:r>
              <a:rPr lang="pt-BR" b="1" i="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 estimados</a:t>
            </a: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 dos indicadores são consultados, além do SISAB, as fontes de dados: Sistema de Informação de Nascidos Vivos (SINASC), projeção de população do ano corrente de acordo com IBGE e a Pesquisa Nacional de Saúde (PNS) de 2013. Essa estratégia foi adotada para atribuir maior confiabilidade aos resultados dos indicadores, pois possibilita aplicar correções nos casos de </a:t>
            </a:r>
            <a:r>
              <a:rPr lang="pt-BR"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sub-registro</a:t>
            </a: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 de quantitativo de pessoas que acessam os serviços de APS, bem como implementar ajustes na expectativa de atendimentos dada pela tipologia e população do município. </a:t>
            </a:r>
          </a:p>
          <a:p>
            <a:pPr algn="just">
              <a:lnSpc>
                <a:spcPct val="107000"/>
              </a:lnSpc>
              <a:spcBef>
                <a:spcPts val="1200"/>
              </a:spcBef>
              <a:spcAft>
                <a:spcPts val="1200"/>
              </a:spcAft>
            </a:pPr>
            <a:endParaRPr lang="pt-BR"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200"/>
              </a:spcBef>
              <a:spcAft>
                <a:spcPts val="1200"/>
              </a:spcAft>
            </a:pPr>
            <a:r>
              <a:rPr lang="pt-BR"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V</a:t>
            </a:r>
            <a:endParaRPr lang="pt-BR"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64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1</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201116"/>
            <a:ext cx="8798255" cy="646331"/>
          </a:xfrm>
          <a:prstGeom prst="rect">
            <a:avLst/>
          </a:prstGeom>
        </p:spPr>
        <p:txBody>
          <a:bodyPr wrap="square">
            <a:spAutoFit/>
          </a:bodyPr>
          <a:lstStyle/>
          <a:p>
            <a:pPr lvl="0" algn="just" eaLnBrk="0" fontAlgn="base" hangingPunct="0">
              <a:spcBef>
                <a:spcPct val="0"/>
              </a:spcBef>
              <a:spcAft>
                <a:spcPct val="0"/>
              </a:spcAft>
            </a:pP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Município com 12 equipes, sendo 10 </a:t>
            </a:r>
            <a:r>
              <a:rPr lang="pt-BR" altLang="pt-BR"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homologadas e pagas/consistidas</a:t>
            </a: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apresenta no segundo quadrimestre de 2020 os seguintes resultados para os indicadores:</a:t>
            </a:r>
            <a:endParaRPr lang="pt-BR" altLang="pt-BR" sz="1600" dirty="0"/>
          </a:p>
        </p:txBody>
      </p:sp>
      <p:sp>
        <p:nvSpPr>
          <p:cNvPr id="7" name="Retângulo 6">
            <a:extLst>
              <a:ext uri="{FF2B5EF4-FFF2-40B4-BE49-F238E27FC236}">
                <a16:creationId xmlns:a16="http://schemas.microsoft.com/office/drawing/2014/main" id="{1522261C-EFDD-4014-BAC0-385325D64C6F}"/>
              </a:ext>
            </a:extLst>
          </p:cNvPr>
          <p:cNvSpPr/>
          <p:nvPr/>
        </p:nvSpPr>
        <p:spPr>
          <a:xfrm>
            <a:off x="750625" y="1526679"/>
            <a:ext cx="10314940" cy="375552"/>
          </a:xfrm>
          <a:prstGeom prst="rect">
            <a:avLst/>
          </a:prstGeom>
        </p:spPr>
        <p:txBody>
          <a:bodyPr wrap="square">
            <a:spAutoFit/>
          </a:bodyPr>
          <a:lstStyle/>
          <a:p>
            <a:pPr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Considerando o exemplo acima analise as sentenças e marque V ou F.</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tângulo 7">
            <a:extLst>
              <a:ext uri="{FF2B5EF4-FFF2-40B4-BE49-F238E27FC236}">
                <a16:creationId xmlns:a16="http://schemas.microsoft.com/office/drawing/2014/main" id="{28A710C2-29AA-4252-A5B4-10BE39796785}"/>
              </a:ext>
            </a:extLst>
          </p:cNvPr>
          <p:cNvSpPr/>
          <p:nvPr/>
        </p:nvSpPr>
        <p:spPr>
          <a:xfrm>
            <a:off x="750625" y="2354582"/>
            <a:ext cx="10885115" cy="375552"/>
          </a:xfrm>
          <a:prstGeom prst="rect">
            <a:avLst/>
          </a:prstGeom>
        </p:spPr>
        <p:txBody>
          <a:bodyPr wrap="square">
            <a:spAutoFit/>
          </a:bodyPr>
          <a:lstStyle/>
          <a:p>
            <a:r>
              <a:rPr lang="pt-BR" dirty="0">
                <a:latin typeface="Calibri" panose="020F0502020204030204" pitchFamily="34" charset="0"/>
                <a:ea typeface="Calibri" panose="020F0502020204030204" pitchFamily="34" charset="0"/>
                <a:cs typeface="Times New Roman" panose="02020603050405020304" pitchFamily="18" charset="0"/>
              </a:rPr>
              <a:t>1 - Os resultados dos indicadores representam o desempenho das 12 equipes do município. </a:t>
            </a:r>
            <a:endParaRPr lang="pt-BR" dirty="0"/>
          </a:p>
        </p:txBody>
      </p:sp>
    </p:spTree>
    <p:extLst>
      <p:ext uri="{BB962C8B-B14F-4D97-AF65-F5344CB8AC3E}">
        <p14:creationId xmlns:p14="http://schemas.microsoft.com/office/powerpoint/2010/main" val="3808205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2</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339615"/>
            <a:ext cx="8798255" cy="646331"/>
          </a:xfrm>
          <a:prstGeom prst="rect">
            <a:avLst/>
          </a:prstGeom>
        </p:spPr>
        <p:txBody>
          <a:bodyPr wrap="square">
            <a:spAutoFit/>
          </a:bodyPr>
          <a:lstStyle/>
          <a:p>
            <a:r>
              <a:rPr lang="pt-BR" dirty="0"/>
              <a:t>Considerando os indicadores pactuados para o Pagamento por Desempenho do Previne Brasil, analise as sentenças e marque V ou F.</a:t>
            </a:r>
          </a:p>
        </p:txBody>
      </p:sp>
      <p:sp>
        <p:nvSpPr>
          <p:cNvPr id="3" name="Retângulo 2">
            <a:extLst>
              <a:ext uri="{FF2B5EF4-FFF2-40B4-BE49-F238E27FC236}">
                <a16:creationId xmlns:a16="http://schemas.microsoft.com/office/drawing/2014/main" id="{CFB13CBA-E98E-4FFB-9A6B-DA0AFF4F9171}"/>
              </a:ext>
            </a:extLst>
          </p:cNvPr>
          <p:cNvSpPr/>
          <p:nvPr/>
        </p:nvSpPr>
        <p:spPr>
          <a:xfrm>
            <a:off x="749096" y="1280863"/>
            <a:ext cx="10004203" cy="4878067"/>
          </a:xfrm>
          <a:prstGeom prst="rect">
            <a:avLst/>
          </a:prstGeom>
        </p:spPr>
        <p:txBody>
          <a:bodyPr wrap="square">
            <a:spAutoFit/>
          </a:bodyPr>
          <a:lstStyle/>
          <a:p>
            <a:pPr algn="just">
              <a:lnSpc>
                <a:spcPct val="107000"/>
              </a:lnSpc>
              <a:spcBef>
                <a:spcPts val="1200"/>
              </a:spcBef>
              <a:spcAft>
                <a:spcPts val="12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4- Um município de tipologia urbano com população IBGE 40.000 habitantes possui:</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02 (duas) equipes de SF homologadas/pagas e consistidas;</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0 (zero) usuárias com gestação finalizada no quadrimestre;</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Menor quantidade de nascidos vivos do município no período de 2014 a 2017 no SINASC: 100;</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Referência de cadastro por equipe segundo tipologia Rural-Urbano: 4.000;</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Parâmetro de Cadastro: 8.000.</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200"/>
              </a:spcBef>
              <a:spcAft>
                <a:spcPts val="12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Qual será o denominador utilizado no cálculo dos indicadores de qualidade de pré-natal?</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1200"/>
              </a:spcAft>
              <a:buFont typeface="+mj-lt"/>
              <a:buAutoNum type="alphaLcPeriod"/>
            </a:pPr>
            <a:r>
              <a:rPr lang="pt-B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0 </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1200"/>
              </a:spcAft>
              <a:buFont typeface="+mj-lt"/>
              <a:buAutoNum type="alphaLcPeriod"/>
            </a:pPr>
            <a:r>
              <a:rPr lang="pt-B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5</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1200"/>
              </a:spcAft>
              <a:buFont typeface="+mj-lt"/>
              <a:buAutoNum type="alphaLcPeriod"/>
            </a:pPr>
            <a:r>
              <a:rPr lang="pt-B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10</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1200"/>
              </a:spcAft>
              <a:buFont typeface="+mj-lt"/>
              <a:buAutoNum type="alphaLcPeriod"/>
            </a:pPr>
            <a:r>
              <a:rPr lang="pt-B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20</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7348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2</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339615"/>
            <a:ext cx="8798255" cy="646331"/>
          </a:xfrm>
          <a:prstGeom prst="rect">
            <a:avLst/>
          </a:prstGeom>
        </p:spPr>
        <p:txBody>
          <a:bodyPr wrap="square">
            <a:spAutoFit/>
          </a:bodyPr>
          <a:lstStyle/>
          <a:p>
            <a:r>
              <a:rPr lang="pt-BR" dirty="0"/>
              <a:t>Considerando os indicadores pactuados para o Pagamento por Desempenho do Previne Brasil, analise as sentenças e marque V ou F.</a:t>
            </a:r>
          </a:p>
        </p:txBody>
      </p:sp>
      <p:sp>
        <p:nvSpPr>
          <p:cNvPr id="3" name="Retângulo 2">
            <a:extLst>
              <a:ext uri="{FF2B5EF4-FFF2-40B4-BE49-F238E27FC236}">
                <a16:creationId xmlns:a16="http://schemas.microsoft.com/office/drawing/2014/main" id="{CFB13CBA-E98E-4FFB-9A6B-DA0AFF4F9171}"/>
              </a:ext>
            </a:extLst>
          </p:cNvPr>
          <p:cNvSpPr/>
          <p:nvPr/>
        </p:nvSpPr>
        <p:spPr>
          <a:xfrm>
            <a:off x="749096" y="1280863"/>
            <a:ext cx="10004203" cy="4878067"/>
          </a:xfrm>
          <a:prstGeom prst="rect">
            <a:avLst/>
          </a:prstGeom>
        </p:spPr>
        <p:txBody>
          <a:bodyPr wrap="square">
            <a:spAutoFit/>
          </a:bodyPr>
          <a:lstStyle/>
          <a:p>
            <a:pPr algn="just">
              <a:lnSpc>
                <a:spcPct val="107000"/>
              </a:lnSpc>
              <a:spcBef>
                <a:spcPts val="1200"/>
              </a:spcBef>
              <a:spcAft>
                <a:spcPts val="12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4- Um município de tipologia urbano com população IBGE 40.000 habitantes possui:</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02 (duas) equipes de SF homologadas/pagas e consistidas;</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0 (zero) usuárias com gestação finalizada no quadrimestre;</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Menor quantidade de nascidos vivos do município no período de 2014 a 2017 no SINASC: 100;</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Referência de cadastro por equipe segundo tipologia Rural-Urbano: 4.000;</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Parâmetro de Cadastro: 8.000.</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200"/>
              </a:spcBef>
              <a:spcAft>
                <a:spcPts val="12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Qual será o denominador utilizado no cálculo dos indicadores de qualidade de pré-natal?</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1200"/>
              </a:spcAft>
              <a:buFont typeface="+mj-lt"/>
              <a:buAutoNum type="alphaLcPeriod"/>
            </a:pPr>
            <a:r>
              <a:rPr lang="pt-B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0 </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1200"/>
              </a:spcAft>
              <a:buFont typeface="+mj-lt"/>
              <a:buAutoNum type="alphaLcPeriod"/>
            </a:pPr>
            <a:r>
              <a:rPr lang="pt-B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5</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1200"/>
              </a:spcAft>
              <a:buFont typeface="+mj-lt"/>
              <a:buAutoNum type="alphaLcPeriod"/>
            </a:pPr>
            <a:r>
              <a:rPr lang="pt-B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10</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200"/>
              </a:spcBef>
              <a:spcAft>
                <a:spcPts val="1200"/>
              </a:spcAft>
              <a:buFont typeface="+mj-lt"/>
              <a:buAutoNum type="alphaLcPeriod"/>
            </a:pPr>
            <a:r>
              <a:rPr lang="pt-B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20</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tângulo 3">
            <a:extLst>
              <a:ext uri="{FF2B5EF4-FFF2-40B4-BE49-F238E27FC236}">
                <a16:creationId xmlns:a16="http://schemas.microsoft.com/office/drawing/2014/main" id="{4AD88DDF-DB49-4676-90F2-7A1B89BEC1B7}"/>
              </a:ext>
            </a:extLst>
          </p:cNvPr>
          <p:cNvSpPr/>
          <p:nvPr/>
        </p:nvSpPr>
        <p:spPr>
          <a:xfrm>
            <a:off x="1930663" y="3719896"/>
            <a:ext cx="10004203" cy="2954655"/>
          </a:xfrm>
          <a:prstGeom prst="rect">
            <a:avLst/>
          </a:prstGeom>
        </p:spPr>
        <p:txBody>
          <a:bodyPr wrap="square">
            <a:spAutoFit/>
          </a:bodyPr>
          <a:lstStyle/>
          <a:p>
            <a:pPr algn="just">
              <a:spcBef>
                <a:spcPts val="1200"/>
              </a:spcBef>
              <a:spcAft>
                <a:spcPts val="1200"/>
              </a:spcAft>
            </a:pPr>
            <a:r>
              <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rPr>
              <a:t>Resposta: letra D (20)</a:t>
            </a:r>
          </a:p>
          <a:p>
            <a:pPr algn="just">
              <a:spcBef>
                <a:spcPts val="1200"/>
              </a:spcBef>
              <a:spcAft>
                <a:spcPts val="1200"/>
              </a:spcAft>
            </a:pPr>
            <a:r>
              <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rPr>
              <a:t>1º Pegar parâmetro de cadastro no relatório de Cadastro do SISABO parâmetro por município é calculado da seguinte forma: parâmetro de pessoas cadastradas por equipe de acordo com a tipologia do IBGE multiplicado pelo N° de equipes do município (equipes devidamente credenciadas e cadastradas no SCNES / homologadas e pagas/consistidas).</a:t>
            </a:r>
          </a:p>
          <a:p>
            <a:pPr algn="just">
              <a:spcBef>
                <a:spcPts val="1200"/>
              </a:spcBef>
              <a:spcAft>
                <a:spcPts val="1200"/>
              </a:spcAft>
            </a:pPr>
            <a:r>
              <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rPr>
              <a:t>2º Parâmetro de cadastro/População IBGE</a:t>
            </a:r>
          </a:p>
          <a:p>
            <a:pPr algn="just">
              <a:spcBef>
                <a:spcPts val="1200"/>
              </a:spcBef>
              <a:spcAft>
                <a:spcPts val="1200"/>
              </a:spcAft>
            </a:pPr>
            <a:r>
              <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rPr>
              <a:t>3º Resultado do 2º passo multiplica pelo valor SINASC</a:t>
            </a:r>
            <a:endParaRPr lang="pt-B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3937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2</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339615"/>
            <a:ext cx="8798255" cy="646331"/>
          </a:xfrm>
          <a:prstGeom prst="rect">
            <a:avLst/>
          </a:prstGeom>
        </p:spPr>
        <p:txBody>
          <a:bodyPr wrap="square">
            <a:spAutoFit/>
          </a:bodyPr>
          <a:lstStyle/>
          <a:p>
            <a:r>
              <a:rPr lang="pt-BR" dirty="0"/>
              <a:t>Considerando os indicadores pactuados para o Pagamento por Desempenho do Previne Brasil, analise as sentenças e marque V ou F.</a:t>
            </a:r>
          </a:p>
        </p:txBody>
      </p:sp>
      <p:sp>
        <p:nvSpPr>
          <p:cNvPr id="3" name="Retângulo 2">
            <a:extLst>
              <a:ext uri="{FF2B5EF4-FFF2-40B4-BE49-F238E27FC236}">
                <a16:creationId xmlns:a16="http://schemas.microsoft.com/office/drawing/2014/main" id="{2A2A4E41-434A-48DE-97CC-F282AC495A36}"/>
              </a:ext>
            </a:extLst>
          </p:cNvPr>
          <p:cNvSpPr/>
          <p:nvPr/>
        </p:nvSpPr>
        <p:spPr>
          <a:xfrm>
            <a:off x="371426" y="1871088"/>
            <a:ext cx="10874327" cy="1039387"/>
          </a:xfrm>
          <a:prstGeom prst="rect">
            <a:avLst/>
          </a:prstGeom>
        </p:spPr>
        <p:txBody>
          <a:bodyPr wrap="square">
            <a:spAutoFit/>
          </a:bodyPr>
          <a:lstStyle/>
          <a:p>
            <a:pPr algn="just">
              <a:lnSpc>
                <a:spcPct val="107000"/>
              </a:lnSpc>
              <a:spcAft>
                <a:spcPts val="800"/>
              </a:spcAft>
            </a:pPr>
            <a:r>
              <a:rPr lang="pt-BR" dirty="0">
                <a:latin typeface="Calibri" panose="020F0502020204030204" pitchFamily="34" charset="0"/>
                <a:ea typeface="Calibri" panose="020F0502020204030204" pitchFamily="34" charset="0"/>
                <a:cs typeface="Times New Roman" panose="02020603050405020304" pitchFamily="18" charset="0"/>
              </a:rPr>
              <a:t>5 - As informações de atualização do cadastro (mudou-se ou faleceu) deverão ser informadas pelas equipes, caso contrário serão higienizadas na base nacional. </a:t>
            </a:r>
          </a:p>
          <a:p>
            <a:pPr algn="just">
              <a:lnSpc>
                <a:spcPct val="107000"/>
              </a:lnSpc>
              <a:spcAft>
                <a:spcPts val="800"/>
              </a:spcAft>
            </a:pPr>
            <a:endParaRPr lang="pt-B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20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2</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339615"/>
            <a:ext cx="8798255" cy="646331"/>
          </a:xfrm>
          <a:prstGeom prst="rect">
            <a:avLst/>
          </a:prstGeom>
        </p:spPr>
        <p:txBody>
          <a:bodyPr wrap="square">
            <a:spAutoFit/>
          </a:bodyPr>
          <a:lstStyle/>
          <a:p>
            <a:r>
              <a:rPr lang="pt-BR" dirty="0"/>
              <a:t>Considerando os indicadores pactuados para o Pagamento por Desempenho do Previne Brasil, analise as sentenças e marque V ou F.</a:t>
            </a:r>
          </a:p>
        </p:txBody>
      </p:sp>
      <p:sp>
        <p:nvSpPr>
          <p:cNvPr id="3" name="Retângulo 2">
            <a:extLst>
              <a:ext uri="{FF2B5EF4-FFF2-40B4-BE49-F238E27FC236}">
                <a16:creationId xmlns:a16="http://schemas.microsoft.com/office/drawing/2014/main" id="{2A2A4E41-434A-48DE-97CC-F282AC495A36}"/>
              </a:ext>
            </a:extLst>
          </p:cNvPr>
          <p:cNvSpPr/>
          <p:nvPr/>
        </p:nvSpPr>
        <p:spPr>
          <a:xfrm>
            <a:off x="658836" y="2203953"/>
            <a:ext cx="10874327" cy="2951642"/>
          </a:xfrm>
          <a:prstGeom prst="rect">
            <a:avLst/>
          </a:prstGeom>
        </p:spPr>
        <p:txBody>
          <a:bodyPr wrap="square">
            <a:spAutoFit/>
          </a:bodyPr>
          <a:lstStyle/>
          <a:p>
            <a:pPr algn="just">
              <a:lnSpc>
                <a:spcPct val="107000"/>
              </a:lnSpc>
              <a:spcAft>
                <a:spcPts val="800"/>
              </a:spcAft>
            </a:pPr>
            <a:r>
              <a:rPr lang="pt-BR" dirty="0">
                <a:latin typeface="Calibri" panose="020F0502020204030204" pitchFamily="34" charset="0"/>
                <a:ea typeface="Calibri" panose="020F0502020204030204" pitchFamily="34" charset="0"/>
                <a:cs typeface="Times New Roman" panose="02020603050405020304" pitchFamily="18" charset="0"/>
              </a:rPr>
              <a:t>5 - As informações de atualização do cadastro (mudou-se ou faleceu) deverão ser informadas pelas equipes, caso contrário serão higienizadas na base nacional. </a:t>
            </a:r>
          </a:p>
          <a:p>
            <a:pPr algn="just">
              <a:lnSpc>
                <a:spcPct val="107000"/>
              </a:lnSpc>
              <a:spcAft>
                <a:spcPts val="800"/>
              </a:spcAft>
            </a:pPr>
            <a:endPar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rPr>
              <a:t>V, a equipe deve manter o cadastro dos cidadãos sempre atualizado. O usuário será contabilizado para outra equipe em que ele possuir maior quantidade de atendimentos. Em caso de usuários cadastrados em mais de uma equipe, serão alocados pelo sistema do Ministério da Saúde a uma única equipe de referência, que será aquela aonde apresentar mais atendimentos clínicos de médicos ou enfermeiros nos últimos dois anos (a partir da análise da última competência do quadrimestre). Caso necessário, a critério de desempate, será considerado a equipe em que houve um cadastro completo e atendimento mais recente</a:t>
            </a:r>
            <a:endParaRPr lang="pt-B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5298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2</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339615"/>
            <a:ext cx="8798255" cy="646331"/>
          </a:xfrm>
          <a:prstGeom prst="rect">
            <a:avLst/>
          </a:prstGeom>
        </p:spPr>
        <p:txBody>
          <a:bodyPr wrap="square">
            <a:spAutoFit/>
          </a:bodyPr>
          <a:lstStyle/>
          <a:p>
            <a:r>
              <a:rPr lang="pt-BR" dirty="0"/>
              <a:t>Considerando os indicadores pactuados para o Pagamento por Desempenho do Previne Brasil, analise as sentenças e marque V ou F.</a:t>
            </a:r>
          </a:p>
        </p:txBody>
      </p:sp>
      <p:sp>
        <p:nvSpPr>
          <p:cNvPr id="3" name="Retângulo 2">
            <a:extLst>
              <a:ext uri="{FF2B5EF4-FFF2-40B4-BE49-F238E27FC236}">
                <a16:creationId xmlns:a16="http://schemas.microsoft.com/office/drawing/2014/main" id="{2A2A4E41-434A-48DE-97CC-F282AC495A36}"/>
              </a:ext>
            </a:extLst>
          </p:cNvPr>
          <p:cNvSpPr/>
          <p:nvPr/>
        </p:nvSpPr>
        <p:spPr>
          <a:xfrm>
            <a:off x="658836" y="1399342"/>
            <a:ext cx="10874327" cy="2029658"/>
          </a:xfrm>
          <a:prstGeom prst="rect">
            <a:avLst/>
          </a:prstGeom>
        </p:spPr>
        <p:txBody>
          <a:bodyPr wrap="square">
            <a:spAutoFit/>
          </a:bodyPr>
          <a:lstStyle/>
          <a:p>
            <a:pPr algn="just">
              <a:lnSpc>
                <a:spcPct val="107000"/>
              </a:lnSpc>
              <a:spcAft>
                <a:spcPts val="800"/>
              </a:spcAft>
            </a:pP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6 - Os indicadores são calculados individualmente e avaliados a cada quadrimestre. Isso significa que são considerados os dados dos atendimentos e dos procedimentos realizados dentro do quadrimestre (respeitando o período de medição de cada indicador) e enviados até o 10º dia útil do mês subsequente do quadrimestre avaliado. </a:t>
            </a:r>
          </a:p>
          <a:p>
            <a:pPr algn="just">
              <a:lnSpc>
                <a:spcPct val="107000"/>
              </a:lnSpc>
              <a:spcAft>
                <a:spcPts val="800"/>
              </a:spcAft>
            </a:pPr>
            <a:endPar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84542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2</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339615"/>
            <a:ext cx="8798255" cy="646331"/>
          </a:xfrm>
          <a:prstGeom prst="rect">
            <a:avLst/>
          </a:prstGeom>
        </p:spPr>
        <p:txBody>
          <a:bodyPr wrap="square">
            <a:spAutoFit/>
          </a:bodyPr>
          <a:lstStyle/>
          <a:p>
            <a:r>
              <a:rPr lang="pt-BR" dirty="0"/>
              <a:t>Considerando os indicadores pactuados para o Pagamento por Desempenho do Previne Brasil, analise as sentenças e marque V ou F.</a:t>
            </a:r>
          </a:p>
        </p:txBody>
      </p:sp>
      <p:sp>
        <p:nvSpPr>
          <p:cNvPr id="3" name="Retângulo 2">
            <a:extLst>
              <a:ext uri="{FF2B5EF4-FFF2-40B4-BE49-F238E27FC236}">
                <a16:creationId xmlns:a16="http://schemas.microsoft.com/office/drawing/2014/main" id="{2A2A4E41-434A-48DE-97CC-F282AC495A36}"/>
              </a:ext>
            </a:extLst>
          </p:cNvPr>
          <p:cNvSpPr/>
          <p:nvPr/>
        </p:nvSpPr>
        <p:spPr>
          <a:xfrm>
            <a:off x="371426" y="1828884"/>
            <a:ext cx="10874327" cy="2358915"/>
          </a:xfrm>
          <a:prstGeom prst="rect">
            <a:avLst/>
          </a:prstGeom>
        </p:spPr>
        <p:txBody>
          <a:bodyPr wrap="square">
            <a:spAutoFit/>
          </a:bodyPr>
          <a:lstStyle/>
          <a:p>
            <a:pPr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6 - Os indicadores são calculados individualmente e avaliados a cada quadrimestre. Isso significa que são considerados os dados dos atendimentos e dos procedimentos realizados dentro do quadrimestre (respeitando o período de medição de cada indicador) e enviados até o 10º dia útil do mês subsequente do quadrimestre avaliado. </a:t>
            </a:r>
          </a:p>
          <a:p>
            <a:pPr algn="just">
              <a:lnSpc>
                <a:spcPct val="107000"/>
              </a:lnSpc>
              <a:spcAft>
                <a:spcPts val="800"/>
              </a:spcAft>
            </a:pPr>
            <a:r>
              <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rPr>
              <a:t>V, os dados serão recebidos até o prazo máximo respeitando a portaria 135/2020 com o cronograma vigente, que corresponde ao 10º dia útil do mês subsequente</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67087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2</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339615"/>
            <a:ext cx="8798255" cy="646331"/>
          </a:xfrm>
          <a:prstGeom prst="rect">
            <a:avLst/>
          </a:prstGeom>
        </p:spPr>
        <p:txBody>
          <a:bodyPr wrap="square">
            <a:spAutoFit/>
          </a:bodyPr>
          <a:lstStyle/>
          <a:p>
            <a:r>
              <a:rPr lang="pt-BR" dirty="0"/>
              <a:t>Considerando os indicadores pactuados para o Pagamento por Desempenho do Previne Brasil, analise as sentenças e marque V ou F.</a:t>
            </a:r>
          </a:p>
        </p:txBody>
      </p:sp>
      <p:sp>
        <p:nvSpPr>
          <p:cNvPr id="3" name="Retângulo 2">
            <a:extLst>
              <a:ext uri="{FF2B5EF4-FFF2-40B4-BE49-F238E27FC236}">
                <a16:creationId xmlns:a16="http://schemas.microsoft.com/office/drawing/2014/main" id="{2A2A4E41-434A-48DE-97CC-F282AC495A36}"/>
              </a:ext>
            </a:extLst>
          </p:cNvPr>
          <p:cNvSpPr/>
          <p:nvPr/>
        </p:nvSpPr>
        <p:spPr>
          <a:xfrm>
            <a:off x="520505" y="1195838"/>
            <a:ext cx="10874327" cy="1070871"/>
          </a:xfrm>
          <a:prstGeom prst="rect">
            <a:avLst/>
          </a:prstGeom>
        </p:spPr>
        <p:txBody>
          <a:bodyPr wrap="square">
            <a:spAutoFit/>
          </a:bodyPr>
          <a:lstStyle/>
          <a:p>
            <a:pPr algn="just">
              <a:lnSpc>
                <a:spcPct val="107000"/>
              </a:lnSpc>
              <a:spcAft>
                <a:spcPts val="800"/>
              </a:spcAft>
            </a:pPr>
            <a:endPar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dirty="0">
                <a:latin typeface="Calibri" panose="020F0502020204030204" pitchFamily="34" charset="0"/>
                <a:ea typeface="Calibri" panose="020F0502020204030204" pitchFamily="34" charset="0"/>
                <a:cs typeface="Times New Roman" panose="02020603050405020304" pitchFamily="18" charset="0"/>
              </a:rPr>
              <a:t>7 - Para a avaliação de desempenho serão aferidos os dados produzidos pelo conjunto de </a:t>
            </a:r>
            <a:r>
              <a:rPr lang="pt-BR" dirty="0" err="1">
                <a:latin typeface="Calibri" panose="020F0502020204030204" pitchFamily="34" charset="0"/>
                <a:ea typeface="Calibri" panose="020F0502020204030204" pitchFamily="34" charset="0"/>
                <a:cs typeface="Times New Roman" panose="02020603050405020304" pitchFamily="18" charset="0"/>
              </a:rPr>
              <a:t>eSF</a:t>
            </a:r>
            <a:r>
              <a:rPr lang="pt-BR" dirty="0">
                <a:latin typeface="Calibri" panose="020F0502020204030204" pitchFamily="34" charset="0"/>
                <a:ea typeface="Calibri" panose="020F0502020204030204" pitchFamily="34" charset="0"/>
                <a:cs typeface="Times New Roman" panose="02020603050405020304" pitchFamily="18" charset="0"/>
              </a:rPr>
              <a:t> e </a:t>
            </a:r>
            <a:r>
              <a:rPr lang="pt-BR" dirty="0" err="1">
                <a:latin typeface="Calibri" panose="020F0502020204030204" pitchFamily="34" charset="0"/>
                <a:ea typeface="Calibri" panose="020F0502020204030204" pitchFamily="34" charset="0"/>
                <a:cs typeface="Times New Roman" panose="02020603050405020304" pitchFamily="18" charset="0"/>
              </a:rPr>
              <a:t>eAP</a:t>
            </a:r>
            <a:r>
              <a:rPr lang="pt-BR" dirty="0">
                <a:latin typeface="Calibri" panose="020F0502020204030204" pitchFamily="34" charset="0"/>
                <a:ea typeface="Calibri" panose="020F0502020204030204" pitchFamily="34" charset="0"/>
                <a:cs typeface="Times New Roman" panose="02020603050405020304" pitchFamily="18" charset="0"/>
              </a:rPr>
              <a:t> do município homologadas e pagas/consistidas, o que caracteriza uma avaliação municipal. </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86243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2</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339615"/>
            <a:ext cx="8798255" cy="646331"/>
          </a:xfrm>
          <a:prstGeom prst="rect">
            <a:avLst/>
          </a:prstGeom>
        </p:spPr>
        <p:txBody>
          <a:bodyPr wrap="square">
            <a:spAutoFit/>
          </a:bodyPr>
          <a:lstStyle/>
          <a:p>
            <a:r>
              <a:rPr lang="pt-BR" dirty="0"/>
              <a:t>Considerando os indicadores pactuados para o Pagamento por Desempenho do Previne Brasil, analise as sentenças e marque V ou F.</a:t>
            </a:r>
          </a:p>
        </p:txBody>
      </p:sp>
      <p:sp>
        <p:nvSpPr>
          <p:cNvPr id="3" name="Retângulo 2">
            <a:extLst>
              <a:ext uri="{FF2B5EF4-FFF2-40B4-BE49-F238E27FC236}">
                <a16:creationId xmlns:a16="http://schemas.microsoft.com/office/drawing/2014/main" id="{2A2A4E41-434A-48DE-97CC-F282AC495A36}"/>
              </a:ext>
            </a:extLst>
          </p:cNvPr>
          <p:cNvSpPr/>
          <p:nvPr/>
        </p:nvSpPr>
        <p:spPr>
          <a:xfrm>
            <a:off x="371426" y="1665178"/>
            <a:ext cx="10874327" cy="1766189"/>
          </a:xfrm>
          <a:prstGeom prst="rect">
            <a:avLst/>
          </a:prstGeom>
        </p:spPr>
        <p:txBody>
          <a:bodyPr wrap="square">
            <a:spAutoFit/>
          </a:bodyPr>
          <a:lstStyle/>
          <a:p>
            <a:pPr algn="just">
              <a:lnSpc>
                <a:spcPct val="107000"/>
              </a:lnSpc>
              <a:spcAft>
                <a:spcPts val="800"/>
              </a:spcAft>
            </a:pPr>
            <a:r>
              <a:rPr lang="pt-BR" dirty="0">
                <a:latin typeface="Calibri" panose="020F0502020204030204" pitchFamily="34" charset="0"/>
                <a:ea typeface="Calibri" panose="020F0502020204030204" pitchFamily="34" charset="0"/>
                <a:cs typeface="Times New Roman" panose="02020603050405020304" pitchFamily="18" charset="0"/>
              </a:rPr>
              <a:t>7 - Para a avaliação de desempenho serão aferidos os dados produzidos pelo conjunto de </a:t>
            </a:r>
            <a:r>
              <a:rPr lang="pt-BR" dirty="0" err="1">
                <a:latin typeface="Calibri" panose="020F0502020204030204" pitchFamily="34" charset="0"/>
                <a:ea typeface="Calibri" panose="020F0502020204030204" pitchFamily="34" charset="0"/>
                <a:cs typeface="Times New Roman" panose="02020603050405020304" pitchFamily="18" charset="0"/>
              </a:rPr>
              <a:t>eSF</a:t>
            </a:r>
            <a:r>
              <a:rPr lang="pt-BR" dirty="0">
                <a:latin typeface="Calibri" panose="020F0502020204030204" pitchFamily="34" charset="0"/>
                <a:ea typeface="Calibri" panose="020F0502020204030204" pitchFamily="34" charset="0"/>
                <a:cs typeface="Times New Roman" panose="02020603050405020304" pitchFamily="18" charset="0"/>
              </a:rPr>
              <a:t> e </a:t>
            </a:r>
            <a:r>
              <a:rPr lang="pt-BR" dirty="0" err="1">
                <a:latin typeface="Calibri" panose="020F0502020204030204" pitchFamily="34" charset="0"/>
                <a:ea typeface="Calibri" panose="020F0502020204030204" pitchFamily="34" charset="0"/>
                <a:cs typeface="Times New Roman" panose="02020603050405020304" pitchFamily="18" charset="0"/>
              </a:rPr>
              <a:t>eAP</a:t>
            </a:r>
            <a:r>
              <a:rPr lang="pt-BR" dirty="0">
                <a:latin typeface="Calibri" panose="020F0502020204030204" pitchFamily="34" charset="0"/>
                <a:ea typeface="Calibri" panose="020F0502020204030204" pitchFamily="34" charset="0"/>
                <a:cs typeface="Times New Roman" panose="02020603050405020304" pitchFamily="18" charset="0"/>
              </a:rPr>
              <a:t> do município homologadas e pagas/consistidas, o que caracteriza uma avaliação municipal. </a:t>
            </a:r>
          </a:p>
          <a:p>
            <a:pPr algn="just">
              <a:lnSpc>
                <a:spcPct val="107000"/>
              </a:lnSpc>
              <a:spcAft>
                <a:spcPts val="800"/>
              </a:spcAft>
            </a:pPr>
            <a:endPar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rPr>
              <a:t>V, pois as equipes que não estiverem homologadas e pagas/consistidas não serão consideradas para o cálculo dos indicadores, como também serão consideradas somente os tipos de equipes </a:t>
            </a:r>
            <a:r>
              <a:rPr lang="pt-BR"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eSF</a:t>
            </a:r>
            <a:r>
              <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rPr>
              <a:t> e </a:t>
            </a:r>
            <a:r>
              <a:rPr lang="pt-BR"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eAP</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330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2</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339615"/>
            <a:ext cx="8798255" cy="646331"/>
          </a:xfrm>
          <a:prstGeom prst="rect">
            <a:avLst/>
          </a:prstGeom>
        </p:spPr>
        <p:txBody>
          <a:bodyPr wrap="square">
            <a:spAutoFit/>
          </a:bodyPr>
          <a:lstStyle/>
          <a:p>
            <a:r>
              <a:rPr lang="pt-BR" dirty="0"/>
              <a:t>Considerando os indicadores pactuados para o Pagamento por Desempenho do Previne Brasil, analise as sentenças e marque V ou F.</a:t>
            </a:r>
          </a:p>
        </p:txBody>
      </p:sp>
      <p:sp>
        <p:nvSpPr>
          <p:cNvPr id="3" name="Retângulo 2">
            <a:extLst>
              <a:ext uri="{FF2B5EF4-FFF2-40B4-BE49-F238E27FC236}">
                <a16:creationId xmlns:a16="http://schemas.microsoft.com/office/drawing/2014/main" id="{BFF0318B-58ED-472B-B460-C1C45D6587C4}"/>
              </a:ext>
            </a:extLst>
          </p:cNvPr>
          <p:cNvSpPr/>
          <p:nvPr/>
        </p:nvSpPr>
        <p:spPr>
          <a:xfrm>
            <a:off x="838200" y="1665178"/>
            <a:ext cx="10515599" cy="2790829"/>
          </a:xfrm>
          <a:prstGeom prst="rect">
            <a:avLst/>
          </a:prstGeom>
        </p:spPr>
        <p:txBody>
          <a:bodyPr wrap="square">
            <a:spAutoFit/>
          </a:bodyPr>
          <a:lstStyle/>
          <a:p>
            <a:pPr algn="just">
              <a:lnSpc>
                <a:spcPct val="107000"/>
              </a:lnSpc>
              <a:spcAft>
                <a:spcPts val="800"/>
              </a:spcAft>
            </a:pPr>
            <a:r>
              <a:rPr lang="pt-BR" sz="2000" dirty="0">
                <a:latin typeface="Calibri" panose="020F0502020204030204" pitchFamily="34" charset="0"/>
                <a:ea typeface="Calibri" panose="020F0502020204030204" pitchFamily="34" charset="0"/>
                <a:cs typeface="Times New Roman" panose="02020603050405020304" pitchFamily="18" charset="0"/>
              </a:rPr>
              <a:t>8- Para o indicador </a:t>
            </a:r>
            <a:r>
              <a:rPr lang="pt-BR" b="1" i="1" dirty="0">
                <a:latin typeface="Calibri" panose="020F0502020204030204" pitchFamily="34" charset="0"/>
                <a:ea typeface="Calibri" panose="020F0502020204030204" pitchFamily="34" charset="0"/>
                <a:cs typeface="Times New Roman" panose="02020603050405020304" pitchFamily="18" charset="0"/>
              </a:rPr>
              <a:t>Percentual de pessoas hipertensas com pressão arterial aferida</a:t>
            </a:r>
            <a:r>
              <a:rPr lang="pt-BR" dirty="0">
                <a:latin typeface="Calibri" panose="020F0502020204030204" pitchFamily="34" charset="0"/>
                <a:ea typeface="Calibri" panose="020F0502020204030204" pitchFamily="34" charset="0"/>
                <a:cs typeface="Times New Roman" panose="02020603050405020304" pitchFamily="18" charset="0"/>
              </a:rPr>
              <a:t> em cada semestre no numerador </a:t>
            </a:r>
            <a:r>
              <a:rPr lang="pt-BR" dirty="0">
                <a:solidFill>
                  <a:srgbClr val="000000"/>
                </a:solidFill>
                <a:latin typeface="Calibri" panose="020F0502020204030204" pitchFamily="34" charset="0"/>
                <a:ea typeface="Calibri" panose="020F0502020204030204" pitchFamily="34" charset="0"/>
                <a:cs typeface="Calibri" panose="020F0502020204030204" pitchFamily="34" charset="0"/>
              </a:rPr>
              <a:t>é considerado as pessoas hipertensas </a:t>
            </a: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(identificadas no atendimento individual de profissional Médico ou Enfermeiro) </a:t>
            </a:r>
            <a:r>
              <a:rPr lang="pt-BR" dirty="0">
                <a:solidFill>
                  <a:srgbClr val="000000"/>
                </a:solidFill>
                <a:latin typeface="Calibri" panose="020F0502020204030204" pitchFamily="34" charset="0"/>
                <a:ea typeface="Calibri" panose="020F0502020204030204" pitchFamily="34" charset="0"/>
                <a:cs typeface="Calibri" panose="020F0502020204030204" pitchFamily="34" charset="0"/>
              </a:rPr>
              <a:t>que tiveram a realização do procedimento de aferição de Pressão Arterial uma vez a cada 6 meses no último ano. A pressão arterial deve ser aferida pelo médico, enfermeiro e técnico de enfermagem.</a:t>
            </a: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endPar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1604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2</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339615"/>
            <a:ext cx="8798255" cy="646331"/>
          </a:xfrm>
          <a:prstGeom prst="rect">
            <a:avLst/>
          </a:prstGeom>
        </p:spPr>
        <p:txBody>
          <a:bodyPr wrap="square">
            <a:spAutoFit/>
          </a:bodyPr>
          <a:lstStyle/>
          <a:p>
            <a:r>
              <a:rPr lang="pt-BR" dirty="0"/>
              <a:t>Considerando os indicadores pactuados para o Pagamento por Desempenho do Previne Brasil, analise as sentenças e marque V ou F.</a:t>
            </a:r>
          </a:p>
        </p:txBody>
      </p:sp>
      <p:sp>
        <p:nvSpPr>
          <p:cNvPr id="3" name="Retângulo 2">
            <a:extLst>
              <a:ext uri="{FF2B5EF4-FFF2-40B4-BE49-F238E27FC236}">
                <a16:creationId xmlns:a16="http://schemas.microsoft.com/office/drawing/2014/main" id="{BFF0318B-58ED-472B-B460-C1C45D6587C4}"/>
              </a:ext>
            </a:extLst>
          </p:cNvPr>
          <p:cNvSpPr/>
          <p:nvPr/>
        </p:nvSpPr>
        <p:spPr>
          <a:xfrm>
            <a:off x="838200" y="1665178"/>
            <a:ext cx="10515599" cy="3189784"/>
          </a:xfrm>
          <a:prstGeom prst="rect">
            <a:avLst/>
          </a:prstGeom>
        </p:spPr>
        <p:txBody>
          <a:bodyPr wrap="square">
            <a:spAutoFit/>
          </a:bodyPr>
          <a:lstStyle/>
          <a:p>
            <a:pPr algn="just">
              <a:lnSpc>
                <a:spcPct val="107000"/>
              </a:lnSpc>
              <a:spcAft>
                <a:spcPts val="800"/>
              </a:spcAft>
            </a:pPr>
            <a:r>
              <a:rPr lang="pt-BR" sz="2000" dirty="0">
                <a:latin typeface="Calibri" panose="020F0502020204030204" pitchFamily="34" charset="0"/>
                <a:ea typeface="Calibri" panose="020F0502020204030204" pitchFamily="34" charset="0"/>
                <a:cs typeface="Times New Roman" panose="02020603050405020304" pitchFamily="18" charset="0"/>
              </a:rPr>
              <a:t>8- Para o indicador </a:t>
            </a:r>
            <a:r>
              <a:rPr lang="pt-BR" b="1" i="1" dirty="0">
                <a:latin typeface="Calibri" panose="020F0502020204030204" pitchFamily="34" charset="0"/>
                <a:ea typeface="Calibri" panose="020F0502020204030204" pitchFamily="34" charset="0"/>
                <a:cs typeface="Times New Roman" panose="02020603050405020304" pitchFamily="18" charset="0"/>
              </a:rPr>
              <a:t>Percentual de pessoas hipertensas com pressão arterial aferida </a:t>
            </a:r>
            <a:r>
              <a:rPr lang="pt-BR" dirty="0">
                <a:latin typeface="Calibri" panose="020F0502020204030204" pitchFamily="34" charset="0"/>
                <a:ea typeface="Calibri" panose="020F0502020204030204" pitchFamily="34" charset="0"/>
                <a:cs typeface="Times New Roman" panose="02020603050405020304" pitchFamily="18" charset="0"/>
              </a:rPr>
              <a:t>em cada semestre no numerador </a:t>
            </a:r>
            <a:r>
              <a:rPr lang="pt-BR" dirty="0">
                <a:solidFill>
                  <a:srgbClr val="000000"/>
                </a:solidFill>
                <a:latin typeface="Calibri" panose="020F0502020204030204" pitchFamily="34" charset="0"/>
                <a:ea typeface="Calibri" panose="020F0502020204030204" pitchFamily="34" charset="0"/>
                <a:cs typeface="Calibri" panose="020F0502020204030204" pitchFamily="34" charset="0"/>
              </a:rPr>
              <a:t>é considerado as pessoas hipertensas </a:t>
            </a: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(identificadas no atendimento individual de profissional Médico ou Enfermeiro) </a:t>
            </a:r>
            <a:r>
              <a:rPr lang="pt-BR" dirty="0">
                <a:solidFill>
                  <a:srgbClr val="000000"/>
                </a:solidFill>
                <a:latin typeface="Calibri" panose="020F0502020204030204" pitchFamily="34" charset="0"/>
                <a:ea typeface="Calibri" panose="020F0502020204030204" pitchFamily="34" charset="0"/>
                <a:cs typeface="Calibri" panose="020F0502020204030204" pitchFamily="34" charset="0"/>
              </a:rPr>
              <a:t>que tiveram a realização do procedimento de aferição de Pressão Arterial uma vez a cada 6 meses no último ano. A pressão arterial deve ser aferida pelo médico, enfermeiro e técnico de enfermagem.</a:t>
            </a: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endPar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rPr>
              <a:t>V</a:t>
            </a:r>
          </a:p>
          <a:p>
            <a:pPr algn="just">
              <a:lnSpc>
                <a:spcPct val="107000"/>
              </a:lnSpc>
              <a:spcAft>
                <a:spcPts val="800"/>
              </a:spcAft>
            </a:pPr>
            <a:endPar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024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1</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201116"/>
            <a:ext cx="8798255" cy="646331"/>
          </a:xfrm>
          <a:prstGeom prst="rect">
            <a:avLst/>
          </a:prstGeom>
        </p:spPr>
        <p:txBody>
          <a:bodyPr wrap="square">
            <a:spAutoFit/>
          </a:bodyPr>
          <a:lstStyle/>
          <a:p>
            <a:pPr lvl="0" algn="just" eaLnBrk="0" fontAlgn="base" hangingPunct="0">
              <a:spcBef>
                <a:spcPct val="0"/>
              </a:spcBef>
              <a:spcAft>
                <a:spcPct val="0"/>
              </a:spcAft>
            </a:pP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Município com 12 equipes, sendo 10 </a:t>
            </a:r>
            <a:r>
              <a:rPr lang="pt-BR" altLang="pt-BR"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homologadas e pagas/consistidas</a:t>
            </a: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apresenta no segundo quadrimestre de 2020 os seguintes resultados para os indicadores:</a:t>
            </a:r>
            <a:endParaRPr lang="pt-BR" altLang="pt-BR" sz="1600" dirty="0"/>
          </a:p>
        </p:txBody>
      </p:sp>
      <p:sp>
        <p:nvSpPr>
          <p:cNvPr id="7" name="Retângulo 6">
            <a:extLst>
              <a:ext uri="{FF2B5EF4-FFF2-40B4-BE49-F238E27FC236}">
                <a16:creationId xmlns:a16="http://schemas.microsoft.com/office/drawing/2014/main" id="{1522261C-EFDD-4014-BAC0-385325D64C6F}"/>
              </a:ext>
            </a:extLst>
          </p:cNvPr>
          <p:cNvSpPr/>
          <p:nvPr/>
        </p:nvSpPr>
        <p:spPr>
          <a:xfrm>
            <a:off x="750625" y="1526679"/>
            <a:ext cx="10314940" cy="375552"/>
          </a:xfrm>
          <a:prstGeom prst="rect">
            <a:avLst/>
          </a:prstGeom>
        </p:spPr>
        <p:txBody>
          <a:bodyPr wrap="square">
            <a:spAutoFit/>
          </a:bodyPr>
          <a:lstStyle/>
          <a:p>
            <a:pPr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Considerando o exemplo acima analise as sentenças e marque V ou F.</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tângulo 7">
            <a:extLst>
              <a:ext uri="{FF2B5EF4-FFF2-40B4-BE49-F238E27FC236}">
                <a16:creationId xmlns:a16="http://schemas.microsoft.com/office/drawing/2014/main" id="{28A710C2-29AA-4252-A5B4-10BE39796785}"/>
              </a:ext>
            </a:extLst>
          </p:cNvPr>
          <p:cNvSpPr/>
          <p:nvPr/>
        </p:nvSpPr>
        <p:spPr>
          <a:xfrm>
            <a:off x="750625" y="2354582"/>
            <a:ext cx="10885115" cy="375552"/>
          </a:xfrm>
          <a:prstGeom prst="rect">
            <a:avLst/>
          </a:prstGeom>
        </p:spPr>
        <p:txBody>
          <a:bodyPr wrap="square">
            <a:spAutoFit/>
          </a:bodyPr>
          <a:lstStyle/>
          <a:p>
            <a:r>
              <a:rPr lang="pt-BR" dirty="0">
                <a:latin typeface="Calibri" panose="020F0502020204030204" pitchFamily="34" charset="0"/>
                <a:ea typeface="Calibri" panose="020F0502020204030204" pitchFamily="34" charset="0"/>
                <a:cs typeface="Times New Roman" panose="02020603050405020304" pitchFamily="18" charset="0"/>
              </a:rPr>
              <a:t>1 - Os resultados dos indicadores representam o desempenho das 12 equipes do município. </a:t>
            </a:r>
            <a:endParaRPr lang="pt-BR" dirty="0"/>
          </a:p>
        </p:txBody>
      </p:sp>
      <p:sp>
        <p:nvSpPr>
          <p:cNvPr id="9" name="Retângulo 8">
            <a:extLst>
              <a:ext uri="{FF2B5EF4-FFF2-40B4-BE49-F238E27FC236}">
                <a16:creationId xmlns:a16="http://schemas.microsoft.com/office/drawing/2014/main" id="{A5DA81CF-24C4-4AB4-BAE9-8794DADA4152}"/>
              </a:ext>
            </a:extLst>
          </p:cNvPr>
          <p:cNvSpPr/>
          <p:nvPr/>
        </p:nvSpPr>
        <p:spPr>
          <a:xfrm>
            <a:off x="1454944" y="2944861"/>
            <a:ext cx="8906301" cy="968278"/>
          </a:xfrm>
          <a:prstGeom prst="rect">
            <a:avLst/>
          </a:prstGeom>
        </p:spPr>
        <p:txBody>
          <a:bodyPr wrap="square">
            <a:spAutoFit/>
          </a:bodyPr>
          <a:lstStyle/>
          <a:p>
            <a:pPr lvl="0" algn="just">
              <a:lnSpc>
                <a:spcPct val="107000"/>
              </a:lnSpc>
              <a:spcAft>
                <a:spcPts val="800"/>
              </a:spcAft>
            </a:pPr>
            <a:r>
              <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rPr>
              <a:t>F, pois só se consideram para cálculo e pagamento as equipes homologadas e pagas/consistidas. Lembrar que no SISAB apresenta-se o filtro de equipes homologadas ou total de equipes)</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54963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2</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339615"/>
            <a:ext cx="8798255" cy="646331"/>
          </a:xfrm>
          <a:prstGeom prst="rect">
            <a:avLst/>
          </a:prstGeom>
        </p:spPr>
        <p:txBody>
          <a:bodyPr wrap="square">
            <a:spAutoFit/>
          </a:bodyPr>
          <a:lstStyle/>
          <a:p>
            <a:r>
              <a:rPr lang="pt-BR" dirty="0"/>
              <a:t>Considerando os indicadores pactuados para o Pagamento por Desempenho do Previne Brasil, analise as sentenças e marque V ou F.</a:t>
            </a:r>
          </a:p>
        </p:txBody>
      </p:sp>
      <p:sp>
        <p:nvSpPr>
          <p:cNvPr id="3" name="Retângulo 2">
            <a:extLst>
              <a:ext uri="{FF2B5EF4-FFF2-40B4-BE49-F238E27FC236}">
                <a16:creationId xmlns:a16="http://schemas.microsoft.com/office/drawing/2014/main" id="{BFF0318B-58ED-472B-B460-C1C45D6587C4}"/>
              </a:ext>
            </a:extLst>
          </p:cNvPr>
          <p:cNvSpPr/>
          <p:nvPr/>
        </p:nvSpPr>
        <p:spPr>
          <a:xfrm>
            <a:off x="838200" y="1665178"/>
            <a:ext cx="10515599" cy="1400192"/>
          </a:xfrm>
          <a:prstGeom prst="rect">
            <a:avLst/>
          </a:prstGeom>
        </p:spPr>
        <p:txBody>
          <a:bodyPr wrap="square">
            <a:spAutoFit/>
          </a:bodyPr>
          <a:lstStyle/>
          <a:p>
            <a:pPr algn="just">
              <a:lnSpc>
                <a:spcPct val="107000"/>
              </a:lnSpc>
              <a:spcAft>
                <a:spcPts val="800"/>
              </a:spcAft>
            </a:pP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dirty="0">
                <a:latin typeface="Calibri" panose="020F0502020204030204" pitchFamily="34" charset="0"/>
                <a:ea typeface="Calibri" panose="020F0502020204030204" pitchFamily="34" charset="0"/>
                <a:cs typeface="Times New Roman" panose="02020603050405020304" pitchFamily="18" charset="0"/>
              </a:rPr>
              <a:t>9- No caso do indicador </a:t>
            </a:r>
            <a:r>
              <a:rPr lang="pt-BR" b="1" i="1" dirty="0">
                <a:latin typeface="Calibri" panose="020F0502020204030204" pitchFamily="34" charset="0"/>
                <a:ea typeface="Calibri" panose="020F0502020204030204" pitchFamily="34" charset="0"/>
                <a:cs typeface="Times New Roman" panose="02020603050405020304" pitchFamily="18" charset="0"/>
              </a:rPr>
              <a:t>“Proporção de gestantes com atendimento odontológico realizado</a:t>
            </a:r>
            <a:r>
              <a:rPr lang="pt-BR" dirty="0">
                <a:latin typeface="Calibri" panose="020F0502020204030204" pitchFamily="34" charset="0"/>
                <a:ea typeface="Calibri" panose="020F0502020204030204" pitchFamily="34" charset="0"/>
                <a:cs typeface="Times New Roman" panose="02020603050405020304" pitchFamily="18" charset="0"/>
              </a:rPr>
              <a:t>”, município com 11 ESF e 08 ESB homologadas e pagas/consistidas, será considerado consulta odontológica de qualquer profissional cirurgião dentista na APS. </a:t>
            </a:r>
          </a:p>
        </p:txBody>
      </p:sp>
    </p:spTree>
    <p:extLst>
      <p:ext uri="{BB962C8B-B14F-4D97-AF65-F5344CB8AC3E}">
        <p14:creationId xmlns:p14="http://schemas.microsoft.com/office/powerpoint/2010/main" val="4586779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2</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339615"/>
            <a:ext cx="8798255" cy="646331"/>
          </a:xfrm>
          <a:prstGeom prst="rect">
            <a:avLst/>
          </a:prstGeom>
        </p:spPr>
        <p:txBody>
          <a:bodyPr wrap="square">
            <a:spAutoFit/>
          </a:bodyPr>
          <a:lstStyle/>
          <a:p>
            <a:r>
              <a:rPr lang="pt-BR" dirty="0"/>
              <a:t>Considerando os indicadores pactuados para o Pagamento por Desempenho do Previne Brasil, analise as sentenças e marque V ou F.</a:t>
            </a:r>
          </a:p>
        </p:txBody>
      </p:sp>
      <p:sp>
        <p:nvSpPr>
          <p:cNvPr id="3" name="Retângulo 2">
            <a:extLst>
              <a:ext uri="{FF2B5EF4-FFF2-40B4-BE49-F238E27FC236}">
                <a16:creationId xmlns:a16="http://schemas.microsoft.com/office/drawing/2014/main" id="{BFF0318B-58ED-472B-B460-C1C45D6587C4}"/>
              </a:ext>
            </a:extLst>
          </p:cNvPr>
          <p:cNvSpPr/>
          <p:nvPr/>
        </p:nvSpPr>
        <p:spPr>
          <a:xfrm>
            <a:off x="838200" y="1665178"/>
            <a:ext cx="10515599" cy="2996013"/>
          </a:xfrm>
          <a:prstGeom prst="rect">
            <a:avLst/>
          </a:prstGeom>
        </p:spPr>
        <p:txBody>
          <a:bodyPr wrap="square">
            <a:spAutoFit/>
          </a:bodyPr>
          <a:lstStyle/>
          <a:p>
            <a:pPr algn="just">
              <a:lnSpc>
                <a:spcPct val="107000"/>
              </a:lnSpc>
              <a:spcAft>
                <a:spcPts val="800"/>
              </a:spcAft>
            </a:pP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dirty="0">
                <a:latin typeface="Calibri" panose="020F0502020204030204" pitchFamily="34" charset="0"/>
                <a:ea typeface="Calibri" panose="020F0502020204030204" pitchFamily="34" charset="0"/>
                <a:cs typeface="Times New Roman" panose="02020603050405020304" pitchFamily="18" charset="0"/>
              </a:rPr>
              <a:t>9- No caso do indicador “</a:t>
            </a:r>
            <a:r>
              <a:rPr lang="pt-BR" b="1" i="1" dirty="0">
                <a:latin typeface="Calibri" panose="020F0502020204030204" pitchFamily="34" charset="0"/>
                <a:ea typeface="Calibri" panose="020F0502020204030204" pitchFamily="34" charset="0"/>
                <a:cs typeface="Times New Roman" panose="02020603050405020304" pitchFamily="18" charset="0"/>
              </a:rPr>
              <a:t>Proporção de gestantes com atendimento odontológico realizado</a:t>
            </a:r>
            <a:r>
              <a:rPr lang="pt-BR" dirty="0">
                <a:latin typeface="Calibri" panose="020F0502020204030204" pitchFamily="34" charset="0"/>
                <a:ea typeface="Calibri" panose="020F0502020204030204" pitchFamily="34" charset="0"/>
                <a:cs typeface="Times New Roman" panose="02020603050405020304" pitchFamily="18" charset="0"/>
              </a:rPr>
              <a:t>”, município com 11 ESF e 08 ESB homologadas e pagas/consistidas, será considerado consulta odontológica de qualquer profissional cirurgião dentista na APS. </a:t>
            </a:r>
          </a:p>
          <a:p>
            <a:pPr algn="just">
              <a:lnSpc>
                <a:spcPct val="107000"/>
              </a:lnSpc>
              <a:spcAft>
                <a:spcPts val="800"/>
              </a:spcAft>
            </a:pPr>
            <a:endParaRPr lang="pt-B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t-B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rPr>
              <a:t>V</a:t>
            </a:r>
          </a:p>
        </p:txBody>
      </p:sp>
    </p:spTree>
    <p:extLst>
      <p:ext uri="{BB962C8B-B14F-4D97-AF65-F5344CB8AC3E}">
        <p14:creationId xmlns:p14="http://schemas.microsoft.com/office/powerpoint/2010/main" val="94989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1</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201116"/>
            <a:ext cx="8798255" cy="646331"/>
          </a:xfrm>
          <a:prstGeom prst="rect">
            <a:avLst/>
          </a:prstGeom>
        </p:spPr>
        <p:txBody>
          <a:bodyPr wrap="square">
            <a:spAutoFit/>
          </a:bodyPr>
          <a:lstStyle/>
          <a:p>
            <a:pPr lvl="0" algn="just" eaLnBrk="0" fontAlgn="base" hangingPunct="0">
              <a:spcBef>
                <a:spcPct val="0"/>
              </a:spcBef>
              <a:spcAft>
                <a:spcPct val="0"/>
              </a:spcAft>
            </a:pP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Município com 12 equipes, sendo 10 </a:t>
            </a:r>
            <a:r>
              <a:rPr lang="pt-BR" altLang="pt-BR"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homologadas e pagas/consistidas</a:t>
            </a: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apresenta no segundo quadrimestre de 2020 os seguintes resultados para os indicadores:</a:t>
            </a:r>
            <a:endParaRPr lang="pt-BR" altLang="pt-BR" sz="1600" dirty="0"/>
          </a:p>
        </p:txBody>
      </p:sp>
      <p:sp>
        <p:nvSpPr>
          <p:cNvPr id="7" name="Retângulo 6">
            <a:extLst>
              <a:ext uri="{FF2B5EF4-FFF2-40B4-BE49-F238E27FC236}">
                <a16:creationId xmlns:a16="http://schemas.microsoft.com/office/drawing/2014/main" id="{1522261C-EFDD-4014-BAC0-385325D64C6F}"/>
              </a:ext>
            </a:extLst>
          </p:cNvPr>
          <p:cNvSpPr/>
          <p:nvPr/>
        </p:nvSpPr>
        <p:spPr>
          <a:xfrm>
            <a:off x="750625" y="1526679"/>
            <a:ext cx="10314940" cy="375552"/>
          </a:xfrm>
          <a:prstGeom prst="rect">
            <a:avLst/>
          </a:prstGeom>
        </p:spPr>
        <p:txBody>
          <a:bodyPr wrap="square">
            <a:spAutoFit/>
          </a:bodyPr>
          <a:lstStyle/>
          <a:p>
            <a:pPr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Considerando o exemplo acima analise as sentenças e marque V ou F.</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tângulo 9">
            <a:extLst>
              <a:ext uri="{FF2B5EF4-FFF2-40B4-BE49-F238E27FC236}">
                <a16:creationId xmlns:a16="http://schemas.microsoft.com/office/drawing/2014/main" id="{EB55D76E-7874-4BBF-BD2F-725D95D10B2C}"/>
              </a:ext>
            </a:extLst>
          </p:cNvPr>
          <p:cNvSpPr/>
          <p:nvPr/>
        </p:nvSpPr>
        <p:spPr>
          <a:xfrm>
            <a:off x="993913" y="2648498"/>
            <a:ext cx="10071652" cy="375552"/>
          </a:xfrm>
          <a:prstGeom prst="rect">
            <a:avLst/>
          </a:prstGeom>
        </p:spPr>
        <p:txBody>
          <a:bodyPr wrap="square">
            <a:spAutoFit/>
          </a:bodyPr>
          <a:lstStyle/>
          <a:p>
            <a:pPr lvl="0"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2 - As Metas dos indicadores são válidas apenas para o 2º quadrimestre de 2020</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4294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1</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201116"/>
            <a:ext cx="8798255" cy="646331"/>
          </a:xfrm>
          <a:prstGeom prst="rect">
            <a:avLst/>
          </a:prstGeom>
        </p:spPr>
        <p:txBody>
          <a:bodyPr wrap="square">
            <a:spAutoFit/>
          </a:bodyPr>
          <a:lstStyle/>
          <a:p>
            <a:pPr lvl="0" algn="just" eaLnBrk="0" fontAlgn="base" hangingPunct="0">
              <a:spcBef>
                <a:spcPct val="0"/>
              </a:spcBef>
              <a:spcAft>
                <a:spcPct val="0"/>
              </a:spcAft>
            </a:pP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Município com 12 equipes, sendo 10 </a:t>
            </a:r>
            <a:r>
              <a:rPr lang="pt-BR" altLang="pt-BR"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homologadas e pagas/consistidas</a:t>
            </a: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apresenta no segundo quadrimestre de 2020 os seguintes resultados para os indicadores:</a:t>
            </a:r>
            <a:endParaRPr lang="pt-BR" altLang="pt-BR" sz="1600" dirty="0"/>
          </a:p>
        </p:txBody>
      </p:sp>
      <p:sp>
        <p:nvSpPr>
          <p:cNvPr id="7" name="Retângulo 6">
            <a:extLst>
              <a:ext uri="{FF2B5EF4-FFF2-40B4-BE49-F238E27FC236}">
                <a16:creationId xmlns:a16="http://schemas.microsoft.com/office/drawing/2014/main" id="{1522261C-EFDD-4014-BAC0-385325D64C6F}"/>
              </a:ext>
            </a:extLst>
          </p:cNvPr>
          <p:cNvSpPr/>
          <p:nvPr/>
        </p:nvSpPr>
        <p:spPr>
          <a:xfrm>
            <a:off x="750625" y="1526679"/>
            <a:ext cx="10314940" cy="375552"/>
          </a:xfrm>
          <a:prstGeom prst="rect">
            <a:avLst/>
          </a:prstGeom>
        </p:spPr>
        <p:txBody>
          <a:bodyPr wrap="square">
            <a:spAutoFit/>
          </a:bodyPr>
          <a:lstStyle/>
          <a:p>
            <a:pPr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Considerando o exemplo acima analise as sentenças e marque V ou F.</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tângulo 9">
            <a:extLst>
              <a:ext uri="{FF2B5EF4-FFF2-40B4-BE49-F238E27FC236}">
                <a16:creationId xmlns:a16="http://schemas.microsoft.com/office/drawing/2014/main" id="{EB55D76E-7874-4BBF-BD2F-725D95D10B2C}"/>
              </a:ext>
            </a:extLst>
          </p:cNvPr>
          <p:cNvSpPr/>
          <p:nvPr/>
        </p:nvSpPr>
        <p:spPr>
          <a:xfrm>
            <a:off x="993913" y="2648498"/>
            <a:ext cx="10071652" cy="1070871"/>
          </a:xfrm>
          <a:prstGeom prst="rect">
            <a:avLst/>
          </a:prstGeom>
        </p:spPr>
        <p:txBody>
          <a:bodyPr wrap="square">
            <a:spAutoFit/>
          </a:bodyPr>
          <a:lstStyle/>
          <a:p>
            <a:pPr lvl="0"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2  - As Metas dos indicadores são válidas apenas para o 2º quadrimestre de 2020.</a:t>
            </a:r>
          </a:p>
          <a:p>
            <a:pPr lvl="0" algn="just">
              <a:lnSpc>
                <a:spcPct val="107000"/>
              </a:lnSpc>
              <a:spcAft>
                <a:spcPts val="800"/>
              </a:spcAft>
            </a:pPr>
            <a:r>
              <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rPr>
              <a:t>F, as metas de alcance dos indicadores são para o ano de 2020. A revisão das metas possivelmente se dará ao final do ano de 2020 com nova pactuação em CIT</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5306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1</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201116"/>
            <a:ext cx="8798255" cy="646331"/>
          </a:xfrm>
          <a:prstGeom prst="rect">
            <a:avLst/>
          </a:prstGeom>
        </p:spPr>
        <p:txBody>
          <a:bodyPr wrap="square">
            <a:spAutoFit/>
          </a:bodyPr>
          <a:lstStyle/>
          <a:p>
            <a:pPr lvl="0" algn="just" eaLnBrk="0" fontAlgn="base" hangingPunct="0">
              <a:spcBef>
                <a:spcPct val="0"/>
              </a:spcBef>
              <a:spcAft>
                <a:spcPct val="0"/>
              </a:spcAft>
            </a:pP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Município com 12 equipes, sendo 10 </a:t>
            </a:r>
            <a:r>
              <a:rPr lang="pt-BR" altLang="pt-BR"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homologadas e pagas/consistidas</a:t>
            </a: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apresenta no segundo quadrimestre de 2020 os seguintes resultados para os indicadores:</a:t>
            </a:r>
            <a:endParaRPr lang="pt-BR" altLang="pt-BR" sz="1600" dirty="0"/>
          </a:p>
        </p:txBody>
      </p:sp>
      <p:sp>
        <p:nvSpPr>
          <p:cNvPr id="7" name="Retângulo 6">
            <a:extLst>
              <a:ext uri="{FF2B5EF4-FFF2-40B4-BE49-F238E27FC236}">
                <a16:creationId xmlns:a16="http://schemas.microsoft.com/office/drawing/2014/main" id="{1522261C-EFDD-4014-BAC0-385325D64C6F}"/>
              </a:ext>
            </a:extLst>
          </p:cNvPr>
          <p:cNvSpPr/>
          <p:nvPr/>
        </p:nvSpPr>
        <p:spPr>
          <a:xfrm>
            <a:off x="750625" y="1526679"/>
            <a:ext cx="10314940" cy="375552"/>
          </a:xfrm>
          <a:prstGeom prst="rect">
            <a:avLst/>
          </a:prstGeom>
        </p:spPr>
        <p:txBody>
          <a:bodyPr wrap="square">
            <a:spAutoFit/>
          </a:bodyPr>
          <a:lstStyle/>
          <a:p>
            <a:pPr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Considerando o exemplo acima analise as sentenças e marque V ou F.</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tângulo 2">
            <a:extLst>
              <a:ext uri="{FF2B5EF4-FFF2-40B4-BE49-F238E27FC236}">
                <a16:creationId xmlns:a16="http://schemas.microsoft.com/office/drawing/2014/main" id="{7F4833E3-8D12-469A-90F0-A98CAFC2EAEF}"/>
              </a:ext>
            </a:extLst>
          </p:cNvPr>
          <p:cNvSpPr/>
          <p:nvPr/>
        </p:nvSpPr>
        <p:spPr>
          <a:xfrm>
            <a:off x="1068677" y="2581463"/>
            <a:ext cx="10177076" cy="375552"/>
          </a:xfrm>
          <a:prstGeom prst="rect">
            <a:avLst/>
          </a:prstGeom>
        </p:spPr>
        <p:txBody>
          <a:bodyPr wrap="square">
            <a:spAutoFit/>
          </a:bodyPr>
          <a:lstStyle/>
          <a:p>
            <a:pPr lvl="0"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3 - Atendimentos de usuários vinculados a equipes não homologadas estão contabilizados nos indicadores. </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6297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1</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201116"/>
            <a:ext cx="8798255" cy="646331"/>
          </a:xfrm>
          <a:prstGeom prst="rect">
            <a:avLst/>
          </a:prstGeom>
        </p:spPr>
        <p:txBody>
          <a:bodyPr wrap="square">
            <a:spAutoFit/>
          </a:bodyPr>
          <a:lstStyle/>
          <a:p>
            <a:pPr lvl="0" algn="just" eaLnBrk="0" fontAlgn="base" hangingPunct="0">
              <a:spcBef>
                <a:spcPct val="0"/>
              </a:spcBef>
              <a:spcAft>
                <a:spcPct val="0"/>
              </a:spcAft>
            </a:pP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Município com 12 equipes, sendo 10 </a:t>
            </a:r>
            <a:r>
              <a:rPr lang="pt-BR" altLang="pt-BR"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homologadas e pagas/consistidas</a:t>
            </a: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apresenta no segundo quadrimestre de 2020 os seguintes resultados para os indicadores:</a:t>
            </a:r>
            <a:endParaRPr lang="pt-BR" altLang="pt-BR" sz="1600" dirty="0"/>
          </a:p>
        </p:txBody>
      </p:sp>
      <p:sp>
        <p:nvSpPr>
          <p:cNvPr id="7" name="Retângulo 6">
            <a:extLst>
              <a:ext uri="{FF2B5EF4-FFF2-40B4-BE49-F238E27FC236}">
                <a16:creationId xmlns:a16="http://schemas.microsoft.com/office/drawing/2014/main" id="{1522261C-EFDD-4014-BAC0-385325D64C6F}"/>
              </a:ext>
            </a:extLst>
          </p:cNvPr>
          <p:cNvSpPr/>
          <p:nvPr/>
        </p:nvSpPr>
        <p:spPr>
          <a:xfrm>
            <a:off x="750625" y="1526679"/>
            <a:ext cx="10314940" cy="375552"/>
          </a:xfrm>
          <a:prstGeom prst="rect">
            <a:avLst/>
          </a:prstGeom>
        </p:spPr>
        <p:txBody>
          <a:bodyPr wrap="square">
            <a:spAutoFit/>
          </a:bodyPr>
          <a:lstStyle/>
          <a:p>
            <a:pPr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Considerando o exemplo acima analise as sentenças e marque V ou F.</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tângulo 2">
            <a:extLst>
              <a:ext uri="{FF2B5EF4-FFF2-40B4-BE49-F238E27FC236}">
                <a16:creationId xmlns:a16="http://schemas.microsoft.com/office/drawing/2014/main" id="{7F4833E3-8D12-469A-90F0-A98CAFC2EAEF}"/>
              </a:ext>
            </a:extLst>
          </p:cNvPr>
          <p:cNvSpPr/>
          <p:nvPr/>
        </p:nvSpPr>
        <p:spPr>
          <a:xfrm>
            <a:off x="1068677" y="2581463"/>
            <a:ext cx="10177076" cy="1469826"/>
          </a:xfrm>
          <a:prstGeom prst="rect">
            <a:avLst/>
          </a:prstGeom>
        </p:spPr>
        <p:txBody>
          <a:bodyPr wrap="square">
            <a:spAutoFit/>
          </a:bodyPr>
          <a:lstStyle/>
          <a:p>
            <a:pPr lvl="0"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3 - Atendimentos de usuários vinculados a equipes não homologadas estão contabilizados nos indicadores. </a:t>
            </a:r>
            <a:endPar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rPr>
              <a:t>F, usuários vinculados a equipes não homologadas e pagas/consistidas não são contabilizados para cálculo do pagamento por desempenho</a:t>
            </a:r>
            <a:endParaRPr lang="pt-B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8341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1</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201116"/>
            <a:ext cx="8798255" cy="646331"/>
          </a:xfrm>
          <a:prstGeom prst="rect">
            <a:avLst/>
          </a:prstGeom>
        </p:spPr>
        <p:txBody>
          <a:bodyPr wrap="square">
            <a:spAutoFit/>
          </a:bodyPr>
          <a:lstStyle/>
          <a:p>
            <a:pPr lvl="0" algn="just" eaLnBrk="0" fontAlgn="base" hangingPunct="0">
              <a:spcBef>
                <a:spcPct val="0"/>
              </a:spcBef>
              <a:spcAft>
                <a:spcPct val="0"/>
              </a:spcAft>
            </a:pP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Município com 12 equipes, sendo 10 </a:t>
            </a:r>
            <a:r>
              <a:rPr lang="pt-BR" altLang="pt-BR"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homologadas e pagas/consistidas</a:t>
            </a: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apresenta no segundo quadrimestre de 2020 os seguintes resultados para os indicadores:</a:t>
            </a:r>
            <a:endParaRPr lang="pt-BR" altLang="pt-BR" sz="1600" dirty="0"/>
          </a:p>
        </p:txBody>
      </p:sp>
      <p:sp>
        <p:nvSpPr>
          <p:cNvPr id="7" name="Retângulo 6">
            <a:extLst>
              <a:ext uri="{FF2B5EF4-FFF2-40B4-BE49-F238E27FC236}">
                <a16:creationId xmlns:a16="http://schemas.microsoft.com/office/drawing/2014/main" id="{1522261C-EFDD-4014-BAC0-385325D64C6F}"/>
              </a:ext>
            </a:extLst>
          </p:cNvPr>
          <p:cNvSpPr/>
          <p:nvPr/>
        </p:nvSpPr>
        <p:spPr>
          <a:xfrm>
            <a:off x="750625" y="1526679"/>
            <a:ext cx="10314940" cy="375552"/>
          </a:xfrm>
          <a:prstGeom prst="rect">
            <a:avLst/>
          </a:prstGeom>
        </p:spPr>
        <p:txBody>
          <a:bodyPr wrap="square">
            <a:spAutoFit/>
          </a:bodyPr>
          <a:lstStyle/>
          <a:p>
            <a:pPr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Considerando o exemplo acima analise as sentenças e marque V ou F.</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tângulo 2">
            <a:extLst>
              <a:ext uri="{FF2B5EF4-FFF2-40B4-BE49-F238E27FC236}">
                <a16:creationId xmlns:a16="http://schemas.microsoft.com/office/drawing/2014/main" id="{7F4833E3-8D12-469A-90F0-A98CAFC2EAEF}"/>
              </a:ext>
            </a:extLst>
          </p:cNvPr>
          <p:cNvSpPr/>
          <p:nvPr/>
        </p:nvSpPr>
        <p:spPr>
          <a:xfrm>
            <a:off x="1068677" y="2581463"/>
            <a:ext cx="10177076" cy="375552"/>
          </a:xfrm>
          <a:prstGeom prst="rect">
            <a:avLst/>
          </a:prstGeom>
        </p:spPr>
        <p:txBody>
          <a:bodyPr wrap="square">
            <a:spAutoFit/>
          </a:bodyPr>
          <a:lstStyle/>
          <a:p>
            <a:pPr lvl="0"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4 - As gestantes acompanhadas por todas as equipes são contabilizadas no cálculo dos indicadores. </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2809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4D133-F9BD-4ADF-A964-BCF579E0D0E7}"/>
              </a:ext>
            </a:extLst>
          </p:cNvPr>
          <p:cNvSpPr>
            <a:spLocks noGrp="1"/>
          </p:cNvSpPr>
          <p:nvPr>
            <p:ph type="title"/>
          </p:nvPr>
        </p:nvSpPr>
        <p:spPr>
          <a:xfrm>
            <a:off x="237699" y="0"/>
            <a:ext cx="10515600" cy="1325563"/>
          </a:xfrm>
        </p:spPr>
        <p:txBody>
          <a:bodyPr/>
          <a:lstStyle/>
          <a:p>
            <a:r>
              <a:rPr lang="pt-BR" dirty="0"/>
              <a:t>Caso 1</a:t>
            </a:r>
          </a:p>
        </p:txBody>
      </p:sp>
      <p:sp>
        <p:nvSpPr>
          <p:cNvPr id="6" name="Retângulo 5">
            <a:extLst>
              <a:ext uri="{FF2B5EF4-FFF2-40B4-BE49-F238E27FC236}">
                <a16:creationId xmlns:a16="http://schemas.microsoft.com/office/drawing/2014/main" id="{BC961207-FEC5-43A2-A6B8-C54D80284DF2}"/>
              </a:ext>
            </a:extLst>
          </p:cNvPr>
          <p:cNvSpPr/>
          <p:nvPr/>
        </p:nvSpPr>
        <p:spPr>
          <a:xfrm>
            <a:off x="2447498" y="201116"/>
            <a:ext cx="8798255" cy="646331"/>
          </a:xfrm>
          <a:prstGeom prst="rect">
            <a:avLst/>
          </a:prstGeom>
        </p:spPr>
        <p:txBody>
          <a:bodyPr wrap="square">
            <a:spAutoFit/>
          </a:bodyPr>
          <a:lstStyle/>
          <a:p>
            <a:pPr lvl="0" algn="just" eaLnBrk="0" fontAlgn="base" hangingPunct="0">
              <a:spcBef>
                <a:spcPct val="0"/>
              </a:spcBef>
              <a:spcAft>
                <a:spcPct val="0"/>
              </a:spcAft>
            </a:pP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Município com 12 equipes, sendo 10 </a:t>
            </a:r>
            <a:r>
              <a:rPr lang="pt-BR" altLang="pt-BR"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homologadas e pagas/consistidas</a:t>
            </a:r>
            <a:r>
              <a:rPr lang="pt-BR" alt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apresenta no segundo quadrimestre de 2020 os seguintes resultados para os indicadores:</a:t>
            </a:r>
            <a:endParaRPr lang="pt-BR" altLang="pt-BR" sz="1600" dirty="0"/>
          </a:p>
        </p:txBody>
      </p:sp>
      <p:sp>
        <p:nvSpPr>
          <p:cNvPr id="7" name="Retângulo 6">
            <a:extLst>
              <a:ext uri="{FF2B5EF4-FFF2-40B4-BE49-F238E27FC236}">
                <a16:creationId xmlns:a16="http://schemas.microsoft.com/office/drawing/2014/main" id="{1522261C-EFDD-4014-BAC0-385325D64C6F}"/>
              </a:ext>
            </a:extLst>
          </p:cNvPr>
          <p:cNvSpPr/>
          <p:nvPr/>
        </p:nvSpPr>
        <p:spPr>
          <a:xfrm>
            <a:off x="750625" y="1526679"/>
            <a:ext cx="10314940" cy="375552"/>
          </a:xfrm>
          <a:prstGeom prst="rect">
            <a:avLst/>
          </a:prstGeom>
        </p:spPr>
        <p:txBody>
          <a:bodyPr wrap="square">
            <a:spAutoFit/>
          </a:bodyPr>
          <a:lstStyle/>
          <a:p>
            <a:pPr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Considerando o exemplo acima analise as sentenças e marque V ou F.</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tângulo 2">
            <a:extLst>
              <a:ext uri="{FF2B5EF4-FFF2-40B4-BE49-F238E27FC236}">
                <a16:creationId xmlns:a16="http://schemas.microsoft.com/office/drawing/2014/main" id="{7F4833E3-8D12-469A-90F0-A98CAFC2EAEF}"/>
              </a:ext>
            </a:extLst>
          </p:cNvPr>
          <p:cNvSpPr/>
          <p:nvPr/>
        </p:nvSpPr>
        <p:spPr>
          <a:xfrm>
            <a:off x="1068677" y="2581463"/>
            <a:ext cx="10177076" cy="1469826"/>
          </a:xfrm>
          <a:prstGeom prst="rect">
            <a:avLst/>
          </a:prstGeom>
        </p:spPr>
        <p:txBody>
          <a:bodyPr wrap="square">
            <a:spAutoFit/>
          </a:bodyPr>
          <a:lstStyle/>
          <a:p>
            <a:pPr lvl="0" algn="just">
              <a:lnSpc>
                <a:spcPct val="107000"/>
              </a:lnSpc>
              <a:spcAft>
                <a:spcPts val="800"/>
              </a:spcAft>
            </a:pPr>
            <a:r>
              <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rPr>
              <a:t>4 - As gestantes acompanhadas por todas as equipes são contabilizadas no cálculo dos indicadores. </a:t>
            </a:r>
          </a:p>
          <a:p>
            <a:pPr lvl="0" algn="just">
              <a:lnSpc>
                <a:spcPct val="107000"/>
              </a:lnSpc>
              <a:spcAft>
                <a:spcPts val="800"/>
              </a:spcAft>
            </a:pPr>
            <a:endParaRPr lang="pt-BR"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rPr>
              <a:t>F, apenas as gestantes finalizadas no quadrimestre avaliado e vinculadas a equipes homologadas e pagas/consistidas são contabilizados para cálculo do pagamento por desempenho</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814741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3506</TotalTime>
  <Words>2828</Words>
  <Application>Microsoft Office PowerPoint</Application>
  <PresentationFormat>Widescreen</PresentationFormat>
  <Paragraphs>208</Paragraphs>
  <Slides>31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31</vt:i4>
      </vt:variant>
    </vt:vector>
  </HeadingPairs>
  <TitlesOfParts>
    <vt:vector size="35" baseType="lpstr">
      <vt:lpstr>Arial</vt:lpstr>
      <vt:lpstr>Calibri</vt:lpstr>
      <vt:lpstr>Calibri Light</vt:lpstr>
      <vt:lpstr>Tema do Office</vt:lpstr>
      <vt:lpstr>Caso 1</vt:lpstr>
      <vt:lpstr>Caso 1</vt:lpstr>
      <vt:lpstr>Caso 1</vt:lpstr>
      <vt:lpstr>Caso 1</vt:lpstr>
      <vt:lpstr>Caso 1</vt:lpstr>
      <vt:lpstr>Caso 1</vt:lpstr>
      <vt:lpstr>Caso 1</vt:lpstr>
      <vt:lpstr>Caso 1</vt:lpstr>
      <vt:lpstr>Caso 1</vt:lpstr>
      <vt:lpstr>Caso 1</vt:lpstr>
      <vt:lpstr>Caso 1</vt:lpstr>
      <vt:lpstr>Caso 1</vt:lpstr>
      <vt:lpstr>Caso 1</vt:lpstr>
      <vt:lpstr>Caso 2</vt:lpstr>
      <vt:lpstr>Caso 2</vt:lpstr>
      <vt:lpstr>Caso 2</vt:lpstr>
      <vt:lpstr>Caso 2</vt:lpstr>
      <vt:lpstr>Caso 2</vt:lpstr>
      <vt:lpstr>Caso 2</vt:lpstr>
      <vt:lpstr>Caso 2</vt:lpstr>
      <vt:lpstr>Caso 2</vt:lpstr>
      <vt:lpstr>Caso 2</vt:lpstr>
      <vt:lpstr>Caso 2</vt:lpstr>
      <vt:lpstr>Caso 2</vt:lpstr>
      <vt:lpstr>Caso 2</vt:lpstr>
      <vt:lpstr>Caso 2</vt:lpstr>
      <vt:lpstr>Caso 2</vt:lpstr>
      <vt:lpstr>Caso 2</vt:lpstr>
      <vt:lpstr>Caso 2</vt:lpstr>
      <vt:lpstr>Caso 2</vt:lpstr>
      <vt:lpstr>Caso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 DENTRO DA SAPS</dc:title>
  <dc:creator>Fernanda Alexsander Pereira</dc:creator>
  <cp:lastModifiedBy>Start</cp:lastModifiedBy>
  <cp:revision>27</cp:revision>
  <dcterms:created xsi:type="dcterms:W3CDTF">2020-03-04T13:25:10Z</dcterms:created>
  <dcterms:modified xsi:type="dcterms:W3CDTF">2020-03-12T14:24:35Z</dcterms:modified>
</cp:coreProperties>
</file>