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5" r:id="rId4"/>
    <p:sldId id="266" r:id="rId5"/>
    <p:sldId id="265" r:id="rId6"/>
    <p:sldId id="276" r:id="rId7"/>
    <p:sldId id="267" r:id="rId8"/>
    <p:sldId id="268" r:id="rId9"/>
    <p:sldId id="271" r:id="rId10"/>
    <p:sldId id="277" r:id="rId11"/>
    <p:sldId id="257" r:id="rId12"/>
    <p:sldId id="280" r:id="rId13"/>
    <p:sldId id="261" r:id="rId14"/>
    <p:sldId id="259" r:id="rId15"/>
    <p:sldId id="279" r:id="rId16"/>
    <p:sldId id="269" r:id="rId17"/>
    <p:sldId id="278" r:id="rId18"/>
    <p:sldId id="272" r:id="rId19"/>
    <p:sldId id="273" r:id="rId20"/>
    <p:sldId id="281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pt-BR" sz="1200" b="1" i="0" u="none" strike="noStrik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fixo por pessoa</a:t>
          </a:r>
          <a:endParaRPr lang="en-GB" sz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4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PAB fixo</a:t>
          </a:r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4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5.1 bilhões</a:t>
          </a:r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4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27,94%</a:t>
          </a:r>
          <a:endParaRPr lang="en-GB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51268" custLinFactNeighborY="9805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4AA15350-3772-41A2-9F7D-A9F5BB0435C3}" type="presOf" srcId="{4BE44035-322A-4CF1-898A-883DE967BE24}" destId="{D0E96E9F-E6AB-42CF-802C-78EA3D357041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9CFCBA99-7C83-45DB-B268-5EA4FE7294F3}" type="presOf" srcId="{EF654C49-3B32-47E0-A264-11B26F6263FC}" destId="{14E63376-3D41-4215-844D-67DB2E9F3892}" srcOrd="1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D0EBC84B-5E89-4972-B2A6-AED403D8DDE4}" type="presOf" srcId="{EF654C49-3B32-47E0-A264-11B26F6263FC}" destId="{7505C8B3-6D2F-4D6B-AE1C-34CACCAB4B26}" srcOrd="0" destOrd="0" presId="urn:microsoft.com/office/officeart/2005/8/layout/lProcess2"/>
    <dgm:cxn modelId="{034969E5-CB13-4128-A396-4844C17E2974}" type="presOf" srcId="{8BB3ACA2-F7F5-48CF-B642-BD92DB2E8254}" destId="{9BEC2A6A-45B1-4C05-BBB0-30CC1E9D9F00}" srcOrd="0" destOrd="0" presId="urn:microsoft.com/office/officeart/2005/8/layout/lProcess2"/>
    <dgm:cxn modelId="{B1144480-D4BB-48D4-B475-7C46DE9797F6}" type="presOf" srcId="{CE0CAEA4-182B-44CA-B33E-53C361F1EAE2}" destId="{54875662-485A-4519-BB42-5DE587915F34}" srcOrd="0" destOrd="0" presId="urn:microsoft.com/office/officeart/2005/8/layout/lProcess2"/>
    <dgm:cxn modelId="{CC2DF27F-7E95-44E7-B3F8-BBEB787A9D61}" type="presOf" srcId="{AD03DB24-9803-44B3-A9E0-9D39F394070D}" destId="{1E82240C-BB7C-4464-A32D-BA220A04BD52}" srcOrd="0" destOrd="0" presId="urn:microsoft.com/office/officeart/2005/8/layout/lProcess2"/>
    <dgm:cxn modelId="{BBB20765-5184-4194-B119-BCADD38B32F3}" type="presParOf" srcId="{D0E96E9F-E6AB-42CF-802C-78EA3D357041}" destId="{090A9CA4-05B9-46AC-8C54-BCE44676A192}" srcOrd="0" destOrd="0" presId="urn:microsoft.com/office/officeart/2005/8/layout/lProcess2"/>
    <dgm:cxn modelId="{33E3B2FC-C8C1-4D81-9B48-556F9A1F5AB9}" type="presParOf" srcId="{090A9CA4-05B9-46AC-8C54-BCE44676A192}" destId="{7505C8B3-6D2F-4D6B-AE1C-34CACCAB4B26}" srcOrd="0" destOrd="0" presId="urn:microsoft.com/office/officeart/2005/8/layout/lProcess2"/>
    <dgm:cxn modelId="{406839B4-8D9B-4205-A9C4-84A6BAAD91BC}" type="presParOf" srcId="{090A9CA4-05B9-46AC-8C54-BCE44676A192}" destId="{14E63376-3D41-4215-844D-67DB2E9F3892}" srcOrd="1" destOrd="0" presId="urn:microsoft.com/office/officeart/2005/8/layout/lProcess2"/>
    <dgm:cxn modelId="{11564BB4-506A-4972-9849-378E66664BDB}" type="presParOf" srcId="{090A9CA4-05B9-46AC-8C54-BCE44676A192}" destId="{D0CFDC83-D1FA-4C13-B523-89033244A491}" srcOrd="2" destOrd="0" presId="urn:microsoft.com/office/officeart/2005/8/layout/lProcess2"/>
    <dgm:cxn modelId="{02634ADE-C34A-46AD-8BD5-3D98F1A44179}" type="presParOf" srcId="{D0CFDC83-D1FA-4C13-B523-89033244A491}" destId="{B6AB6EF2-0281-4F5C-AF28-6A9396A0AC0C}" srcOrd="0" destOrd="0" presId="urn:microsoft.com/office/officeart/2005/8/layout/lProcess2"/>
    <dgm:cxn modelId="{70021B45-AE29-47B8-9F63-E9831181BEC4}" type="presParOf" srcId="{B6AB6EF2-0281-4F5C-AF28-6A9396A0AC0C}" destId="{1E82240C-BB7C-4464-A32D-BA220A04BD52}" srcOrd="0" destOrd="0" presId="urn:microsoft.com/office/officeart/2005/8/layout/lProcess2"/>
    <dgm:cxn modelId="{50A49E7B-FEEF-468D-8855-4F0822344AA7}" type="presParOf" srcId="{B6AB6EF2-0281-4F5C-AF28-6A9396A0AC0C}" destId="{CCFE9724-EA95-48DC-AACA-B9F3798EEA38}" srcOrd="1" destOrd="0" presId="urn:microsoft.com/office/officeart/2005/8/layout/lProcess2"/>
    <dgm:cxn modelId="{AD4A6411-5288-4F68-B82D-54FA042E19B7}" type="presParOf" srcId="{B6AB6EF2-0281-4F5C-AF28-6A9396A0AC0C}" destId="{54875662-485A-4519-BB42-5DE587915F34}" srcOrd="2" destOrd="0" presId="urn:microsoft.com/office/officeart/2005/8/layout/lProcess2"/>
    <dgm:cxn modelId="{C5267D35-99D1-46B0-861F-4CB3E32FEAEC}" type="presParOf" srcId="{B6AB6EF2-0281-4F5C-AF28-6A9396A0AC0C}" destId="{A667AA1C-7B31-48C1-9779-3738707AB159}" srcOrd="3" destOrd="0" presId="urn:microsoft.com/office/officeart/2005/8/layout/lProcess2"/>
    <dgm:cxn modelId="{263611E2-8011-4B9B-8F7E-A96C84D062C2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pt-BR" sz="1200" b="1" i="0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pela oferta de serviço</a:t>
          </a:r>
          <a:endParaRPr lang="en-GB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2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Saúde da Família Saúde Bucal</a:t>
          </a:r>
          <a:endParaRPr lang="en-GB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5.9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26,78%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6696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BD59DB40-C79A-4F95-AFEC-0C0432E286B9}" type="presOf" srcId="{EF654C49-3B32-47E0-A264-11B26F6263FC}" destId="{7505C8B3-6D2F-4D6B-AE1C-34CACCAB4B26}" srcOrd="0" destOrd="0" presId="urn:microsoft.com/office/officeart/2005/8/layout/lProcess2"/>
    <dgm:cxn modelId="{705C6160-34E5-414A-9479-26E338CA46C0}" type="presOf" srcId="{AD03DB24-9803-44B3-A9E0-9D39F394070D}" destId="{1E82240C-BB7C-4464-A32D-BA220A04BD52}" srcOrd="0" destOrd="0" presId="urn:microsoft.com/office/officeart/2005/8/layout/lProcess2"/>
    <dgm:cxn modelId="{CE5CC087-7491-4CA5-8B56-1E8430EF78DF}" type="presOf" srcId="{CE0CAEA4-182B-44CA-B33E-53C361F1EAE2}" destId="{54875662-485A-4519-BB42-5DE587915F34}" srcOrd="0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745626A7-A3C2-4055-9CC7-5139C65D2F5F}" type="presOf" srcId="{4BE44035-322A-4CF1-898A-883DE967BE24}" destId="{D0E96E9F-E6AB-42CF-802C-78EA3D357041}" srcOrd="0" destOrd="0" presId="urn:microsoft.com/office/officeart/2005/8/layout/lProcess2"/>
    <dgm:cxn modelId="{2187DC9E-B9B9-4E12-8A56-A579313C05BD}" type="presOf" srcId="{8BB3ACA2-F7F5-48CF-B642-BD92DB2E8254}" destId="{9BEC2A6A-45B1-4C05-BBB0-30CC1E9D9F00}" srcOrd="0" destOrd="0" presId="urn:microsoft.com/office/officeart/2005/8/layout/lProcess2"/>
    <dgm:cxn modelId="{305734DD-618D-4FA2-918D-0675514ADF26}" type="presOf" srcId="{EF654C49-3B32-47E0-A264-11B26F6263FC}" destId="{14E63376-3D41-4215-844D-67DB2E9F3892}" srcOrd="1" destOrd="0" presId="urn:microsoft.com/office/officeart/2005/8/layout/lProcess2"/>
    <dgm:cxn modelId="{7CDEBE49-2103-4EDF-916C-2D52C459050D}" type="presParOf" srcId="{D0E96E9F-E6AB-42CF-802C-78EA3D357041}" destId="{090A9CA4-05B9-46AC-8C54-BCE44676A192}" srcOrd="0" destOrd="0" presId="urn:microsoft.com/office/officeart/2005/8/layout/lProcess2"/>
    <dgm:cxn modelId="{014C08AA-D2B7-4321-8F87-3750445AF7F4}" type="presParOf" srcId="{090A9CA4-05B9-46AC-8C54-BCE44676A192}" destId="{7505C8B3-6D2F-4D6B-AE1C-34CACCAB4B26}" srcOrd="0" destOrd="0" presId="urn:microsoft.com/office/officeart/2005/8/layout/lProcess2"/>
    <dgm:cxn modelId="{62553732-D3B7-4531-8679-4FBDACDFAC71}" type="presParOf" srcId="{090A9CA4-05B9-46AC-8C54-BCE44676A192}" destId="{14E63376-3D41-4215-844D-67DB2E9F3892}" srcOrd="1" destOrd="0" presId="urn:microsoft.com/office/officeart/2005/8/layout/lProcess2"/>
    <dgm:cxn modelId="{AEFD0E35-43D8-4B2B-AE52-B1C45B750DD3}" type="presParOf" srcId="{090A9CA4-05B9-46AC-8C54-BCE44676A192}" destId="{D0CFDC83-D1FA-4C13-B523-89033244A491}" srcOrd="2" destOrd="0" presId="urn:microsoft.com/office/officeart/2005/8/layout/lProcess2"/>
    <dgm:cxn modelId="{F94EE579-7B37-447D-8B3D-4BA827B30650}" type="presParOf" srcId="{D0CFDC83-D1FA-4C13-B523-89033244A491}" destId="{B6AB6EF2-0281-4F5C-AF28-6A9396A0AC0C}" srcOrd="0" destOrd="0" presId="urn:microsoft.com/office/officeart/2005/8/layout/lProcess2"/>
    <dgm:cxn modelId="{10632D01-F04A-4BD0-A721-0BF119D13A93}" type="presParOf" srcId="{B6AB6EF2-0281-4F5C-AF28-6A9396A0AC0C}" destId="{1E82240C-BB7C-4464-A32D-BA220A04BD52}" srcOrd="0" destOrd="0" presId="urn:microsoft.com/office/officeart/2005/8/layout/lProcess2"/>
    <dgm:cxn modelId="{9BFB409C-C1DD-45E2-BB24-A814601935CA}" type="presParOf" srcId="{B6AB6EF2-0281-4F5C-AF28-6A9396A0AC0C}" destId="{CCFE9724-EA95-48DC-AACA-B9F3798EEA38}" srcOrd="1" destOrd="0" presId="urn:microsoft.com/office/officeart/2005/8/layout/lProcess2"/>
    <dgm:cxn modelId="{B8441D51-2FE0-4E38-9D8B-3BCD01D87F10}" type="presParOf" srcId="{B6AB6EF2-0281-4F5C-AF28-6A9396A0AC0C}" destId="{54875662-485A-4519-BB42-5DE587915F34}" srcOrd="2" destOrd="0" presId="urn:microsoft.com/office/officeart/2005/8/layout/lProcess2"/>
    <dgm:cxn modelId="{55B2771E-4F7B-494C-842E-79ECECB56D4A}" type="presParOf" srcId="{B6AB6EF2-0281-4F5C-AF28-6A9396A0AC0C}" destId="{A667AA1C-7B31-48C1-9779-3738707AB159}" srcOrd="3" destOrd="0" presId="urn:microsoft.com/office/officeart/2005/8/layout/lProcess2"/>
    <dgm:cxn modelId="{694F8299-FE58-4BFC-B436-CB9B34B10BCC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pt-BR" sz="1200" b="1" i="0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por desempenho</a:t>
          </a:r>
          <a:endParaRPr lang="en-GB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2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Programa de qualidade </a:t>
          </a:r>
          <a:endParaRPr lang="en-GB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1.9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10,69%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-45847" custLinFactNeighborY="388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A2CC1E34-AF85-4B10-BD21-EBBA640E29E5}" type="presOf" srcId="{EF654C49-3B32-47E0-A264-11B26F6263FC}" destId="{7505C8B3-6D2F-4D6B-AE1C-34CACCAB4B26}" srcOrd="0" destOrd="0" presId="urn:microsoft.com/office/officeart/2005/8/layout/lProcess2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4DF47AAB-72B7-475A-AC5E-CB746CA8FA0B}" type="presOf" srcId="{AD03DB24-9803-44B3-A9E0-9D39F394070D}" destId="{1E82240C-BB7C-4464-A32D-BA220A04BD52}" srcOrd="0" destOrd="0" presId="urn:microsoft.com/office/officeart/2005/8/layout/lProcess2"/>
    <dgm:cxn modelId="{8ECC5400-5A64-4E53-8472-0FFA354663C4}" type="presOf" srcId="{8BB3ACA2-F7F5-48CF-B642-BD92DB2E8254}" destId="{9BEC2A6A-45B1-4C05-BBB0-30CC1E9D9F00}" srcOrd="0" destOrd="0" presId="urn:microsoft.com/office/officeart/2005/8/layout/lProcess2"/>
    <dgm:cxn modelId="{17706E56-F8E4-434B-AFC0-6C33F9E06442}" type="presOf" srcId="{EF654C49-3B32-47E0-A264-11B26F6263FC}" destId="{14E63376-3D41-4215-844D-67DB2E9F3892}" srcOrd="1" destOrd="0" presId="urn:microsoft.com/office/officeart/2005/8/layout/lProcess2"/>
    <dgm:cxn modelId="{DE93A79D-BEC0-446E-9582-CCF4CB0930C3}" type="presOf" srcId="{CE0CAEA4-182B-44CA-B33E-53C361F1EAE2}" destId="{54875662-485A-4519-BB42-5DE587915F34}" srcOrd="0" destOrd="0" presId="urn:microsoft.com/office/officeart/2005/8/layout/lProcess2"/>
    <dgm:cxn modelId="{7A48CD6C-2550-4784-A6BC-426B8E57586B}" type="presOf" srcId="{4BE44035-322A-4CF1-898A-883DE967BE24}" destId="{D0E96E9F-E6AB-42CF-802C-78EA3D357041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645E0249-086B-4D94-8694-53A5E06059C1}" type="presParOf" srcId="{D0E96E9F-E6AB-42CF-802C-78EA3D357041}" destId="{090A9CA4-05B9-46AC-8C54-BCE44676A192}" srcOrd="0" destOrd="0" presId="urn:microsoft.com/office/officeart/2005/8/layout/lProcess2"/>
    <dgm:cxn modelId="{4EA89B22-C5A5-44BE-A88B-83939FAEB925}" type="presParOf" srcId="{090A9CA4-05B9-46AC-8C54-BCE44676A192}" destId="{7505C8B3-6D2F-4D6B-AE1C-34CACCAB4B26}" srcOrd="0" destOrd="0" presId="urn:microsoft.com/office/officeart/2005/8/layout/lProcess2"/>
    <dgm:cxn modelId="{AE25288F-1072-44CA-B547-FAFC4F57E9D9}" type="presParOf" srcId="{090A9CA4-05B9-46AC-8C54-BCE44676A192}" destId="{14E63376-3D41-4215-844D-67DB2E9F3892}" srcOrd="1" destOrd="0" presId="urn:microsoft.com/office/officeart/2005/8/layout/lProcess2"/>
    <dgm:cxn modelId="{998B9821-07D2-440B-8C7C-0025F1391557}" type="presParOf" srcId="{090A9CA4-05B9-46AC-8C54-BCE44676A192}" destId="{D0CFDC83-D1FA-4C13-B523-89033244A491}" srcOrd="2" destOrd="0" presId="urn:microsoft.com/office/officeart/2005/8/layout/lProcess2"/>
    <dgm:cxn modelId="{5C5C5D7D-0467-454E-A291-5345B654772A}" type="presParOf" srcId="{D0CFDC83-D1FA-4C13-B523-89033244A491}" destId="{B6AB6EF2-0281-4F5C-AF28-6A9396A0AC0C}" srcOrd="0" destOrd="0" presId="urn:microsoft.com/office/officeart/2005/8/layout/lProcess2"/>
    <dgm:cxn modelId="{446BB2DB-88DA-46C5-A977-760A4DE8F92C}" type="presParOf" srcId="{B6AB6EF2-0281-4F5C-AF28-6A9396A0AC0C}" destId="{1E82240C-BB7C-4464-A32D-BA220A04BD52}" srcOrd="0" destOrd="0" presId="urn:microsoft.com/office/officeart/2005/8/layout/lProcess2"/>
    <dgm:cxn modelId="{4F0B1ABA-8F59-4F0B-81A5-9870769487A7}" type="presParOf" srcId="{B6AB6EF2-0281-4F5C-AF28-6A9396A0AC0C}" destId="{CCFE9724-EA95-48DC-AACA-B9F3798EEA38}" srcOrd="1" destOrd="0" presId="urn:microsoft.com/office/officeart/2005/8/layout/lProcess2"/>
    <dgm:cxn modelId="{5F632466-C929-4905-9EA0-DB3345C2C34B}" type="presParOf" srcId="{B6AB6EF2-0281-4F5C-AF28-6A9396A0AC0C}" destId="{54875662-485A-4519-BB42-5DE587915F34}" srcOrd="2" destOrd="0" presId="urn:microsoft.com/office/officeart/2005/8/layout/lProcess2"/>
    <dgm:cxn modelId="{F44920EE-52C4-4F6B-A327-083D97EDDEBF}" type="presParOf" srcId="{B6AB6EF2-0281-4F5C-AF28-6A9396A0AC0C}" destId="{A667AA1C-7B31-48C1-9779-3738707AB159}" srcOrd="3" destOrd="0" presId="urn:microsoft.com/office/officeart/2005/8/layout/lProcess2"/>
    <dgm:cxn modelId="{984F9DF7-1A71-462A-B090-AE9C04F7FE6C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endParaRPr lang="en-GB" sz="16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ACS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4,2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22,36%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23736" custLinFactNeighborY="704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09A78C-5C2A-407F-8BF7-7D83B5C42F2F}" type="presOf" srcId="{8BB3ACA2-F7F5-48CF-B642-BD92DB2E8254}" destId="{9BEC2A6A-45B1-4C05-BBB0-30CC1E9D9F00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84CDCB62-79E9-4216-860C-4B1DFEFB3158}" type="presOf" srcId="{4BE44035-322A-4CF1-898A-883DE967BE24}" destId="{D0E96E9F-E6AB-42CF-802C-78EA3D357041}" srcOrd="0" destOrd="0" presId="urn:microsoft.com/office/officeart/2005/8/layout/lProcess2"/>
    <dgm:cxn modelId="{E132FB5C-E7EC-41F5-BD3D-D3439946AA1B}" type="presOf" srcId="{AD03DB24-9803-44B3-A9E0-9D39F394070D}" destId="{1E82240C-BB7C-4464-A32D-BA220A04BD52}" srcOrd="0" destOrd="0" presId="urn:microsoft.com/office/officeart/2005/8/layout/lProcess2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29C9411D-8CAB-4271-A05D-50CF9FE04FFC}" type="presOf" srcId="{EF654C49-3B32-47E0-A264-11B26F6263FC}" destId="{14E63376-3D41-4215-844D-67DB2E9F3892}" srcOrd="1" destOrd="0" presId="urn:microsoft.com/office/officeart/2005/8/layout/lProcess2"/>
    <dgm:cxn modelId="{E97E8439-782E-4359-947D-721D9CCFF62F}" type="presOf" srcId="{EF654C49-3B32-47E0-A264-11B26F6263FC}" destId="{7505C8B3-6D2F-4D6B-AE1C-34CACCAB4B26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34E6DDFE-3257-453F-92D9-14B29125B7E7}" type="presOf" srcId="{CE0CAEA4-182B-44CA-B33E-53C361F1EAE2}" destId="{54875662-485A-4519-BB42-5DE587915F34}" srcOrd="0" destOrd="0" presId="urn:microsoft.com/office/officeart/2005/8/layout/lProcess2"/>
    <dgm:cxn modelId="{492F522D-189D-40B1-A971-B5104177C5AD}" type="presParOf" srcId="{D0E96E9F-E6AB-42CF-802C-78EA3D357041}" destId="{090A9CA4-05B9-46AC-8C54-BCE44676A192}" srcOrd="0" destOrd="0" presId="urn:microsoft.com/office/officeart/2005/8/layout/lProcess2"/>
    <dgm:cxn modelId="{0058C5DA-EC05-4F83-AE05-8BA7DFC7E74D}" type="presParOf" srcId="{090A9CA4-05B9-46AC-8C54-BCE44676A192}" destId="{7505C8B3-6D2F-4D6B-AE1C-34CACCAB4B26}" srcOrd="0" destOrd="0" presId="urn:microsoft.com/office/officeart/2005/8/layout/lProcess2"/>
    <dgm:cxn modelId="{C1239E58-3256-4D1C-B429-4AB34A9E4230}" type="presParOf" srcId="{090A9CA4-05B9-46AC-8C54-BCE44676A192}" destId="{14E63376-3D41-4215-844D-67DB2E9F3892}" srcOrd="1" destOrd="0" presId="urn:microsoft.com/office/officeart/2005/8/layout/lProcess2"/>
    <dgm:cxn modelId="{BFEBDA3B-B39D-4339-B837-BB05D3F576E0}" type="presParOf" srcId="{090A9CA4-05B9-46AC-8C54-BCE44676A192}" destId="{D0CFDC83-D1FA-4C13-B523-89033244A491}" srcOrd="2" destOrd="0" presId="urn:microsoft.com/office/officeart/2005/8/layout/lProcess2"/>
    <dgm:cxn modelId="{855D2C49-147C-404D-8094-FBD58ACB53AA}" type="presParOf" srcId="{D0CFDC83-D1FA-4C13-B523-89033244A491}" destId="{B6AB6EF2-0281-4F5C-AF28-6A9396A0AC0C}" srcOrd="0" destOrd="0" presId="urn:microsoft.com/office/officeart/2005/8/layout/lProcess2"/>
    <dgm:cxn modelId="{0215CBF0-7E3C-4640-A88C-A3D37C00759B}" type="presParOf" srcId="{B6AB6EF2-0281-4F5C-AF28-6A9396A0AC0C}" destId="{1E82240C-BB7C-4464-A32D-BA220A04BD52}" srcOrd="0" destOrd="0" presId="urn:microsoft.com/office/officeart/2005/8/layout/lProcess2"/>
    <dgm:cxn modelId="{12301115-8578-4EBC-ABA5-F12F514DC2F9}" type="presParOf" srcId="{B6AB6EF2-0281-4F5C-AF28-6A9396A0AC0C}" destId="{CCFE9724-EA95-48DC-AACA-B9F3798EEA38}" srcOrd="1" destOrd="0" presId="urn:microsoft.com/office/officeart/2005/8/layout/lProcess2"/>
    <dgm:cxn modelId="{F79A67E5-42B1-4036-835B-41F9441F5342}" type="presParOf" srcId="{B6AB6EF2-0281-4F5C-AF28-6A9396A0AC0C}" destId="{54875662-485A-4519-BB42-5DE587915F34}" srcOrd="2" destOrd="0" presId="urn:microsoft.com/office/officeart/2005/8/layout/lProcess2"/>
    <dgm:cxn modelId="{92F7CEF9-6289-4635-BBCB-E3C98B5E2DEC}" type="presParOf" srcId="{B6AB6EF2-0281-4F5C-AF28-6A9396A0AC0C}" destId="{A667AA1C-7B31-48C1-9779-3738707AB159}" srcOrd="3" destOrd="0" presId="urn:microsoft.com/office/officeart/2005/8/layout/lProcess2"/>
    <dgm:cxn modelId="{F88BB5FA-89CD-4FBD-AF3A-3D5D5C5A30DA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Mais Médicos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3,2 bilhões</a:t>
          </a: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NSA</a:t>
          </a: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35377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DBDB8019-F355-41FE-89F6-344327DA52E2}" type="presOf" srcId="{EF654C49-3B32-47E0-A264-11B26F6263FC}" destId="{7505C8B3-6D2F-4D6B-AE1C-34CACCAB4B26}" srcOrd="0" destOrd="0" presId="urn:microsoft.com/office/officeart/2005/8/layout/lProcess2"/>
    <dgm:cxn modelId="{DAD18293-75FA-4C7B-A943-6C062D016059}" type="presOf" srcId="{4BE44035-322A-4CF1-898A-883DE967BE24}" destId="{D0E96E9F-E6AB-42CF-802C-78EA3D357041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DA4DC027-183A-4339-BA25-E869DF8122A3}" type="presOf" srcId="{CE0CAEA4-182B-44CA-B33E-53C361F1EAE2}" destId="{54875662-485A-4519-BB42-5DE587915F34}" srcOrd="0" destOrd="0" presId="urn:microsoft.com/office/officeart/2005/8/layout/lProcess2"/>
    <dgm:cxn modelId="{5A1FB3D5-6A25-43E2-A27C-54DB218979E7}" type="presOf" srcId="{AD03DB24-9803-44B3-A9E0-9D39F394070D}" destId="{1E82240C-BB7C-4464-A32D-BA220A04BD52}" srcOrd="0" destOrd="0" presId="urn:microsoft.com/office/officeart/2005/8/layout/lProcess2"/>
    <dgm:cxn modelId="{8D5B044C-8DA7-4188-94A8-F1B1DD90237D}" type="presOf" srcId="{EF654C49-3B32-47E0-A264-11B26F6263FC}" destId="{14E63376-3D41-4215-844D-67DB2E9F3892}" srcOrd="1" destOrd="0" presId="urn:microsoft.com/office/officeart/2005/8/layout/lProcess2"/>
    <dgm:cxn modelId="{7404E41D-A0DE-4103-B6AA-1BAD96F5DF9D}" type="presOf" srcId="{8BB3ACA2-F7F5-48CF-B642-BD92DB2E8254}" destId="{9BEC2A6A-45B1-4C05-BBB0-30CC1E9D9F00}" srcOrd="0" destOrd="0" presId="urn:microsoft.com/office/officeart/2005/8/layout/lProcess2"/>
    <dgm:cxn modelId="{1914A33B-0623-4AF8-821A-D6EB67CA63DC}" type="presParOf" srcId="{D0E96E9F-E6AB-42CF-802C-78EA3D357041}" destId="{090A9CA4-05B9-46AC-8C54-BCE44676A192}" srcOrd="0" destOrd="0" presId="urn:microsoft.com/office/officeart/2005/8/layout/lProcess2"/>
    <dgm:cxn modelId="{3063786A-7287-4348-A0EB-4E968D05B1C4}" type="presParOf" srcId="{090A9CA4-05B9-46AC-8C54-BCE44676A192}" destId="{7505C8B3-6D2F-4D6B-AE1C-34CACCAB4B26}" srcOrd="0" destOrd="0" presId="urn:microsoft.com/office/officeart/2005/8/layout/lProcess2"/>
    <dgm:cxn modelId="{6957E951-7966-42F5-B2B9-C9D7AC9EC12F}" type="presParOf" srcId="{090A9CA4-05B9-46AC-8C54-BCE44676A192}" destId="{14E63376-3D41-4215-844D-67DB2E9F3892}" srcOrd="1" destOrd="0" presId="urn:microsoft.com/office/officeart/2005/8/layout/lProcess2"/>
    <dgm:cxn modelId="{349C76CF-F8C3-446B-BA38-9689FB0C731F}" type="presParOf" srcId="{090A9CA4-05B9-46AC-8C54-BCE44676A192}" destId="{D0CFDC83-D1FA-4C13-B523-89033244A491}" srcOrd="2" destOrd="0" presId="urn:microsoft.com/office/officeart/2005/8/layout/lProcess2"/>
    <dgm:cxn modelId="{81F59383-F6AD-498F-80B9-18EEE9EC6D98}" type="presParOf" srcId="{D0CFDC83-D1FA-4C13-B523-89033244A491}" destId="{B6AB6EF2-0281-4F5C-AF28-6A9396A0AC0C}" srcOrd="0" destOrd="0" presId="urn:microsoft.com/office/officeart/2005/8/layout/lProcess2"/>
    <dgm:cxn modelId="{6438766E-37FD-4535-B614-3B53B3E7636F}" type="presParOf" srcId="{B6AB6EF2-0281-4F5C-AF28-6A9396A0AC0C}" destId="{1E82240C-BB7C-4464-A32D-BA220A04BD52}" srcOrd="0" destOrd="0" presId="urn:microsoft.com/office/officeart/2005/8/layout/lProcess2"/>
    <dgm:cxn modelId="{BC5B33BC-751A-4C8E-B3F4-9F211A70263D}" type="presParOf" srcId="{B6AB6EF2-0281-4F5C-AF28-6A9396A0AC0C}" destId="{CCFE9724-EA95-48DC-AACA-B9F3798EEA38}" srcOrd="1" destOrd="0" presId="urn:microsoft.com/office/officeart/2005/8/layout/lProcess2"/>
    <dgm:cxn modelId="{41EF746B-7E74-4100-875F-2F20857A4B5F}" type="presParOf" srcId="{B6AB6EF2-0281-4F5C-AF28-6A9396A0AC0C}" destId="{54875662-485A-4519-BB42-5DE587915F34}" srcOrd="2" destOrd="0" presId="urn:microsoft.com/office/officeart/2005/8/layout/lProcess2"/>
    <dgm:cxn modelId="{A24011D0-C408-4610-BAFF-77D7F27B341A}" type="presParOf" srcId="{B6AB6EF2-0281-4F5C-AF28-6A9396A0AC0C}" destId="{A667AA1C-7B31-48C1-9779-3738707AB159}" srcOrd="3" destOrd="0" presId="urn:microsoft.com/office/officeart/2005/8/layout/lProcess2"/>
    <dgm:cxn modelId="{E275FC48-ACC6-475A-80E1-BCE2E271C285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072632" cy="3454334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u="none" strike="noStrike" kern="12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fixo por pessoa</a:t>
          </a:r>
          <a:endParaRPr lang="en-GB" sz="12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0352" y="30352"/>
        <a:ext cx="1011928" cy="975596"/>
      </dsp:txXfrm>
    </dsp:sp>
    <dsp:sp modelId="{1E82240C-BB7C-4464-A32D-BA220A04BD52}">
      <dsp:nvSpPr>
        <dsp:cNvPr id="0" name=""/>
        <dsp:cNvSpPr/>
      </dsp:nvSpPr>
      <dsp:spPr>
        <a:xfrm>
          <a:off x="107263" y="1036595"/>
          <a:ext cx="858105" cy="6786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PAB fixo</a:t>
          </a:r>
          <a:endParaRPr lang="en-GB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1056472"/>
        <a:ext cx="818351" cy="638884"/>
      </dsp:txXfrm>
    </dsp:sp>
    <dsp:sp modelId="{54875662-485A-4519-BB42-5DE587915F34}">
      <dsp:nvSpPr>
        <dsp:cNvPr id="0" name=""/>
        <dsp:cNvSpPr/>
      </dsp:nvSpPr>
      <dsp:spPr>
        <a:xfrm>
          <a:off x="107263" y="1819639"/>
          <a:ext cx="858105" cy="6786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5.1 bilhões</a:t>
          </a:r>
          <a:endParaRPr lang="en-GB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1839516"/>
        <a:ext cx="818351" cy="638884"/>
      </dsp:txXfrm>
    </dsp:sp>
    <dsp:sp modelId="{9BEC2A6A-45B1-4C05-BBB0-30CC1E9D9F00}">
      <dsp:nvSpPr>
        <dsp:cNvPr id="0" name=""/>
        <dsp:cNvSpPr/>
      </dsp:nvSpPr>
      <dsp:spPr>
        <a:xfrm>
          <a:off x="107263" y="2602683"/>
          <a:ext cx="858105" cy="6786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27,94%</a:t>
          </a:r>
          <a:endParaRPr lang="en-GB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2622560"/>
        <a:ext cx="818351" cy="638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1047" y="0"/>
          <a:ext cx="1071584" cy="3454334"/>
        </a:xfrm>
        <a:prstGeom prst="roundRect">
          <a:avLst>
            <a:gd name="adj" fmla="val 1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pela oferta de serviço</a:t>
          </a:r>
          <a:endParaRPr lang="en-GB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1399" y="30352"/>
        <a:ext cx="1010880" cy="975596"/>
      </dsp:txXfrm>
    </dsp:sp>
    <dsp:sp modelId="{1E82240C-BB7C-4464-A32D-BA220A04BD52}">
      <dsp:nvSpPr>
        <dsp:cNvPr id="0" name=""/>
        <dsp:cNvSpPr/>
      </dsp:nvSpPr>
      <dsp:spPr>
        <a:xfrm>
          <a:off x="107682" y="1036595"/>
          <a:ext cx="857267" cy="678638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Saúde da Família Saúde Bucal</a:t>
          </a:r>
          <a:endParaRPr lang="en-GB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559" y="1056472"/>
        <a:ext cx="817513" cy="638884"/>
      </dsp:txXfrm>
    </dsp:sp>
    <dsp:sp modelId="{54875662-485A-4519-BB42-5DE587915F34}">
      <dsp:nvSpPr>
        <dsp:cNvPr id="0" name=""/>
        <dsp:cNvSpPr/>
      </dsp:nvSpPr>
      <dsp:spPr>
        <a:xfrm>
          <a:off x="107682" y="1819639"/>
          <a:ext cx="857267" cy="678638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5.9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559" y="1839516"/>
        <a:ext cx="817513" cy="638884"/>
      </dsp:txXfrm>
    </dsp:sp>
    <dsp:sp modelId="{9BEC2A6A-45B1-4C05-BBB0-30CC1E9D9F00}">
      <dsp:nvSpPr>
        <dsp:cNvPr id="0" name=""/>
        <dsp:cNvSpPr/>
      </dsp:nvSpPr>
      <dsp:spPr>
        <a:xfrm>
          <a:off x="107682" y="2602683"/>
          <a:ext cx="857267" cy="678638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26,78%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559" y="2622560"/>
        <a:ext cx="817513" cy="638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072632" cy="3454334"/>
        </a:xfrm>
        <a:prstGeom prst="roundRect">
          <a:avLst>
            <a:gd name="adj" fmla="val 10000"/>
          </a:avLst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por desempenho</a:t>
          </a:r>
          <a:endParaRPr lang="en-GB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0352" y="30352"/>
        <a:ext cx="1011928" cy="975596"/>
      </dsp:txXfrm>
    </dsp:sp>
    <dsp:sp modelId="{1E82240C-BB7C-4464-A32D-BA220A04BD52}">
      <dsp:nvSpPr>
        <dsp:cNvPr id="0" name=""/>
        <dsp:cNvSpPr/>
      </dsp:nvSpPr>
      <dsp:spPr>
        <a:xfrm>
          <a:off x="107263" y="1036595"/>
          <a:ext cx="858105" cy="678638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Programa de qualidade </a:t>
          </a:r>
          <a:endParaRPr lang="en-GB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1056472"/>
        <a:ext cx="818351" cy="638884"/>
      </dsp:txXfrm>
    </dsp:sp>
    <dsp:sp modelId="{54875662-485A-4519-BB42-5DE587915F34}">
      <dsp:nvSpPr>
        <dsp:cNvPr id="0" name=""/>
        <dsp:cNvSpPr/>
      </dsp:nvSpPr>
      <dsp:spPr>
        <a:xfrm>
          <a:off x="107263" y="1819639"/>
          <a:ext cx="858105" cy="678638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1.9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1839516"/>
        <a:ext cx="818351" cy="638884"/>
      </dsp:txXfrm>
    </dsp:sp>
    <dsp:sp modelId="{9BEC2A6A-45B1-4C05-BBB0-30CC1E9D9F00}">
      <dsp:nvSpPr>
        <dsp:cNvPr id="0" name=""/>
        <dsp:cNvSpPr/>
      </dsp:nvSpPr>
      <dsp:spPr>
        <a:xfrm>
          <a:off x="107263" y="2602683"/>
          <a:ext cx="858105" cy="678638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10,69%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2622560"/>
        <a:ext cx="818351" cy="638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072632" cy="3454334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0352" y="30352"/>
        <a:ext cx="1011928" cy="975596"/>
      </dsp:txXfrm>
    </dsp:sp>
    <dsp:sp modelId="{1E82240C-BB7C-4464-A32D-BA220A04BD52}">
      <dsp:nvSpPr>
        <dsp:cNvPr id="0" name=""/>
        <dsp:cNvSpPr/>
      </dsp:nvSpPr>
      <dsp:spPr>
        <a:xfrm>
          <a:off x="107263" y="1036595"/>
          <a:ext cx="858105" cy="678638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ACS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1056472"/>
        <a:ext cx="818351" cy="638884"/>
      </dsp:txXfrm>
    </dsp:sp>
    <dsp:sp modelId="{54875662-485A-4519-BB42-5DE587915F34}">
      <dsp:nvSpPr>
        <dsp:cNvPr id="0" name=""/>
        <dsp:cNvSpPr/>
      </dsp:nvSpPr>
      <dsp:spPr>
        <a:xfrm>
          <a:off x="107263" y="1819639"/>
          <a:ext cx="858105" cy="678638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4,2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1839516"/>
        <a:ext cx="818351" cy="638884"/>
      </dsp:txXfrm>
    </dsp:sp>
    <dsp:sp modelId="{9BEC2A6A-45B1-4C05-BBB0-30CC1E9D9F00}">
      <dsp:nvSpPr>
        <dsp:cNvPr id="0" name=""/>
        <dsp:cNvSpPr/>
      </dsp:nvSpPr>
      <dsp:spPr>
        <a:xfrm>
          <a:off x="107263" y="2602683"/>
          <a:ext cx="858105" cy="678638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22,36%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2622560"/>
        <a:ext cx="818351" cy="638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072632" cy="3454334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0352" y="30352"/>
        <a:ext cx="1011928" cy="975596"/>
      </dsp:txXfrm>
    </dsp:sp>
    <dsp:sp modelId="{1E82240C-BB7C-4464-A32D-BA220A04BD52}">
      <dsp:nvSpPr>
        <dsp:cNvPr id="0" name=""/>
        <dsp:cNvSpPr/>
      </dsp:nvSpPr>
      <dsp:spPr>
        <a:xfrm>
          <a:off x="107263" y="1036595"/>
          <a:ext cx="858105" cy="678638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Mais Médicos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7140" y="1056472"/>
        <a:ext cx="818351" cy="638884"/>
      </dsp:txXfrm>
    </dsp:sp>
    <dsp:sp modelId="{54875662-485A-4519-BB42-5DE587915F34}">
      <dsp:nvSpPr>
        <dsp:cNvPr id="0" name=""/>
        <dsp:cNvSpPr/>
      </dsp:nvSpPr>
      <dsp:spPr>
        <a:xfrm>
          <a:off x="107263" y="1819639"/>
          <a:ext cx="858105" cy="678638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3,2 bilhões</a:t>
          </a:r>
        </a:p>
      </dsp:txBody>
      <dsp:txXfrm>
        <a:off x="127140" y="1839516"/>
        <a:ext cx="818351" cy="638884"/>
      </dsp:txXfrm>
    </dsp:sp>
    <dsp:sp modelId="{9BEC2A6A-45B1-4C05-BBB0-30CC1E9D9F00}">
      <dsp:nvSpPr>
        <dsp:cNvPr id="0" name=""/>
        <dsp:cNvSpPr/>
      </dsp:nvSpPr>
      <dsp:spPr>
        <a:xfrm>
          <a:off x="107263" y="2602683"/>
          <a:ext cx="858105" cy="678638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NSA</a:t>
          </a:r>
        </a:p>
      </dsp:txBody>
      <dsp:txXfrm>
        <a:off x="127140" y="2622560"/>
        <a:ext cx="818351" cy="638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F25D6-9966-430E-85A8-C3FE8B613A05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83A2-8B6B-4C73-9D92-C179CED886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97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83A2-8B6B-4C73-9D92-C179CED886B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4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EA6E-7C28-A444-AEA7-F2A016BBB5C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D309-6926-8144-819F-98571D05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" y="2448574"/>
            <a:ext cx="9143999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Monitoramento de </a:t>
            </a:r>
            <a:r>
              <a:rPr lang="pt-BR" sz="3600" b="1" dirty="0" smtClean="0">
                <a:solidFill>
                  <a:schemeClr val="bg1"/>
                </a:solidFill>
              </a:rPr>
              <a:t>Indicadores</a:t>
            </a:r>
          </a:p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na </a:t>
            </a:r>
            <a:r>
              <a:rPr lang="pt-BR" sz="3600" b="1" dirty="0">
                <a:solidFill>
                  <a:schemeClr val="bg1"/>
                </a:solidFill>
              </a:rPr>
              <a:t>APS </a:t>
            </a:r>
            <a:r>
              <a:rPr lang="pt-BR" sz="3600" b="1" dirty="0" smtClean="0">
                <a:solidFill>
                  <a:schemeClr val="bg1"/>
                </a:solidFill>
              </a:rPr>
              <a:t>brasileira e </a:t>
            </a:r>
            <a:r>
              <a:rPr lang="pt-BR" sz="3600" b="1" dirty="0">
                <a:solidFill>
                  <a:schemeClr val="bg1"/>
                </a:solidFill>
              </a:rPr>
              <a:t>os </a:t>
            </a:r>
            <a:r>
              <a:rPr lang="pt-BR" sz="3600" b="1" dirty="0" smtClean="0">
                <a:solidFill>
                  <a:schemeClr val="bg1"/>
                </a:solidFill>
              </a:rPr>
              <a:t>atributos:</a:t>
            </a:r>
          </a:p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Integralidade </a:t>
            </a:r>
            <a:r>
              <a:rPr lang="pt-BR" sz="3600" b="1" dirty="0">
                <a:solidFill>
                  <a:schemeClr val="bg1"/>
                </a:solidFill>
              </a:rPr>
              <a:t>e </a:t>
            </a:r>
            <a:r>
              <a:rPr lang="pt-BR" sz="3600" b="1" dirty="0" smtClean="0">
                <a:solidFill>
                  <a:schemeClr val="bg1"/>
                </a:solidFill>
              </a:rPr>
              <a:t>Coordenação </a:t>
            </a:r>
            <a:r>
              <a:rPr lang="pt-BR" sz="3600" b="1" dirty="0">
                <a:solidFill>
                  <a:schemeClr val="bg1"/>
                </a:solidFill>
              </a:rPr>
              <a:t>do </a:t>
            </a:r>
            <a:r>
              <a:rPr lang="pt-BR" sz="3600" b="1" dirty="0" smtClean="0">
                <a:solidFill>
                  <a:schemeClr val="bg1"/>
                </a:solidFill>
              </a:rPr>
              <a:t>Cuidado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5123"/>
            <a:ext cx="8229600" cy="1143000"/>
          </a:xfrm>
        </p:spPr>
        <p:txBody>
          <a:bodyPr/>
          <a:lstStyle/>
          <a:p>
            <a:r>
              <a:rPr lang="pt-BR" b="1" dirty="0" smtClean="0"/>
              <a:t>SUMÁRIO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215" y="2039816"/>
            <a:ext cx="8229600" cy="3437440"/>
          </a:xfrm>
        </p:spPr>
        <p:txBody>
          <a:bodyPr>
            <a:normAutofit/>
          </a:bodyPr>
          <a:lstStyle/>
          <a:p>
            <a:r>
              <a:rPr lang="pt-BR" dirty="0" smtClean="0"/>
              <a:t>Financiamento da ESF nos últimos 20 anos</a:t>
            </a:r>
          </a:p>
          <a:p>
            <a:r>
              <a:rPr lang="pt-BR" dirty="0" smtClean="0"/>
              <a:t>Previne Brasil, Pagamento por desempenho;</a:t>
            </a:r>
          </a:p>
          <a:p>
            <a:r>
              <a:rPr lang="pt-BR" dirty="0" smtClean="0"/>
              <a:t>Atributos da Atenção Primária, Integralidade e Coordenação do Cuidado;</a:t>
            </a:r>
          </a:p>
          <a:p>
            <a:r>
              <a:rPr lang="pt-BR" dirty="0" smtClean="0"/>
              <a:t>Próximos passos.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26715" y="3301688"/>
            <a:ext cx="8312599" cy="102342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8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68" y="1943100"/>
            <a:ext cx="7877909" cy="35718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Determina que </a:t>
            </a:r>
            <a:r>
              <a:rPr lang="pt-BR" dirty="0"/>
              <a:t>as unidades de </a:t>
            </a:r>
            <a:r>
              <a:rPr lang="pt-BR" dirty="0" smtClean="0"/>
              <a:t>saúde da APS se organizem de modo que os usuários </a:t>
            </a:r>
            <a:r>
              <a:rPr lang="pt-BR" b="1" dirty="0" smtClean="0"/>
              <a:t>recebam todos os serviços em saúde adequados a sua necessidade</a:t>
            </a:r>
            <a:r>
              <a:rPr lang="pt-BR" dirty="0" smtClean="0"/>
              <a:t>. </a:t>
            </a: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Considerando </a:t>
            </a:r>
            <a:r>
              <a:rPr lang="pt-BR" dirty="0" smtClean="0"/>
              <a:t>que, em alguns casos, seja imperativo o </a:t>
            </a:r>
            <a:r>
              <a:rPr lang="pt-BR" b="1" dirty="0" smtClean="0"/>
              <a:t>encaminhamento para outros pontos </a:t>
            </a:r>
            <a:r>
              <a:rPr lang="pt-BR" dirty="0" smtClean="0"/>
              <a:t>da Rede de Atenção à </a:t>
            </a:r>
            <a:r>
              <a:rPr lang="pt-BR" dirty="0" smtClean="0"/>
              <a:t>Saúde</a:t>
            </a:r>
            <a:endParaRPr lang="en-US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27538" y="635123"/>
            <a:ext cx="8229600" cy="1143000"/>
          </a:xfrm>
        </p:spPr>
        <p:txBody>
          <a:bodyPr/>
          <a:lstStyle/>
          <a:p>
            <a:r>
              <a:rPr lang="pt-BR" b="1" dirty="0" smtClean="0"/>
              <a:t>INTEGRALIDADE DO CUIDADO</a:t>
            </a:r>
            <a:endParaRPr lang="pt-BR" b="1" dirty="0"/>
          </a:p>
        </p:txBody>
      </p:sp>
      <p:sp>
        <p:nvSpPr>
          <p:cNvPr id="2" name="Rectangle 1"/>
          <p:cNvSpPr/>
          <p:nvPr/>
        </p:nvSpPr>
        <p:spPr>
          <a:xfrm>
            <a:off x="527538" y="6201847"/>
            <a:ext cx="1975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(STARFIELD, 2002).</a:t>
            </a:r>
            <a:r>
              <a:rPr lang="pt-BR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68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121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dirty="0"/>
              <a:t>A gestão da </a:t>
            </a:r>
            <a:r>
              <a:rPr lang="pt-BR" sz="3000" dirty="0" smtClean="0"/>
              <a:t>saúde, por meio de indicadores, é organizada de um modo em </a:t>
            </a:r>
            <a:r>
              <a:rPr lang="pt-BR" sz="3000" dirty="0"/>
              <a:t>que </a:t>
            </a:r>
            <a:r>
              <a:rPr lang="pt-BR" sz="3000" dirty="0" smtClean="0"/>
              <a:t>as </a:t>
            </a:r>
            <a:r>
              <a:rPr lang="pt-BR" sz="3000" b="1" dirty="0" smtClean="0"/>
              <a:t>pessoas são os </a:t>
            </a:r>
            <a:r>
              <a:rPr lang="pt-BR" sz="3000" b="1" dirty="0" smtClean="0"/>
              <a:t>numeradores,</a:t>
            </a:r>
            <a:r>
              <a:rPr lang="pt-BR" sz="3000" dirty="0" smtClean="0"/>
              <a:t> e </a:t>
            </a:r>
            <a:r>
              <a:rPr lang="pt-BR" sz="3000" b="1" dirty="0"/>
              <a:t>as populações a que pertencem são os denominadores</a:t>
            </a:r>
            <a:r>
              <a:rPr lang="pt-BR" sz="3000" dirty="0"/>
              <a:t>. </a:t>
            </a:r>
            <a:endParaRPr lang="pt-BR" sz="3000" dirty="0" smtClean="0"/>
          </a:p>
          <a:p>
            <a:pPr marL="0" indent="0" algn="ctr">
              <a:buNone/>
            </a:pPr>
            <a:endParaRPr lang="pt-BR" sz="3000" dirty="0"/>
          </a:p>
          <a:p>
            <a:pPr marL="0" indent="0" algn="ctr">
              <a:buNone/>
            </a:pPr>
            <a:r>
              <a:rPr lang="pt-BR" sz="3000" dirty="0" smtClean="0"/>
              <a:t>Assim</a:t>
            </a:r>
            <a:r>
              <a:rPr lang="pt-BR" sz="3000" dirty="0"/>
              <a:t>, </a:t>
            </a:r>
            <a:r>
              <a:rPr lang="pt-BR" sz="3000" dirty="0" smtClean="0"/>
              <a:t>ela considera </a:t>
            </a:r>
            <a:r>
              <a:rPr lang="pt-BR" sz="3000" dirty="0"/>
              <a:t>ambos os fatores </a:t>
            </a:r>
            <a:r>
              <a:rPr lang="pt-BR" sz="3000" b="1" dirty="0"/>
              <a:t>cuidando dos indivíduos</a:t>
            </a:r>
            <a:r>
              <a:rPr lang="pt-BR" sz="3000" dirty="0"/>
              <a:t>, mas também buscando </a:t>
            </a:r>
            <a:r>
              <a:rPr lang="pt-BR" sz="3000" dirty="0" smtClean="0"/>
              <a:t>melhorar os </a:t>
            </a:r>
            <a:r>
              <a:rPr lang="pt-BR" sz="3000" b="1" dirty="0"/>
              <a:t>resultados </a:t>
            </a:r>
            <a:r>
              <a:rPr lang="pt-BR" sz="3000" b="1" dirty="0" smtClean="0"/>
              <a:t>coletivos</a:t>
            </a:r>
            <a:r>
              <a:rPr lang="pt-BR" sz="3000" dirty="0" smtClean="0"/>
              <a:t>.</a:t>
            </a:r>
            <a:endParaRPr lang="pt-BR" sz="3000" dirty="0"/>
          </a:p>
        </p:txBody>
      </p:sp>
      <p:sp>
        <p:nvSpPr>
          <p:cNvPr id="4" name="Rectangle 3"/>
          <p:cNvSpPr/>
          <p:nvPr/>
        </p:nvSpPr>
        <p:spPr>
          <a:xfrm>
            <a:off x="749808" y="6116121"/>
            <a:ext cx="177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(MENDES, 2019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1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1208" y="1380748"/>
            <a:ext cx="8229600" cy="2805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dirty="0" smtClean="0"/>
              <a:t>Deste modo, os </a:t>
            </a:r>
            <a:r>
              <a:rPr lang="pt-BR" sz="3000" dirty="0"/>
              <a:t>indicadores de saúde, que serão </a:t>
            </a:r>
            <a:r>
              <a:rPr lang="pt-BR" sz="3000" dirty="0" smtClean="0"/>
              <a:t>monitorados </a:t>
            </a:r>
            <a:r>
              <a:rPr lang="pt-BR" sz="3000" dirty="0"/>
              <a:t>em </a:t>
            </a:r>
            <a:r>
              <a:rPr lang="pt-BR" sz="3000" dirty="0" smtClean="0"/>
              <a:t>2020, </a:t>
            </a:r>
            <a:r>
              <a:rPr lang="pt-BR" sz="3000" dirty="0"/>
              <a:t>caracterizam-se como </a:t>
            </a:r>
            <a:r>
              <a:rPr lang="pt-BR" sz="3000" dirty="0" smtClean="0"/>
              <a:t>métrica inicial </a:t>
            </a:r>
            <a:r>
              <a:rPr lang="pt-BR" sz="3000" dirty="0"/>
              <a:t>para </a:t>
            </a:r>
            <a:r>
              <a:rPr lang="pt-BR" sz="3000" dirty="0" smtClean="0"/>
              <a:t>o monitoramento de um </a:t>
            </a:r>
            <a:r>
              <a:rPr lang="pt-BR" sz="3000" dirty="0"/>
              <a:t>mínimo </a:t>
            </a:r>
            <a:r>
              <a:rPr lang="pt-BR" sz="3000" dirty="0" smtClean="0"/>
              <a:t>de ações que devem ser ofertados pelas eSF e eAP</a:t>
            </a:r>
            <a:r>
              <a:rPr lang="pt-BR" sz="3000" dirty="0" smtClean="0"/>
              <a:t>.</a:t>
            </a:r>
            <a:endParaRPr lang="pt-BR" sz="3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21208" y="4396085"/>
            <a:ext cx="8229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/>
              <a:t>Têm o intuito de promover o olhar para o cuidado integral das pessoas sob a sua responsabilidade.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9581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968" y="1892423"/>
            <a:ext cx="7640517" cy="37861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b="1" dirty="0" smtClean="0"/>
              <a:t>Articulação</a:t>
            </a:r>
            <a:r>
              <a:rPr lang="pt-BR" dirty="0" smtClean="0"/>
              <a:t> </a:t>
            </a:r>
            <a:r>
              <a:rPr lang="pt-BR" b="1" dirty="0"/>
              <a:t>entre </a:t>
            </a:r>
            <a:r>
              <a:rPr lang="pt-BR" b="1" dirty="0" smtClean="0"/>
              <a:t>serviços </a:t>
            </a:r>
            <a:r>
              <a:rPr lang="pt-BR" dirty="0" smtClean="0"/>
              <a:t>prestados dentro e fora da APS, sincronizados e voltados </a:t>
            </a:r>
            <a:r>
              <a:rPr lang="pt-BR" dirty="0"/>
              <a:t>ao alcance </a:t>
            </a:r>
            <a:r>
              <a:rPr lang="pt-BR" dirty="0" smtClean="0"/>
              <a:t>do objetivo comum do cuidado da pessoa.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Requer a disponibilidade </a:t>
            </a:r>
            <a:r>
              <a:rPr lang="pt-BR" dirty="0"/>
              <a:t>de informações a respeito de problemas e serviços anteriores qualificando as condutas </a:t>
            </a:r>
            <a:r>
              <a:rPr lang="pt-BR" dirty="0" smtClean="0"/>
              <a:t>seguintes, </a:t>
            </a:r>
            <a:r>
              <a:rPr lang="pt-BR" b="1" dirty="0" smtClean="0"/>
              <a:t>conduzindo </a:t>
            </a:r>
            <a:r>
              <a:rPr lang="pt-BR" b="1" dirty="0"/>
              <a:t>o cuidado aos usuários </a:t>
            </a:r>
            <a:r>
              <a:rPr lang="pt-BR" b="1" dirty="0" smtClean="0"/>
              <a:t>dentro de um Sistema de </a:t>
            </a:r>
            <a:r>
              <a:rPr lang="pt-BR" b="1" dirty="0" smtClean="0"/>
              <a:t>Saúde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27538" y="6351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COORDENAÇÃO DO CUIDADO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538" y="6201847"/>
            <a:ext cx="1975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(STARFIELD, 2002).</a:t>
            </a:r>
            <a:r>
              <a:rPr lang="pt-BR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2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5508" y="614363"/>
            <a:ext cx="7845552" cy="51863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/>
              <a:t>Na dinâmica </a:t>
            </a:r>
            <a:r>
              <a:rPr lang="pt-BR" dirty="0" smtClean="0"/>
              <a:t>da APS, as pessoas cadastradas e vinculadas a uma equipe, estão sob </a:t>
            </a:r>
            <a:r>
              <a:rPr lang="pt-BR" dirty="0" smtClean="0"/>
              <a:t>a sua responsabilidade.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Os </a:t>
            </a:r>
            <a:r>
              <a:rPr lang="pt-BR" dirty="0"/>
              <a:t>indicadores </a:t>
            </a:r>
            <a:r>
              <a:rPr lang="pt-BR" dirty="0" smtClean="0"/>
              <a:t>buscam </a:t>
            </a:r>
            <a:r>
              <a:rPr lang="pt-BR" b="1" dirty="0"/>
              <a:t>aumentar </a:t>
            </a:r>
            <a:r>
              <a:rPr lang="pt-BR" b="1" dirty="0" smtClean="0"/>
              <a:t>e qualificar essa responsabilização</a:t>
            </a:r>
            <a:r>
              <a:rPr lang="pt-BR" dirty="0" smtClean="0"/>
              <a:t>, e </a:t>
            </a:r>
            <a:r>
              <a:rPr lang="pt-BR" dirty="0"/>
              <a:t>isso é um passo </a:t>
            </a:r>
            <a:r>
              <a:rPr lang="pt-BR" b="1" dirty="0"/>
              <a:t>importante para coordenar o cuidado</a:t>
            </a:r>
            <a:r>
              <a:rPr lang="pt-BR" dirty="0"/>
              <a:t> </a:t>
            </a:r>
            <a:r>
              <a:rPr lang="pt-BR" dirty="0" smtClean="0"/>
              <a:t>à elas</a:t>
            </a:r>
            <a:r>
              <a:rPr lang="pt-BR" dirty="0" smtClean="0"/>
              <a:t>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É necessário, ainda, </a:t>
            </a:r>
            <a:r>
              <a:rPr lang="pt-BR" dirty="0"/>
              <a:t>que haja uma </a:t>
            </a:r>
            <a:r>
              <a:rPr lang="pt-BR" b="1" dirty="0"/>
              <a:t>definição clara dos serviços </a:t>
            </a:r>
            <a:r>
              <a:rPr lang="pt-BR" b="1" dirty="0" smtClean="0"/>
              <a:t>que serão </a:t>
            </a:r>
            <a:r>
              <a:rPr lang="pt-BR" b="1" dirty="0" smtClean="0"/>
              <a:t>ofertados</a:t>
            </a:r>
            <a:r>
              <a:rPr lang="pt-BR" dirty="0" smtClean="0"/>
              <a:t>, marcando, </a:t>
            </a:r>
            <a:r>
              <a:rPr lang="pt-BR" dirty="0"/>
              <a:t>com clareza, </a:t>
            </a:r>
            <a:r>
              <a:rPr lang="pt-BR" dirty="0" smtClean="0"/>
              <a:t>a </a:t>
            </a:r>
            <a:r>
              <a:rPr lang="pt-BR" dirty="0"/>
              <a:t>gestão da saúde da </a:t>
            </a:r>
            <a:r>
              <a:rPr lang="pt-BR" dirty="0" smtClean="0"/>
              <a:t>população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2" name="Rectangle 1"/>
          <p:cNvSpPr/>
          <p:nvPr/>
        </p:nvSpPr>
        <p:spPr>
          <a:xfrm>
            <a:off x="749808" y="6116121"/>
            <a:ext cx="177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(MENDES, 2019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499" y="928688"/>
            <a:ext cx="3471863" cy="526091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endParaRPr lang="pt-BR" sz="2400" b="1" dirty="0" smtClean="0"/>
          </a:p>
          <a:p>
            <a:r>
              <a:rPr lang="pt-BR" sz="2400" b="1" dirty="0" smtClean="0"/>
              <a:t>Distinguir </a:t>
            </a:r>
            <a:r>
              <a:rPr lang="pt-BR" sz="2400" b="1" dirty="0"/>
              <a:t>os casos </a:t>
            </a:r>
            <a:r>
              <a:rPr lang="pt-BR" sz="2400" dirty="0" smtClean="0"/>
              <a:t>de </a:t>
            </a:r>
            <a:r>
              <a:rPr lang="pt-BR" sz="2400" dirty="0"/>
              <a:t>competência da APS, daqueles que necessitam de um cuidado </a:t>
            </a:r>
            <a:r>
              <a:rPr lang="pt-BR" sz="2400" dirty="0" smtClean="0"/>
              <a:t>especializado </a:t>
            </a:r>
            <a:endParaRPr lang="pt-BR" sz="2400" dirty="0"/>
          </a:p>
          <a:p>
            <a:pPr algn="just"/>
            <a:endParaRPr lang="pt-BR" sz="2400" b="1" dirty="0"/>
          </a:p>
          <a:p>
            <a:r>
              <a:rPr lang="pt-BR" sz="2400" b="1" dirty="0"/>
              <a:t>Propor </a:t>
            </a:r>
            <a:r>
              <a:rPr lang="pt-BR" sz="2400" b="1" dirty="0"/>
              <a:t>encaminhamentos qualificados </a:t>
            </a:r>
            <a:r>
              <a:rPr lang="pt-BR" sz="2400" dirty="0"/>
              <a:t>para os outros pontos da rede, atentando-se para </a:t>
            </a:r>
            <a:r>
              <a:rPr lang="pt-BR" sz="2400" b="1" dirty="0"/>
              <a:t>garantir o retorno </a:t>
            </a:r>
            <a:r>
              <a:rPr lang="pt-BR" sz="2400" dirty="0"/>
              <a:t>do usuário à </a:t>
            </a:r>
            <a:r>
              <a:rPr lang="pt-BR" sz="2400" dirty="0"/>
              <a:t>APS.</a:t>
            </a:r>
            <a:endParaRPr lang="pt-BR" sz="24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99885" y="928688"/>
            <a:ext cx="3457765" cy="5260912"/>
          </a:xfrm>
          <a:prstGeom prst="rect">
            <a:avLst/>
          </a:prstGeom>
          <a:solidFill>
            <a:schemeClr val="accent6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  <a:p>
            <a:r>
              <a:rPr lang="pt-BR" sz="2400" dirty="0" smtClean="0"/>
              <a:t>Conhecimento da </a:t>
            </a:r>
            <a:r>
              <a:rPr lang="pt-BR" sz="2400" b="1" dirty="0" smtClean="0"/>
              <a:t>população vinculada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/>
              <a:t>A</a:t>
            </a:r>
            <a:r>
              <a:rPr lang="pt-BR" sz="2400" dirty="0" smtClean="0"/>
              <a:t>companhamento próximo às </a:t>
            </a:r>
            <a:r>
              <a:rPr lang="pt-BR" sz="2400" b="1" dirty="0" smtClean="0"/>
              <a:t>situações em saúde mais comuns</a:t>
            </a:r>
            <a:r>
              <a:rPr lang="pt-BR" sz="2400" dirty="0" smtClean="0"/>
              <a:t> dessas pessoas</a:t>
            </a:r>
          </a:p>
          <a:p>
            <a:endParaRPr lang="pt-BR" sz="2400" dirty="0"/>
          </a:p>
          <a:p>
            <a:r>
              <a:rPr lang="pt-BR" sz="2400" dirty="0" smtClean="0"/>
              <a:t>M</a:t>
            </a:r>
            <a:r>
              <a:rPr lang="pt-BR" sz="2400" b="1" dirty="0" smtClean="0"/>
              <a:t>onitoramento dos indicadores</a:t>
            </a:r>
            <a:endParaRPr lang="pt-BR" sz="2400" dirty="0"/>
          </a:p>
        </p:txBody>
      </p:sp>
      <p:sp>
        <p:nvSpPr>
          <p:cNvPr id="2" name="Right Arrow 1"/>
          <p:cNvSpPr/>
          <p:nvPr/>
        </p:nvSpPr>
        <p:spPr>
          <a:xfrm>
            <a:off x="4314825" y="2743200"/>
            <a:ext cx="571500" cy="815944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7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5123"/>
            <a:ext cx="8229600" cy="1143000"/>
          </a:xfrm>
        </p:spPr>
        <p:txBody>
          <a:bodyPr/>
          <a:lstStyle/>
          <a:p>
            <a:r>
              <a:rPr lang="pt-BR" b="1" dirty="0" smtClean="0"/>
              <a:t>SUMÁRIO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215" y="2039816"/>
            <a:ext cx="8229600" cy="3437440"/>
          </a:xfrm>
        </p:spPr>
        <p:txBody>
          <a:bodyPr>
            <a:normAutofit/>
          </a:bodyPr>
          <a:lstStyle/>
          <a:p>
            <a:r>
              <a:rPr lang="pt-BR" dirty="0" smtClean="0"/>
              <a:t>Financiamento da ESF nos últimos 20 anos</a:t>
            </a:r>
          </a:p>
          <a:p>
            <a:r>
              <a:rPr lang="pt-BR" dirty="0" smtClean="0"/>
              <a:t>Previne Brasil, Pagamento por desempenho;</a:t>
            </a:r>
          </a:p>
          <a:p>
            <a:r>
              <a:rPr lang="pt-BR" dirty="0" smtClean="0"/>
              <a:t>Atributos da Atenção Primária, Integralidade e Coordenação do Cuidado;</a:t>
            </a:r>
          </a:p>
          <a:p>
            <a:r>
              <a:rPr lang="pt-BR" dirty="0" smtClean="0"/>
              <a:t>Próximos passos.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85215" y="4289240"/>
            <a:ext cx="8312599" cy="6485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2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382"/>
            <a:ext cx="8229600" cy="1143000"/>
          </a:xfrm>
        </p:spPr>
        <p:txBody>
          <a:bodyPr/>
          <a:lstStyle/>
          <a:p>
            <a:pPr marL="0" indent="0"/>
            <a:r>
              <a:rPr lang="pt-BR" dirty="0" smtClean="0"/>
              <a:t>INDICADORES 2021 </a:t>
            </a:r>
            <a:r>
              <a:rPr lang="pt-BR" dirty="0"/>
              <a:t>e 2022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2841" y="1637222"/>
            <a:ext cx="743831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t-BR" sz="2000" dirty="0" smtClean="0"/>
              <a:t>Ações </a:t>
            </a:r>
            <a:r>
              <a:rPr lang="pt-BR" sz="2000" dirty="0"/>
              <a:t>multiprofissionais no âmbito da atenção primária à saúde;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/>
              <a:t>Ações no cuidado puerperal;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/>
              <a:t>Ações de puericultura (crianças até 12 meses);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/>
              <a:t>Ações relacionadas ao HIV;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/>
              <a:t>Ações relacionadas ao cuidado de pessoas com tuberculose;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/>
              <a:t>Ações odontológicas;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/>
              <a:t>Ações relacionadas às hepatites;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/>
              <a:t>Ações em saúde mental;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/>
              <a:t>Ações relacionadas ao câncer de mama; e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/>
              <a:t>Indicadores Globais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2841" y="5004916"/>
            <a:ext cx="743831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Ampliam o olhar das equipes para garantir o cuidado integral dos usuários sob a sua responsabilidade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719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3409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CARTEIRA DE SERVIÇOS DA APS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268">
            <a:off x="434912" y="1727747"/>
            <a:ext cx="2801009" cy="39588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29038" y="1653414"/>
            <a:ext cx="4957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Fortalecer </a:t>
            </a:r>
            <a:r>
              <a:rPr lang="pt-BR" sz="2400" b="1" dirty="0"/>
              <a:t>a oferta de cuidados próprios da </a:t>
            </a:r>
            <a:r>
              <a:rPr lang="pt-BR" sz="2400" b="1" dirty="0" smtClean="0"/>
              <a:t>APS </a:t>
            </a:r>
            <a:r>
              <a:rPr lang="pt-BR" sz="2400" b="1" dirty="0" smtClean="0">
                <a:solidFill>
                  <a:srgbClr val="FF0000"/>
                </a:solidFill>
              </a:rPr>
              <a:t>com </a:t>
            </a:r>
            <a:r>
              <a:rPr lang="pt-BR" sz="2400" b="1" dirty="0">
                <a:solidFill>
                  <a:srgbClr val="FF0000"/>
                </a:solidFill>
              </a:rPr>
              <a:t>base no atributo essencial da integralidade</a:t>
            </a:r>
            <a:r>
              <a:rPr lang="pt-BR" sz="2400" dirty="0"/>
              <a:t> (abrangência do cuidado</a:t>
            </a:r>
            <a:r>
              <a:rPr lang="pt-BR" sz="2400" dirty="0" smtClean="0"/>
              <a:t>).</a:t>
            </a:r>
          </a:p>
          <a:p>
            <a:endParaRPr lang="pt-BR" sz="2400" dirty="0"/>
          </a:p>
          <a:p>
            <a:r>
              <a:rPr lang="pt-BR" sz="2400" dirty="0" smtClean="0"/>
              <a:t>Disponibilizar</a:t>
            </a:r>
            <a:r>
              <a:rPr lang="pt-BR" sz="2400" dirty="0"/>
              <a:t>, de modo </a:t>
            </a:r>
            <a:r>
              <a:rPr lang="pt-BR" sz="2400" b="1" dirty="0"/>
              <a:t>transparente</a:t>
            </a:r>
            <a:r>
              <a:rPr lang="pt-BR" sz="2400" b="1" dirty="0" smtClean="0"/>
              <a:t>, claro </a:t>
            </a:r>
            <a:r>
              <a:rPr lang="pt-BR" sz="2400" b="1" dirty="0"/>
              <a:t>e objetivo</a:t>
            </a:r>
            <a:r>
              <a:rPr lang="pt-BR" sz="2400" dirty="0"/>
              <a:t> para todas as pessoas, as </a:t>
            </a:r>
            <a:r>
              <a:rPr lang="pt-BR" sz="2400" b="1" dirty="0"/>
              <a:t>o</a:t>
            </a:r>
            <a:r>
              <a:rPr lang="pt-BR" sz="2400" b="1" dirty="0" smtClean="0"/>
              <a:t>fertas </a:t>
            </a:r>
            <a:r>
              <a:rPr lang="pt-BR" sz="2400" b="1" dirty="0"/>
              <a:t>e ações sob responsabilidade da APS</a:t>
            </a:r>
            <a:r>
              <a:rPr lang="pt-BR" sz="2400" dirty="0" smtClean="0"/>
              <a:t>, tanto </a:t>
            </a:r>
            <a:r>
              <a:rPr lang="pt-BR" sz="2400" dirty="0"/>
              <a:t>de serviços clínicos como de vigilância em </a:t>
            </a:r>
            <a:r>
              <a:rPr lang="pt-BR" sz="2400" dirty="0" smtClean="0"/>
              <a:t>saúde</a:t>
            </a:r>
            <a:r>
              <a:rPr lang="pt-BR" sz="2400" dirty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11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5123"/>
            <a:ext cx="8229600" cy="1143000"/>
          </a:xfrm>
        </p:spPr>
        <p:txBody>
          <a:bodyPr/>
          <a:lstStyle/>
          <a:p>
            <a:r>
              <a:rPr lang="pt-BR" b="1" dirty="0" smtClean="0"/>
              <a:t>SUMÁRIO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215" y="2039816"/>
            <a:ext cx="8229600" cy="3437440"/>
          </a:xfrm>
        </p:spPr>
        <p:txBody>
          <a:bodyPr>
            <a:normAutofit/>
          </a:bodyPr>
          <a:lstStyle/>
          <a:p>
            <a:r>
              <a:rPr lang="pt-BR" dirty="0" smtClean="0"/>
              <a:t>Financiamento da ESF nos últimos 20 anos</a:t>
            </a:r>
          </a:p>
          <a:p>
            <a:r>
              <a:rPr lang="pt-BR" dirty="0" smtClean="0"/>
              <a:t>Previne Brasil, Pagamento por desempenho;</a:t>
            </a:r>
          </a:p>
          <a:p>
            <a:r>
              <a:rPr lang="pt-BR" dirty="0" smtClean="0"/>
              <a:t>Atributos da Atenção Primária, Integralidade e Coordenação do Cuidado;</a:t>
            </a:r>
          </a:p>
          <a:p>
            <a:r>
              <a:rPr lang="pt-BR" dirty="0" smtClean="0"/>
              <a:t>Próximos passos.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3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t-BR" dirty="0"/>
              <a:t>BRASIL, Ministério da Saúde. </a:t>
            </a:r>
            <a:r>
              <a:rPr lang="pt-BR" b="1" dirty="0"/>
              <a:t>Carteira de serviços da Atenção Primária à Saúde</a:t>
            </a:r>
            <a:r>
              <a:rPr lang="pt-BR" dirty="0"/>
              <a:t> (</a:t>
            </a:r>
            <a:r>
              <a:rPr lang="pt-BR" dirty="0" err="1"/>
              <a:t>CaSAPS</a:t>
            </a:r>
            <a:r>
              <a:rPr lang="pt-BR" dirty="0"/>
              <a:t>), Versão Profissionais de Saúde e Gestores – Completa (online), 2019.</a:t>
            </a:r>
          </a:p>
          <a:p>
            <a:pPr lvl="0"/>
            <a:r>
              <a:rPr lang="pt-BR" dirty="0"/>
              <a:t>BRASIL, Ministério da Saúde. Portaria 2.979 - </a:t>
            </a:r>
            <a:r>
              <a:rPr lang="pt-BR" b="1" dirty="0"/>
              <a:t>Institui o Programa Previne Brasil</a:t>
            </a:r>
            <a:r>
              <a:rPr lang="pt-BR" dirty="0"/>
              <a:t>. 2019.</a:t>
            </a:r>
          </a:p>
          <a:p>
            <a:pPr lvl="0"/>
            <a:r>
              <a:rPr lang="pt-BR" dirty="0"/>
              <a:t>BRASIL, Ministério da Saúde. Portaria 3.222 - </a:t>
            </a:r>
            <a:r>
              <a:rPr lang="pt-BR" b="1" dirty="0"/>
              <a:t>Dispõe Indicadores do Pagamento por Desempenho no âmbito do Brasil Previne</a:t>
            </a:r>
            <a:r>
              <a:rPr lang="pt-BR" dirty="0"/>
              <a:t>, 2019.</a:t>
            </a:r>
          </a:p>
          <a:p>
            <a:pPr lvl="0"/>
            <a:r>
              <a:rPr lang="pt-BR" dirty="0"/>
              <a:t>MENDES, EV. </a:t>
            </a:r>
            <a:r>
              <a:rPr lang="pt-BR" b="1" dirty="0"/>
              <a:t>Desafios do SUS</a:t>
            </a:r>
            <a:r>
              <a:rPr lang="pt-BR" dirty="0"/>
              <a:t>. Brasília, DF : CONASS, 2019.</a:t>
            </a:r>
          </a:p>
          <a:p>
            <a:pPr lvl="0"/>
            <a:r>
              <a:rPr lang="pt-BR" dirty="0"/>
              <a:t>STARFIELD, B. </a:t>
            </a:r>
            <a:r>
              <a:rPr lang="pt-BR" b="1" dirty="0"/>
              <a:t>Atenção primária: o equilíbrio entre necessidades de saúde, serviços e tecnologia</a:t>
            </a:r>
            <a:r>
              <a:rPr lang="pt-BR" dirty="0"/>
              <a:t>. Brasília: UNESCO/Ministério da Saúde, 2002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2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09419" y="2843784"/>
            <a:ext cx="649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previnebrasil@saude.gov.br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60178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5123"/>
            <a:ext cx="8229600" cy="1143000"/>
          </a:xfrm>
        </p:spPr>
        <p:txBody>
          <a:bodyPr/>
          <a:lstStyle/>
          <a:p>
            <a:r>
              <a:rPr lang="pt-BR" b="1" dirty="0" smtClean="0"/>
              <a:t>SUMÁRIO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215" y="2039816"/>
            <a:ext cx="8229600" cy="3437440"/>
          </a:xfrm>
        </p:spPr>
        <p:txBody>
          <a:bodyPr>
            <a:normAutofit/>
          </a:bodyPr>
          <a:lstStyle/>
          <a:p>
            <a:r>
              <a:rPr lang="pt-BR" dirty="0" smtClean="0"/>
              <a:t>Financiamento da ESF nos últimos 20 anos</a:t>
            </a:r>
          </a:p>
          <a:p>
            <a:r>
              <a:rPr lang="pt-BR" dirty="0" smtClean="0"/>
              <a:t>Previne Brasil, Pagamento por desempenho;</a:t>
            </a:r>
          </a:p>
          <a:p>
            <a:r>
              <a:rPr lang="pt-BR" dirty="0" smtClean="0"/>
              <a:t>Atributos da Atenção Primária, Integralidade e Coordenação do Cuidado;</a:t>
            </a:r>
          </a:p>
          <a:p>
            <a:r>
              <a:rPr lang="pt-BR" dirty="0" smtClean="0"/>
              <a:t>Próximos passos.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85215" y="2039816"/>
            <a:ext cx="8312599" cy="6485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3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784" y="2130553"/>
            <a:ext cx="8229600" cy="252374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Pagamento pela existência da equipe, e oferta de qualquer serviço de APS;</a:t>
            </a:r>
          </a:p>
          <a:p>
            <a:r>
              <a:rPr lang="pt-BR" dirty="0" smtClean="0"/>
              <a:t>Ações e Programas de monitoramento e avaliação </a:t>
            </a:r>
            <a:r>
              <a:rPr lang="pt-BR" b="1" dirty="0" smtClean="0">
                <a:solidFill>
                  <a:srgbClr val="FF0000"/>
                </a:solidFill>
              </a:rPr>
              <a:t>por iniciativa e adesão do gestor municipal</a:t>
            </a:r>
            <a:r>
              <a:rPr lang="pt-BR" dirty="0" smtClean="0"/>
              <a:t> (AMQ, PMAQ...);</a:t>
            </a:r>
          </a:p>
          <a:p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45405" y="512563"/>
            <a:ext cx="8241980" cy="101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/>
              <a:t>Financiamento da</a:t>
            </a:r>
            <a:endParaRPr lang="pt-BR" sz="2000" b="1" dirty="0"/>
          </a:p>
          <a:p>
            <a:r>
              <a:rPr lang="pt-BR" sz="2000" b="1" dirty="0" smtClean="0"/>
              <a:t>Estratégia Saúde da Família</a:t>
            </a:r>
          </a:p>
          <a:p>
            <a:r>
              <a:rPr lang="pt-BR" sz="2000" dirty="0"/>
              <a:t>n</a:t>
            </a:r>
            <a:r>
              <a:rPr lang="pt-BR" sz="2000" dirty="0" smtClean="0"/>
              <a:t>os </a:t>
            </a:r>
            <a:r>
              <a:rPr lang="pt-BR" sz="2000" dirty="0"/>
              <a:t>últimos 20 anos</a:t>
            </a:r>
          </a:p>
        </p:txBody>
      </p:sp>
    </p:spTree>
    <p:extLst>
      <p:ext uri="{BB962C8B-B14F-4D97-AF65-F5344CB8AC3E}">
        <p14:creationId xmlns:p14="http://schemas.microsoft.com/office/powerpoint/2010/main" val="18273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xmlns="" id="{F3312DC7-4F53-47D4-A50F-926A730B6184}"/>
              </a:ext>
            </a:extLst>
          </p:cNvPr>
          <p:cNvGrpSpPr/>
          <p:nvPr/>
        </p:nvGrpSpPr>
        <p:grpSpPr>
          <a:xfrm>
            <a:off x="1208415" y="1975104"/>
            <a:ext cx="7148973" cy="3501183"/>
            <a:chOff x="2423802" y="2529058"/>
            <a:chExt cx="4533742" cy="2288957"/>
          </a:xfrm>
        </p:grpSpPr>
        <p:graphicFrame>
          <p:nvGraphicFramePr>
            <p:cNvPr id="19" name="Diagram 4"/>
            <p:cNvGraphicFramePr/>
            <p:nvPr>
              <p:extLst>
                <p:ext uri="{D42A27DB-BD31-4B8C-83A1-F6EECF244321}">
                  <p14:modId xmlns:p14="http://schemas.microsoft.com/office/powerpoint/2010/main" val="1844563096"/>
                </p:ext>
              </p:extLst>
            </p:nvPr>
          </p:nvGraphicFramePr>
          <p:xfrm>
            <a:off x="3277206" y="2551746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0" name="Diagram 5"/>
            <p:cNvGraphicFramePr/>
            <p:nvPr>
              <p:extLst>
                <p:ext uri="{D42A27DB-BD31-4B8C-83A1-F6EECF244321}">
                  <p14:modId xmlns:p14="http://schemas.microsoft.com/office/powerpoint/2010/main" val="2351209513"/>
                </p:ext>
              </p:extLst>
            </p:nvPr>
          </p:nvGraphicFramePr>
          <p:xfrm>
            <a:off x="4064037" y="2543288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21" name="Diagram 6"/>
            <p:cNvGraphicFramePr/>
            <p:nvPr>
              <p:extLst>
                <p:ext uri="{D42A27DB-BD31-4B8C-83A1-F6EECF244321}">
                  <p14:modId xmlns:p14="http://schemas.microsoft.com/office/powerpoint/2010/main" val="755421249"/>
                </p:ext>
              </p:extLst>
            </p:nvPr>
          </p:nvGraphicFramePr>
          <p:xfrm>
            <a:off x="4850867" y="2544951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22" name="Diagram 7"/>
            <p:cNvGraphicFramePr/>
            <p:nvPr>
              <p:extLst>
                <p:ext uri="{D42A27DB-BD31-4B8C-83A1-F6EECF244321}">
                  <p14:modId xmlns:p14="http://schemas.microsoft.com/office/powerpoint/2010/main" val="2420686518"/>
                </p:ext>
              </p:extLst>
            </p:nvPr>
          </p:nvGraphicFramePr>
          <p:xfrm>
            <a:off x="5640039" y="2529058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23" name="Diagram 8"/>
            <p:cNvGraphicFramePr/>
            <p:nvPr>
              <p:extLst>
                <p:ext uri="{D42A27DB-BD31-4B8C-83A1-F6EECF244321}">
                  <p14:modId xmlns:p14="http://schemas.microsoft.com/office/powerpoint/2010/main" val="3382098933"/>
                </p:ext>
              </p:extLst>
            </p:nvPr>
          </p:nvGraphicFramePr>
          <p:xfrm>
            <a:off x="6277301" y="2529058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4" name="Rectangle 9"/>
            <p:cNvSpPr/>
            <p:nvPr/>
          </p:nvSpPr>
          <p:spPr>
            <a:xfrm>
              <a:off x="5640037" y="2694175"/>
              <a:ext cx="1317504" cy="308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ctr">
                <a:defRPr/>
              </a:pPr>
              <a:r>
                <a:rPr lang="pt-BR" sz="1200" b="1" kern="0" dirty="0" smtClean="0">
                  <a:solidFill>
                    <a:prstClr val="black"/>
                  </a:solidFill>
                </a:rPr>
                <a:t>Pagamento</a:t>
              </a:r>
            </a:p>
            <a:p>
              <a:pPr algn="ctr" defTabSz="914400" fontAlgn="ctr">
                <a:defRPr/>
              </a:pPr>
              <a:r>
                <a:rPr lang="pt-BR" sz="1200" b="1" kern="0" dirty="0" smtClean="0">
                  <a:solidFill>
                    <a:prstClr val="black"/>
                  </a:solidFill>
                </a:rPr>
                <a:t>para </a:t>
              </a:r>
              <a:r>
                <a:rPr lang="pt-BR" sz="1200" b="1" kern="0" dirty="0">
                  <a:solidFill>
                    <a:prstClr val="black"/>
                  </a:solidFill>
                </a:rPr>
                <a:t>provimento</a:t>
              </a:r>
            </a:p>
          </p:txBody>
        </p:sp>
        <p:sp>
          <p:nvSpPr>
            <p:cNvPr id="25" name="Right Arrow 10"/>
            <p:cNvSpPr/>
            <p:nvPr/>
          </p:nvSpPr>
          <p:spPr>
            <a:xfrm>
              <a:off x="2424157" y="2582375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fontAlgn="ctr">
                <a:defRPr/>
              </a:pPr>
              <a:r>
                <a:rPr lang="pt-BR" sz="1200" b="1" kern="0" dirty="0">
                  <a:solidFill>
                    <a:prstClr val="white"/>
                  </a:solidFill>
                  <a:latin typeface="Calibri" panose="020F0502020204030204"/>
                </a:rPr>
                <a:t>Critérios de alocação</a:t>
              </a:r>
            </a:p>
          </p:txBody>
        </p:sp>
        <p:sp>
          <p:nvSpPr>
            <p:cNvPr id="26" name="Right Arrow 11"/>
            <p:cNvSpPr/>
            <p:nvPr/>
          </p:nvSpPr>
          <p:spPr>
            <a:xfrm>
              <a:off x="2423802" y="3137417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fontAlgn="ctr">
                <a:defRPr/>
              </a:pPr>
              <a:r>
                <a:rPr lang="pt-BR" sz="1200" b="1" kern="0" dirty="0">
                  <a:solidFill>
                    <a:prstClr val="white"/>
                  </a:solidFill>
                  <a:latin typeface="Calibri" panose="020F0502020204030204"/>
                </a:rPr>
                <a:t>Exemplos de programas</a:t>
              </a:r>
            </a:p>
          </p:txBody>
        </p:sp>
        <p:sp>
          <p:nvSpPr>
            <p:cNvPr id="27" name="Right Arrow 12"/>
            <p:cNvSpPr/>
            <p:nvPr/>
          </p:nvSpPr>
          <p:spPr>
            <a:xfrm>
              <a:off x="2424772" y="3701126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fontAlgn="ctr">
                <a:defRPr/>
              </a:pPr>
              <a:r>
                <a:rPr lang="pt-BR" sz="1200" b="1" kern="0" dirty="0">
                  <a:solidFill>
                    <a:prstClr val="white"/>
                  </a:solidFill>
                  <a:latin typeface="Calibri" panose="020F0502020204030204"/>
                </a:rPr>
                <a:t>Valor anual </a:t>
              </a:r>
            </a:p>
          </p:txBody>
        </p:sp>
        <p:sp>
          <p:nvSpPr>
            <p:cNvPr id="28" name="Right Arrow 13"/>
            <p:cNvSpPr/>
            <p:nvPr/>
          </p:nvSpPr>
          <p:spPr>
            <a:xfrm>
              <a:off x="2424772" y="4261324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fontAlgn="ctr">
                <a:defRPr/>
              </a:pPr>
              <a:r>
                <a:rPr lang="pt-BR" sz="1200" b="1" kern="0" dirty="0">
                  <a:solidFill>
                    <a:prstClr val="white"/>
                  </a:solidFill>
                  <a:latin typeface="Calibri" panose="020F0502020204030204"/>
                </a:rPr>
                <a:t>% do orçamento </a:t>
              </a:r>
            </a:p>
          </p:txBody>
        </p:sp>
      </p:grpSp>
      <p:sp>
        <p:nvSpPr>
          <p:cNvPr id="30" name="Retângulo 29"/>
          <p:cNvSpPr/>
          <p:nvPr/>
        </p:nvSpPr>
        <p:spPr>
          <a:xfrm>
            <a:off x="3725132" y="1809488"/>
            <a:ext cx="2468880" cy="3767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582472" y="6004151"/>
            <a:ext cx="424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pt-BR" sz="1200" kern="0" dirty="0">
                <a:solidFill>
                  <a:prstClr val="black"/>
                </a:solidFill>
              </a:rPr>
              <a:t>Fonte: Plano de uso/orçamento CGFAP/DESF, 2019</a:t>
            </a: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545404" y="283963"/>
            <a:ext cx="8569739" cy="101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/>
              <a:t>Financiamento da</a:t>
            </a:r>
            <a:endParaRPr lang="pt-BR" sz="2000" b="1" dirty="0"/>
          </a:p>
          <a:p>
            <a:r>
              <a:rPr lang="pt-BR" sz="2000" b="1" dirty="0" smtClean="0"/>
              <a:t>Estratégia Saúde da Família</a:t>
            </a:r>
          </a:p>
          <a:p>
            <a:r>
              <a:rPr lang="pt-BR" sz="2000" dirty="0"/>
              <a:t>n</a:t>
            </a:r>
            <a:r>
              <a:rPr lang="pt-BR" sz="2000" dirty="0" smtClean="0"/>
              <a:t>os </a:t>
            </a:r>
            <a:r>
              <a:rPr lang="pt-BR" sz="2000" dirty="0"/>
              <a:t>últimos 20 anos</a:t>
            </a:r>
          </a:p>
        </p:txBody>
      </p:sp>
    </p:spTree>
    <p:extLst>
      <p:ext uri="{BB962C8B-B14F-4D97-AF65-F5344CB8AC3E}">
        <p14:creationId xmlns:p14="http://schemas.microsoft.com/office/powerpoint/2010/main" val="7599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5123"/>
            <a:ext cx="8229600" cy="1143000"/>
          </a:xfrm>
        </p:spPr>
        <p:txBody>
          <a:bodyPr/>
          <a:lstStyle/>
          <a:p>
            <a:r>
              <a:rPr lang="pt-BR" b="1" dirty="0" smtClean="0"/>
              <a:t>SUMÁRIO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215" y="2039816"/>
            <a:ext cx="8229600" cy="3437440"/>
          </a:xfrm>
        </p:spPr>
        <p:txBody>
          <a:bodyPr>
            <a:normAutofit/>
          </a:bodyPr>
          <a:lstStyle/>
          <a:p>
            <a:r>
              <a:rPr lang="pt-BR" dirty="0" smtClean="0"/>
              <a:t>Financiamento da ESF nos últimos 20 anos</a:t>
            </a:r>
          </a:p>
          <a:p>
            <a:r>
              <a:rPr lang="pt-BR" dirty="0" smtClean="0"/>
              <a:t>Previne Brasil, Pagamento por desempenho;</a:t>
            </a:r>
          </a:p>
          <a:p>
            <a:r>
              <a:rPr lang="pt-BR" dirty="0" smtClean="0"/>
              <a:t>Atributos da Atenção Primária, Integralidade e Coordenação do Cuidado;</a:t>
            </a:r>
          </a:p>
          <a:p>
            <a:r>
              <a:rPr lang="pt-BR" dirty="0" smtClean="0"/>
              <a:t>Próximos passos.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26715" y="2606040"/>
            <a:ext cx="8312599" cy="6485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9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57784" y="2450593"/>
            <a:ext cx="8229600" cy="2825495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Pagamento considerando o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cadastro</a:t>
            </a:r>
            <a:r>
              <a:rPr lang="pt-BR" dirty="0" smtClean="0"/>
              <a:t>, o </a:t>
            </a:r>
            <a:r>
              <a:rPr lang="pt-BR" b="1" dirty="0" smtClean="0">
                <a:solidFill>
                  <a:schemeClr val="accent3"/>
                </a:solidFill>
              </a:rPr>
              <a:t>desempenho</a:t>
            </a:r>
            <a:r>
              <a:rPr lang="pt-BR" dirty="0" smtClean="0"/>
              <a:t> e, por adesão a </a:t>
            </a:r>
            <a:r>
              <a:rPr lang="pt-BR" b="1" dirty="0" smtClean="0">
                <a:solidFill>
                  <a:schemeClr val="accent5"/>
                </a:solidFill>
              </a:rPr>
              <a:t>ações estratégicas</a:t>
            </a:r>
            <a:r>
              <a:rPr lang="pt-BR" dirty="0" smtClean="0"/>
              <a:t>;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Todas as equipes</a:t>
            </a:r>
            <a:r>
              <a:rPr lang="pt-BR" dirty="0" smtClean="0"/>
              <a:t>: Saúde da Família (</a:t>
            </a:r>
            <a:r>
              <a:rPr lang="pt-BR" dirty="0" err="1" smtClean="0"/>
              <a:t>eSF</a:t>
            </a:r>
            <a:r>
              <a:rPr lang="pt-BR" dirty="0" smtClean="0"/>
              <a:t>) e Atenção Primária (</a:t>
            </a:r>
            <a:r>
              <a:rPr lang="pt-BR" dirty="0" err="1" smtClean="0"/>
              <a:t>eAP</a:t>
            </a:r>
            <a:r>
              <a:rPr lang="pt-BR" dirty="0" smtClean="0"/>
              <a:t>) são</a:t>
            </a:r>
            <a:r>
              <a:rPr lang="pt-BR" b="1" dirty="0" smtClean="0">
                <a:solidFill>
                  <a:srgbClr val="FF0000"/>
                </a:solidFill>
              </a:rPr>
              <a:t> monitoradas e “avaliadas”, </a:t>
            </a:r>
            <a:r>
              <a:rPr lang="pt-BR" dirty="0" smtClean="0"/>
              <a:t>com metas que qualificam seu desempenho.</a:t>
            </a:r>
          </a:p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84048" y="-237744"/>
            <a:ext cx="8229600" cy="1691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Previne </a:t>
            </a:r>
            <a:r>
              <a:rPr lang="pt-BR" sz="3200" b="1" dirty="0" smtClean="0"/>
              <a:t>Brasil</a:t>
            </a:r>
          </a:p>
        </p:txBody>
      </p:sp>
      <p:sp>
        <p:nvSpPr>
          <p:cNvPr id="10" name="Rectangle 6"/>
          <p:cNvSpPr/>
          <p:nvPr/>
        </p:nvSpPr>
        <p:spPr>
          <a:xfrm>
            <a:off x="1389195" y="765197"/>
            <a:ext cx="6219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Portaria n</a:t>
            </a:r>
            <a:r>
              <a:rPr lang="en-GB" sz="1600" dirty="0">
                <a:latin typeface="+mj-lt"/>
              </a:rPr>
              <a:t>º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smtClean="0">
                <a:latin typeface="+mj-lt"/>
              </a:rPr>
              <a:t>2979, </a:t>
            </a:r>
            <a:r>
              <a:rPr lang="pt-BR" sz="1600" dirty="0">
                <a:latin typeface="+mj-lt"/>
              </a:rPr>
              <a:t>de </a:t>
            </a:r>
            <a:r>
              <a:rPr lang="pt-BR" sz="1600" dirty="0" smtClean="0">
                <a:latin typeface="+mj-lt"/>
              </a:rPr>
              <a:t>12 </a:t>
            </a:r>
            <a:r>
              <a:rPr lang="pt-BR" sz="1600" dirty="0">
                <a:latin typeface="+mj-lt"/>
              </a:rPr>
              <a:t>de </a:t>
            </a:r>
            <a:r>
              <a:rPr lang="pt-BR" sz="1600" dirty="0" smtClean="0">
                <a:latin typeface="+mj-lt"/>
              </a:rPr>
              <a:t>novembro </a:t>
            </a:r>
            <a:r>
              <a:rPr lang="pt-BR" sz="1600" dirty="0">
                <a:latin typeface="+mj-lt"/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232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0" y="1221503"/>
            <a:ext cx="8229600" cy="597478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INDICADORES 2020</a:t>
            </a:r>
            <a:endParaRPr lang="pt-BR" sz="2000" b="1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48640" y="2014798"/>
            <a:ext cx="8229600" cy="380390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9275" lvl="1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t-BR" sz="1800" dirty="0" smtClean="0">
                <a:solidFill>
                  <a:schemeClr val="tx1"/>
                </a:solidFill>
              </a:rPr>
              <a:t>Proporção </a:t>
            </a:r>
            <a:r>
              <a:rPr lang="pt-BR" sz="1800" dirty="0">
                <a:solidFill>
                  <a:schemeClr val="tx1"/>
                </a:solidFill>
              </a:rPr>
              <a:t>de gestantes com pelo menos 6 (seis) consultas pré-natal realizadas, sendo a 1ª até a 20ª semana de gestação.</a:t>
            </a:r>
          </a:p>
          <a:p>
            <a:pPr marL="549275" lvl="1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t-BR" sz="1800" dirty="0">
                <a:solidFill>
                  <a:schemeClr val="tx1"/>
                </a:solidFill>
              </a:rPr>
              <a:t>P</a:t>
            </a:r>
            <a:r>
              <a:rPr lang="pt-BR" sz="1800" dirty="0" smtClean="0">
                <a:solidFill>
                  <a:schemeClr val="tx1"/>
                </a:solidFill>
              </a:rPr>
              <a:t>roporção </a:t>
            </a:r>
            <a:r>
              <a:rPr lang="pt-BR" sz="1800" dirty="0">
                <a:solidFill>
                  <a:schemeClr val="tx1"/>
                </a:solidFill>
              </a:rPr>
              <a:t>de gestantes com realização de exames para sífilis e HIV.</a:t>
            </a:r>
          </a:p>
          <a:p>
            <a:pPr marL="549275" lvl="1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t-BR" sz="1800" dirty="0" smtClean="0">
                <a:solidFill>
                  <a:schemeClr val="tx1"/>
                </a:solidFill>
              </a:rPr>
              <a:t>Proporção </a:t>
            </a:r>
            <a:r>
              <a:rPr lang="pt-BR" sz="1800" dirty="0">
                <a:solidFill>
                  <a:schemeClr val="tx1"/>
                </a:solidFill>
              </a:rPr>
              <a:t>de gestantes com atendimento odontológico realizado.</a:t>
            </a:r>
          </a:p>
          <a:p>
            <a:pPr marL="549275" lvl="1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t-BR" sz="1800" dirty="0" smtClean="0">
                <a:solidFill>
                  <a:schemeClr val="tx1"/>
                </a:solidFill>
              </a:rPr>
              <a:t>Cobertura </a:t>
            </a:r>
            <a:r>
              <a:rPr lang="pt-BR" sz="1800" dirty="0">
                <a:solidFill>
                  <a:schemeClr val="tx1"/>
                </a:solidFill>
              </a:rPr>
              <a:t>de exame </a:t>
            </a:r>
            <a:r>
              <a:rPr lang="pt-BR" sz="1800" dirty="0" err="1">
                <a:solidFill>
                  <a:schemeClr val="tx1"/>
                </a:solidFill>
              </a:rPr>
              <a:t>citopatológico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</a:p>
          <a:p>
            <a:pPr marL="549275" lvl="1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t-BR" sz="1800" dirty="0" smtClean="0">
                <a:solidFill>
                  <a:schemeClr val="tx1"/>
                </a:solidFill>
              </a:rPr>
              <a:t>Cobertura </a:t>
            </a:r>
            <a:r>
              <a:rPr lang="pt-BR" sz="1800" dirty="0">
                <a:solidFill>
                  <a:schemeClr val="tx1"/>
                </a:solidFill>
              </a:rPr>
              <a:t>vacinal de poliomielite inativada e de </a:t>
            </a:r>
            <a:r>
              <a:rPr lang="pt-BR" sz="1800" dirty="0" err="1">
                <a:solidFill>
                  <a:schemeClr val="tx1"/>
                </a:solidFill>
              </a:rPr>
              <a:t>pentavalente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</a:p>
          <a:p>
            <a:pPr marL="549275" lvl="1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t-BR" sz="1800" dirty="0" smtClean="0">
                <a:solidFill>
                  <a:schemeClr val="tx1"/>
                </a:solidFill>
              </a:rPr>
              <a:t>Percentual </a:t>
            </a:r>
            <a:r>
              <a:rPr lang="pt-BR" sz="1800" dirty="0">
                <a:solidFill>
                  <a:schemeClr val="tx1"/>
                </a:solidFill>
              </a:rPr>
              <a:t>de pessoas hipertensas com pressão arterial aferida em cada semestre.</a:t>
            </a:r>
          </a:p>
          <a:p>
            <a:pPr marL="549275" lvl="1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t-BR" sz="1800" dirty="0" smtClean="0">
                <a:solidFill>
                  <a:schemeClr val="tx1"/>
                </a:solidFill>
              </a:rPr>
              <a:t>Percentual </a:t>
            </a:r>
            <a:r>
              <a:rPr lang="pt-BR" sz="1800" dirty="0">
                <a:solidFill>
                  <a:schemeClr val="tx1"/>
                </a:solidFill>
              </a:rPr>
              <a:t>de diabéticos com solicitação de hemoglobina </a:t>
            </a:r>
            <a:r>
              <a:rPr lang="pt-BR" sz="1800" dirty="0" err="1">
                <a:solidFill>
                  <a:schemeClr val="tx1"/>
                </a:solidFill>
              </a:rPr>
              <a:t>glicada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</a:p>
          <a:p>
            <a:pPr marL="432000" lvl="2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chemeClr val="tx1"/>
              </a:solidFill>
            </a:endParaRPr>
          </a:p>
          <a:p>
            <a:pPr marL="684000" lvl="2" indent="-2520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13432" y="-135601"/>
            <a:ext cx="4507992" cy="116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Previne </a:t>
            </a:r>
            <a:r>
              <a:rPr lang="pt-BR" sz="2000" b="1" dirty="0" smtClean="0"/>
              <a:t>Brasil</a:t>
            </a:r>
          </a:p>
          <a:p>
            <a:r>
              <a:rPr lang="pt-BR" sz="2000" dirty="0" smtClean="0"/>
              <a:t>Pagamento </a:t>
            </a:r>
            <a:r>
              <a:rPr lang="pt-BR" sz="2000" dirty="0"/>
              <a:t>por </a:t>
            </a:r>
            <a:r>
              <a:rPr lang="pt-BR" sz="2000" dirty="0" smtClean="0"/>
              <a:t>desempenho</a:t>
            </a:r>
            <a:endParaRPr lang="pt-BR" sz="2000" dirty="0"/>
          </a:p>
        </p:txBody>
      </p:sp>
      <p:sp>
        <p:nvSpPr>
          <p:cNvPr id="6" name="Rectangle 6"/>
          <p:cNvSpPr/>
          <p:nvPr/>
        </p:nvSpPr>
        <p:spPr>
          <a:xfrm>
            <a:off x="2862072" y="717910"/>
            <a:ext cx="3794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+mj-lt"/>
              </a:rPr>
              <a:t>Portaria n</a:t>
            </a:r>
            <a:r>
              <a:rPr lang="en-GB" sz="1400" dirty="0" smtClean="0">
                <a:latin typeface="+mj-lt"/>
              </a:rPr>
              <a:t>º</a:t>
            </a:r>
            <a:r>
              <a:rPr lang="pt-BR" sz="1400" dirty="0" smtClean="0">
                <a:latin typeface="+mj-lt"/>
              </a:rPr>
              <a:t> 3.222, de 10 de dezembro de 2019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2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1393" y="1403497"/>
            <a:ext cx="8229600" cy="66658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FERRAMENTAS PARA O MONITORAMENTO DOS INDICADORES</a:t>
            </a:r>
            <a:endParaRPr lang="pt-BR" sz="24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3432" y="-135601"/>
            <a:ext cx="4507992" cy="116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Previne </a:t>
            </a:r>
            <a:r>
              <a:rPr lang="pt-BR" sz="2000" b="1" dirty="0" smtClean="0"/>
              <a:t>Brasil</a:t>
            </a:r>
          </a:p>
          <a:p>
            <a:r>
              <a:rPr lang="pt-BR" sz="2000" dirty="0" smtClean="0"/>
              <a:t>Pagamento </a:t>
            </a:r>
            <a:r>
              <a:rPr lang="pt-BR" sz="2000" dirty="0"/>
              <a:t>por </a:t>
            </a:r>
            <a:r>
              <a:rPr lang="pt-BR" sz="2000" dirty="0" smtClean="0"/>
              <a:t>desempenho</a:t>
            </a:r>
            <a:endParaRPr lang="pt-BR" sz="2000" dirty="0"/>
          </a:p>
        </p:txBody>
      </p:sp>
      <p:sp>
        <p:nvSpPr>
          <p:cNvPr id="8" name="Rectangle 6"/>
          <p:cNvSpPr/>
          <p:nvPr/>
        </p:nvSpPr>
        <p:spPr>
          <a:xfrm>
            <a:off x="2862072" y="717910"/>
            <a:ext cx="3794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+mj-lt"/>
              </a:rPr>
              <a:t>Portaria n</a:t>
            </a:r>
            <a:r>
              <a:rPr lang="en-GB" sz="1400" dirty="0" smtClean="0">
                <a:latin typeface="+mj-lt"/>
              </a:rPr>
              <a:t>º</a:t>
            </a:r>
            <a:r>
              <a:rPr lang="pt-BR" sz="1400" dirty="0" smtClean="0">
                <a:latin typeface="+mj-lt"/>
              </a:rPr>
              <a:t> 3.222, de 10 de dezembro de 2019</a:t>
            </a:r>
            <a:endParaRPr lang="pt-BR" sz="1400" dirty="0">
              <a:latin typeface="+mj-lt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382638" y="2296162"/>
            <a:ext cx="8531839" cy="4198470"/>
            <a:chOff x="382638" y="2497330"/>
            <a:chExt cx="8531839" cy="419847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5510" y="3137918"/>
              <a:ext cx="4548967" cy="255879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393" y="5024876"/>
              <a:ext cx="2970530" cy="1670924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4226412" y="2583522"/>
              <a:ext cx="2683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/>
                <a:t>SISAB</a:t>
              </a:r>
              <a:endParaRPr lang="pt-BR" sz="28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82638" y="4698604"/>
              <a:ext cx="3368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Indicadores de desempenho</a:t>
              </a:r>
              <a:endParaRPr lang="pt-BR" dirty="0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88" y="2845132"/>
              <a:ext cx="3032211" cy="1705618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457200" y="2497330"/>
              <a:ext cx="3368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Painel de cadastro</a:t>
              </a:r>
              <a:endParaRPr lang="pt-BR" dirty="0"/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H="1">
              <a:off x="3631948" y="4698604"/>
              <a:ext cx="677923" cy="8076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>
              <a:endCxn id="13" idx="3"/>
            </p:cNvCxnSpPr>
            <p:nvPr/>
          </p:nvCxnSpPr>
          <p:spPr>
            <a:xfrm flipH="1" flipV="1">
              <a:off x="3588499" y="3697941"/>
              <a:ext cx="699896" cy="74924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9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1066</Words>
  <Application>Microsoft Office PowerPoint</Application>
  <PresentationFormat>On-screen Show (4:3)</PresentationFormat>
  <Paragraphs>139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SUMÁRIO</vt:lpstr>
      <vt:lpstr>SUMÁRIO</vt:lpstr>
      <vt:lpstr>PowerPoint Presentation</vt:lpstr>
      <vt:lpstr>PowerPoint Presentation</vt:lpstr>
      <vt:lpstr>SUMÁRIO</vt:lpstr>
      <vt:lpstr>PowerPoint Presentation</vt:lpstr>
      <vt:lpstr>INDICADORES 2020</vt:lpstr>
      <vt:lpstr>FERRAMENTAS PARA O MONITORAMENTO DOS INDICADORES</vt:lpstr>
      <vt:lpstr>SUMÁRIO</vt:lpstr>
      <vt:lpstr>INTEGRALIDADE DO CUIDADO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SUMÁRIO</vt:lpstr>
      <vt:lpstr>INDICADORES 2021 e 2022</vt:lpstr>
      <vt:lpstr>PowerPoint Presentation</vt:lpstr>
      <vt:lpstr>REFERÊNCIAS</vt:lpstr>
      <vt:lpstr>PowerPoint Presentation</vt:lpstr>
    </vt:vector>
  </TitlesOfParts>
  <Company>CCPAGENCIA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CIA-Studio yeah</dc:creator>
  <cp:lastModifiedBy>Lari</cp:lastModifiedBy>
  <cp:revision>69</cp:revision>
  <dcterms:created xsi:type="dcterms:W3CDTF">2019-08-13T14:22:08Z</dcterms:created>
  <dcterms:modified xsi:type="dcterms:W3CDTF">2020-03-12T02:23:15Z</dcterms:modified>
</cp:coreProperties>
</file>