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72" r:id="rId5"/>
    <p:sldMasterId id="2147483673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</p:sldIdLst>
  <p:sldSz cy="5143500" cx="9144000"/>
  <p:notesSz cx="6858000" cy="9144000"/>
  <p:embeddedFontLst>
    <p:embeddedFont>
      <p:font typeface="Oswald"/>
      <p:regular r:id="rId36"/>
      <p:bold r:id="rId3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C325271C-6A7C-4612-9254-8F1191B3E7CE}">
  <a:tblStyle styleId="{C325271C-6A7C-4612-9254-8F1191B3E7CE}" styleName="Table_0">
    <a:wholeTbl>
      <a:tcTxStyle b="off" i="off">
        <a:font>
          <a:latin typeface="Arial"/>
          <a:ea typeface="Arial"/>
          <a:cs typeface="Arial"/>
        </a:font>
        <a:srgbClr val="000000"/>
      </a:tcTx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  <a:tblStyle styleId="{BF1ECC90-D880-475D-B5B0-6B852E07A9A6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chemeClr val="lt1"/>
          </a:solidFill>
        </a:fill>
      </a:tcStyle>
    </a:wholeTbl>
    <a:band1H>
      <a:tcTxStyle b="off" i="off"/>
      <a:tcStyle>
        <a:fill>
          <a:solidFill>
            <a:srgbClr val="E9EFF7"/>
          </a:solidFill>
        </a:fill>
      </a:tcStyle>
    </a:band1H>
    <a:band2H>
      <a:tcTxStyle b="off" i="off"/>
    </a:band2H>
    <a:band1V>
      <a:tcTxStyle b="off" i="off"/>
      <a:tcStyle>
        <a:fill>
          <a:solidFill>
            <a:srgbClr val="E9EFF7"/>
          </a:solidFill>
        </a:fill>
      </a:tcStyle>
    </a:band1V>
    <a:band2V>
      <a:tcTxStyle b="off" i="off"/>
    </a:band2V>
    <a:lastCol>
      <a:tcTxStyle b="on" i="off"/>
    </a:lastCol>
    <a:firstCol>
      <a:tcTxStyle b="on" i="off"/>
    </a:firstCol>
    <a:lastRow>
      <a:tcTxStyle b="on" i="off"/>
      <a:tcStyle>
        <a:tcBdr>
          <a:top>
            <a:ln cap="flat" cmpd="sng" w="50800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lt1"/>
          </a:solidFill>
        </a:fill>
      </a:tcStyle>
    </a:lastRow>
    <a:seCell>
      <a:tcTxStyle b="off" i="off"/>
    </a:seCell>
    <a:swCell>
      <a:tcTxStyle b="off" i="off"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5"/>
          </a:solidFill>
        </a:fill>
      </a:tcStyle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3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29" Type="http://schemas.openxmlformats.org/officeDocument/2006/relationships/slide" Target="slides/slide2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slide" Target="slides/slide24.xml"/><Relationship Id="rId30" Type="http://schemas.openxmlformats.org/officeDocument/2006/relationships/slide" Target="slides/slide23.xml"/><Relationship Id="rId11" Type="http://schemas.openxmlformats.org/officeDocument/2006/relationships/slide" Target="slides/slide4.xml"/><Relationship Id="rId33" Type="http://schemas.openxmlformats.org/officeDocument/2006/relationships/slide" Target="slides/slide26.xml"/><Relationship Id="rId10" Type="http://schemas.openxmlformats.org/officeDocument/2006/relationships/slide" Target="slides/slide3.xml"/><Relationship Id="rId32" Type="http://schemas.openxmlformats.org/officeDocument/2006/relationships/slide" Target="slides/slide25.xml"/><Relationship Id="rId13" Type="http://schemas.openxmlformats.org/officeDocument/2006/relationships/slide" Target="slides/slide6.xml"/><Relationship Id="rId35" Type="http://schemas.openxmlformats.org/officeDocument/2006/relationships/slide" Target="slides/slide28.xml"/><Relationship Id="rId12" Type="http://schemas.openxmlformats.org/officeDocument/2006/relationships/slide" Target="slides/slide5.xml"/><Relationship Id="rId34" Type="http://schemas.openxmlformats.org/officeDocument/2006/relationships/slide" Target="slides/slide27.xml"/><Relationship Id="rId15" Type="http://schemas.openxmlformats.org/officeDocument/2006/relationships/slide" Target="slides/slide8.xml"/><Relationship Id="rId37" Type="http://schemas.openxmlformats.org/officeDocument/2006/relationships/font" Target="fonts/Oswald-bold.fntdata"/><Relationship Id="rId14" Type="http://schemas.openxmlformats.org/officeDocument/2006/relationships/slide" Target="slides/slide7.xml"/><Relationship Id="rId36" Type="http://schemas.openxmlformats.org/officeDocument/2006/relationships/font" Target="fonts/Oswald-regular.fntdata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7f0e45fcb8_0_618:notes"/>
          <p:cNvSpPr txBox="1"/>
          <p:nvPr>
            <p:ph idx="1" type="body"/>
          </p:nvPr>
        </p:nvSpPr>
        <p:spPr>
          <a:xfrm>
            <a:off x="685790" y="4343378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89450" lIns="89450" spcFirstLastPara="1" rIns="89450" wrap="square" tIns="894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2" name="Google Shape;132;g7f0e45fcb8_0_618:notes"/>
          <p:cNvSpPr/>
          <p:nvPr>
            <p:ph idx="2" type="sldImg"/>
          </p:nvPr>
        </p:nvSpPr>
        <p:spPr>
          <a:xfrm>
            <a:off x="1143228" y="685793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7f02868d48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7f02868d48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7f0e45fcb8_0_799:notes"/>
          <p:cNvSpPr txBox="1"/>
          <p:nvPr>
            <p:ph idx="1" type="body"/>
          </p:nvPr>
        </p:nvSpPr>
        <p:spPr>
          <a:xfrm>
            <a:off x="685790" y="4343378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89450" lIns="89450" spcFirstLastPara="1" rIns="89450" wrap="square" tIns="894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pt-BR"/>
              <a:t>dificuldade de conseguir pessoas para trabalhar, de realizar todos os procedimentos necessários, de fechar escalas de férias, atestados</a:t>
            </a:r>
            <a:endParaRPr/>
          </a:p>
        </p:txBody>
      </p:sp>
      <p:sp>
        <p:nvSpPr>
          <p:cNvPr id="218" name="Google Shape;218;g7f0e45fcb8_0_799:notes"/>
          <p:cNvSpPr/>
          <p:nvPr>
            <p:ph idx="2" type="sldImg"/>
          </p:nvPr>
        </p:nvSpPr>
        <p:spPr>
          <a:xfrm>
            <a:off x="1143228" y="685793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7f0e45fcb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7f0e45fcb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7f0e45fcb8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7f0e45fcb8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7f0e45fcb8_0_9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7f0e45fcb8_0_9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7f0e45fcb8_0_1036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7f0e45fcb8_0_10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7f0e45fcb8_0_979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7f0e45fcb8_0_9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7f0e45fcb8_0_8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7f0e45fcb8_0_8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7f0e45fcb8_0_9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7f0e45fcb8_0_9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7f0e45fcb8_0_4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7f0e45fcb8_0_4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7f0e45fcb8_0_9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Google Shape;282;g7f0e45fcb8_0_9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712e5fc73e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712e5fc73e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712e5fc73e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g712e5fc73e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712e5fc73e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Google Shape;305;g712e5fc73e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7f0e45fcb8_0_9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Google Shape;312;g7f0e45fcb8_0_9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7f0e45fcb8_0_5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" name="Google Shape;319;g7f0e45fcb8_0_5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7f0e45fcb8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" name="Google Shape;331;g7f0e45fcb8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7f0e45fcb8_0_9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" name="Google Shape;342;g7f0e45fcb8_0_9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7f0e45fcb8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" name="Google Shape;351;g7f0e45fcb8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7f0e45fcb8_0_113:notes"/>
          <p:cNvSpPr txBox="1"/>
          <p:nvPr>
            <p:ph idx="1" type="body"/>
          </p:nvPr>
        </p:nvSpPr>
        <p:spPr>
          <a:xfrm>
            <a:off x="685790" y="4343378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89450" lIns="89450" spcFirstLastPara="1" rIns="89450" wrap="square" tIns="894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pt-BR"/>
              <a:t>falta grafico de linhas</a:t>
            </a:r>
            <a:endParaRPr/>
          </a:p>
        </p:txBody>
      </p:sp>
      <p:sp>
        <p:nvSpPr>
          <p:cNvPr id="149" name="Google Shape;149;g7f0e45fcb8_0_113:notes"/>
          <p:cNvSpPr/>
          <p:nvPr>
            <p:ph idx="2" type="sldImg"/>
          </p:nvPr>
        </p:nvSpPr>
        <p:spPr>
          <a:xfrm>
            <a:off x="1143228" y="685793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7f0e45fcb8_0_7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7f0e45fcb8_0_7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7f0e45fcb8_0_713:notes"/>
          <p:cNvSpPr txBox="1"/>
          <p:nvPr>
            <p:ph idx="1" type="body"/>
          </p:nvPr>
        </p:nvSpPr>
        <p:spPr>
          <a:xfrm>
            <a:off x="685790" y="4343378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89450" lIns="89450" spcFirstLastPara="1" rIns="89450" wrap="square" tIns="894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65" name="Google Shape;165;g7f0e45fcb8_0_713:notes"/>
          <p:cNvSpPr/>
          <p:nvPr>
            <p:ph idx="2" type="sldImg"/>
          </p:nvPr>
        </p:nvSpPr>
        <p:spPr>
          <a:xfrm>
            <a:off x="1143228" y="685793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7f0e45fcb8_0_8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7f0e45fcb8_0_8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7f0e45fcb8_0_198:notes"/>
          <p:cNvSpPr/>
          <p:nvPr>
            <p:ph idx="2" type="sldImg"/>
          </p:nvPr>
        </p:nvSpPr>
        <p:spPr>
          <a:xfrm>
            <a:off x="381288" y="685800"/>
            <a:ext cx="6096000" cy="3429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7f0e45fcb8_0_1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712e5fc73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712e5fc73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7f0e45fcb8_0_8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7f0e45fcb8_0_8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lide de Título" type="title">
  <p:cSld name="TITLE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4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b="0" i="0" sz="4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4" name="Google Shape;54;p14"/>
          <p:cNvSpPr txBox="1"/>
          <p:nvPr>
            <p:ph idx="1" type="subTitle"/>
          </p:nvPr>
        </p:nvSpPr>
        <p:spPr>
          <a:xfrm>
            <a:off x="1143000" y="2701528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Google Shape;55;p14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" name="Google Shape;56;p14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" name="Google Shape;57;p14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ítulo e Conteúdo" type="obj">
  <p:cSld name="OBJEC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0" name="Google Shape;60;p15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" name="Google Shape;61;p15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" name="Google Shape;62;p15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" name="Google Shape;63;p15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uas Partes de Conteúdo" type="twoObj">
  <p:cSld name="TWO_OBJECTS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6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6" name="Google Shape;66;p16"/>
          <p:cNvSpPr txBox="1"/>
          <p:nvPr>
            <p:ph idx="1" type="body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" name="Google Shape;67;p16"/>
          <p:cNvSpPr txBox="1"/>
          <p:nvPr>
            <p:ph idx="2" type="body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Google Shape;68;p16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" name="Google Shape;69;p16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" name="Google Shape;70;p16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beçalho da Seção" type="secHead">
  <p:cSld name="SECTION_HEADER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7"/>
          <p:cNvSpPr txBox="1"/>
          <p:nvPr>
            <p:ph type="title"/>
          </p:nvPr>
        </p:nvSpPr>
        <p:spPr>
          <a:xfrm>
            <a:off x="623888" y="1282304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b="0" i="0" sz="4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3" name="Google Shape;73;p17"/>
          <p:cNvSpPr txBox="1"/>
          <p:nvPr>
            <p:ph idx="1" type="body"/>
          </p:nvPr>
        </p:nvSpPr>
        <p:spPr>
          <a:xfrm>
            <a:off x="623888" y="3442097"/>
            <a:ext cx="7886700" cy="1125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4" name="Google Shape;74;p17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" name="Google Shape;75;p17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" name="Google Shape;76;p17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ação" type="twoTxTwoObj">
  <p:cSld name="TWO_OBJECTS_WITH_TEX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8"/>
          <p:cNvSpPr txBox="1"/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9" name="Google Shape;79;p18"/>
          <p:cNvSpPr txBox="1"/>
          <p:nvPr>
            <p:ph idx="1" type="body"/>
          </p:nvPr>
        </p:nvSpPr>
        <p:spPr>
          <a:xfrm>
            <a:off x="629841" y="1260872"/>
            <a:ext cx="38685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" name="Google Shape;80;p18"/>
          <p:cNvSpPr txBox="1"/>
          <p:nvPr>
            <p:ph idx="2" type="body"/>
          </p:nvPr>
        </p:nvSpPr>
        <p:spPr>
          <a:xfrm>
            <a:off x="629841" y="1878806"/>
            <a:ext cx="3868500" cy="27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" name="Google Shape;81;p18"/>
          <p:cNvSpPr txBox="1"/>
          <p:nvPr>
            <p:ph idx="3" type="body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" name="Google Shape;82;p18"/>
          <p:cNvSpPr txBox="1"/>
          <p:nvPr>
            <p:ph idx="4" type="body"/>
          </p:nvPr>
        </p:nvSpPr>
        <p:spPr>
          <a:xfrm>
            <a:off x="4629150" y="1878806"/>
            <a:ext cx="3887400" cy="27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" name="Google Shape;83;p18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" name="Google Shape;84;p18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" name="Google Shape;85;p18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omente Título" type="titleOnly">
  <p:cSld name="TITLE_ONLY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9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8" name="Google Shape;88;p19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" name="Google Shape;89;p19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" name="Google Shape;90;p19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Em Branco" type="blank">
  <p:cSld name="BLANK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0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3" name="Google Shape;93;p20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4" name="Google Shape;94;p20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údo com Legenda" type="objTx">
  <p:cSld name="OBJECT_WITH_CAPTION_TEXT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1"/>
          <p:cNvSpPr txBox="1"/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7" name="Google Shape;97;p21"/>
          <p:cNvSpPr txBox="1"/>
          <p:nvPr>
            <p:ph idx="1" type="body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6195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2385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2385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2385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2385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2385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2385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8" name="Google Shape;98;p21"/>
          <p:cNvSpPr txBox="1"/>
          <p:nvPr>
            <p:ph idx="2" type="body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9" name="Google Shape;99;p21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0" name="Google Shape;100;p21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1" name="Google Shape;101;p21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Imagem com Legenda" type="picTx">
  <p:cSld name="PICTURE_WITH_CAPTION_TEXT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2"/>
          <p:cNvSpPr txBox="1"/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4" name="Google Shape;104;p22"/>
          <p:cNvSpPr/>
          <p:nvPr>
            <p:ph idx="2" type="pic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5" name="Google Shape;105;p22"/>
          <p:cNvSpPr txBox="1"/>
          <p:nvPr>
            <p:ph idx="1" type="body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6" name="Google Shape;106;p22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7" name="Google Shape;107;p22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8" name="Google Shape;108;p22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ítulo e Texto Vertical" type="vertTx">
  <p:cSld name="VERTICAL_TEXT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3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1" name="Google Shape;111;p23"/>
          <p:cNvSpPr txBox="1"/>
          <p:nvPr>
            <p:ph idx="1" type="body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2" name="Google Shape;112;p23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3" name="Google Shape;113;p23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4" name="Google Shape;114;p23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exto e Título Vertical" type="vertTitleAndTx">
  <p:cSld name="VERTICAL_TITLE_AND_VERTICAL_TEXT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4"/>
          <p:cNvSpPr txBox="1"/>
          <p:nvPr>
            <p:ph type="title"/>
          </p:nvPr>
        </p:nvSpPr>
        <p:spPr>
          <a:xfrm rot="5400000">
            <a:off x="5350050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7" name="Google Shape;117;p24"/>
          <p:cNvSpPr txBox="1"/>
          <p:nvPr>
            <p:ph idx="1" type="body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8" name="Google Shape;118;p24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9" name="Google Shape;119;p24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0" name="Google Shape;120;p24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123" name="Google Shape;123;p2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24" name="Google Shape;124;p2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25" name="Google Shape;125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 sz="1400"/>
            </a:lvl1pPr>
            <a:lvl2pPr lvl="1" rtl="0">
              <a:buNone/>
              <a:defRPr sz="1400"/>
            </a:lvl2pPr>
            <a:lvl3pPr lvl="2" rtl="0">
              <a:buNone/>
              <a:defRPr sz="1400"/>
            </a:lvl3pPr>
            <a:lvl4pPr lvl="3" rtl="0">
              <a:buNone/>
              <a:defRPr sz="1400"/>
            </a:lvl4pPr>
            <a:lvl5pPr lvl="4" rtl="0">
              <a:buNone/>
              <a:defRPr sz="1400"/>
            </a:lvl5pPr>
            <a:lvl6pPr lvl="5" rtl="0">
              <a:buNone/>
              <a:defRPr sz="1400"/>
            </a:lvl6pPr>
            <a:lvl7pPr lvl="6" rtl="0">
              <a:buNone/>
              <a:defRPr sz="1400"/>
            </a:lvl7pPr>
            <a:lvl8pPr lvl="7" rtl="0">
              <a:buNone/>
              <a:defRPr sz="1400"/>
            </a:lvl8pPr>
            <a:lvl9pPr lvl="8" rtl="0">
              <a:buNone/>
              <a:defRPr sz="1400"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128" name="Google Shape;128;p2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129" name="Google Shape;129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 sz="1400"/>
            </a:lvl1pPr>
            <a:lvl2pPr lvl="1" rtl="0">
              <a:buNone/>
              <a:defRPr sz="1400"/>
            </a:lvl2pPr>
            <a:lvl3pPr lvl="2" rtl="0">
              <a:buNone/>
              <a:defRPr sz="1400"/>
            </a:lvl3pPr>
            <a:lvl4pPr lvl="3" rtl="0">
              <a:buNone/>
              <a:defRPr sz="1400"/>
            </a:lvl4pPr>
            <a:lvl5pPr lvl="4" rtl="0">
              <a:buNone/>
              <a:defRPr sz="1400"/>
            </a:lvl5pPr>
            <a:lvl6pPr lvl="5" rtl="0">
              <a:buNone/>
              <a:defRPr sz="1400"/>
            </a:lvl6pPr>
            <a:lvl7pPr lvl="6" rtl="0">
              <a:buNone/>
              <a:defRPr sz="1400"/>
            </a:lvl7pPr>
            <a:lvl8pPr lvl="7" rtl="0">
              <a:buNone/>
              <a:defRPr sz="1400"/>
            </a:lvl8pPr>
            <a:lvl9pPr lvl="8" rtl="0">
              <a:buNone/>
              <a:defRPr sz="1400"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2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5" Type="http://schemas.openxmlformats.org/officeDocument/2006/relationships/theme" Target="../theme/theme3.xml"/><Relationship Id="rId1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13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207946" cy="173944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1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8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0.jpg"/><Relationship Id="rId4" Type="http://schemas.openxmlformats.org/officeDocument/2006/relationships/image" Target="../media/image13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9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6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5.png"/><Relationship Id="rId4" Type="http://schemas.openxmlformats.org/officeDocument/2006/relationships/image" Target="../media/image19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7.png"/><Relationship Id="rId4" Type="http://schemas.openxmlformats.org/officeDocument/2006/relationships/image" Target="../media/image18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1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6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5.png"/><Relationship Id="rId4" Type="http://schemas.openxmlformats.org/officeDocument/2006/relationships/image" Target="../media/image22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3.png"/><Relationship Id="rId4" Type="http://schemas.openxmlformats.org/officeDocument/2006/relationships/image" Target="../media/image27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2.png"/><Relationship Id="rId4" Type="http://schemas.openxmlformats.org/officeDocument/2006/relationships/image" Target="../media/image16.png"/><Relationship Id="rId5" Type="http://schemas.openxmlformats.org/officeDocument/2006/relationships/image" Target="../media/image24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0.jpg"/><Relationship Id="rId4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jpg"/><Relationship Id="rId4" Type="http://schemas.openxmlformats.org/officeDocument/2006/relationships/image" Target="../media/image2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7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35" name="Google Shape;135;p27"/>
          <p:cNvSpPr txBox="1"/>
          <p:nvPr>
            <p:ph idx="1" type="subTitle"/>
          </p:nvPr>
        </p:nvSpPr>
        <p:spPr>
          <a:xfrm>
            <a:off x="1143000" y="2701528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/>
          </a:p>
        </p:txBody>
      </p:sp>
      <p:sp>
        <p:nvSpPr>
          <p:cNvPr id="136" name="Google Shape;136;p27"/>
          <p:cNvSpPr/>
          <p:nvPr/>
        </p:nvSpPr>
        <p:spPr>
          <a:xfrm>
            <a:off x="0" y="3143249"/>
            <a:ext cx="9144000" cy="200760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27"/>
          <p:cNvSpPr/>
          <p:nvPr/>
        </p:nvSpPr>
        <p:spPr>
          <a:xfrm>
            <a:off x="350044" y="328613"/>
            <a:ext cx="8429700" cy="4500600"/>
          </a:xfrm>
          <a:prstGeom prst="rect">
            <a:avLst/>
          </a:prstGeom>
          <a:noFill/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8" name="Google Shape;138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27"/>
          <p:cNvSpPr/>
          <p:nvPr/>
        </p:nvSpPr>
        <p:spPr>
          <a:xfrm>
            <a:off x="576150" y="1375313"/>
            <a:ext cx="6235500" cy="678300"/>
          </a:xfrm>
          <a:prstGeom prst="rect">
            <a:avLst/>
          </a:prstGeom>
          <a:solidFill>
            <a:srgbClr val="0B539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27"/>
          <p:cNvSpPr txBox="1"/>
          <p:nvPr/>
        </p:nvSpPr>
        <p:spPr>
          <a:xfrm>
            <a:off x="2204288" y="1293075"/>
            <a:ext cx="5975100" cy="5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4500">
                <a:solidFill>
                  <a:srgbClr val="FFFFFF"/>
                </a:solidFill>
              </a:rPr>
              <a:t>NOVOS RUMOS</a:t>
            </a:r>
            <a:endParaRPr b="1" sz="45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6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p36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08" name="Google Shape;208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792"/>
            <a:ext cx="9143999" cy="51419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p3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215" name="Google Shape;215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362"/>
            <a:ext cx="9144001" cy="51387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0" name="Google Shape;220;p38"/>
          <p:cNvGraphicFramePr/>
          <p:nvPr/>
        </p:nvGraphicFramePr>
        <p:xfrm>
          <a:off x="350550" y="745823"/>
          <a:ext cx="3000000" cy="3000000"/>
        </p:xfrm>
        <a:graphic>
          <a:graphicData uri="http://schemas.openxmlformats.org/drawingml/2006/table">
            <a:tbl>
              <a:tblPr bandRow="1" firstCol="1" firstRow="1">
                <a:noFill/>
                <a:tableStyleId>{BF1ECC90-D880-475D-B5B0-6B852E07A9A6}</a:tableStyleId>
              </a:tblPr>
              <a:tblGrid>
                <a:gridCol w="2046850"/>
                <a:gridCol w="1306600"/>
                <a:gridCol w="1891075"/>
                <a:gridCol w="3198400"/>
              </a:tblGrid>
              <a:tr h="10055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pt-BR" sz="1700" u="none" cap="none" strike="noStrike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Padrão de Estrutura</a:t>
                      </a:r>
                      <a:endParaRPr sz="1700" u="none" cap="none" strike="noStrike">
                        <a:solidFill>
                          <a:schemeClr val="dk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0" marB="0" marR="54350" marL="543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pt-BR" sz="1700" u="none" cap="none" strike="noStrike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Percentual das Unidades</a:t>
                      </a:r>
                      <a:endParaRPr sz="1700" u="none" cap="none" strike="noStrike">
                        <a:solidFill>
                          <a:schemeClr val="dk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0" marB="0" marR="54350" marL="54350" anchor="ctr">
                    <a:lnL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pt-BR" sz="1700" u="none" cap="none" strike="noStrike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Pessoas diferentes atendidas nos últimos 3 anos</a:t>
                      </a:r>
                      <a:endParaRPr sz="1700" u="none" cap="none" strike="noStrike">
                        <a:solidFill>
                          <a:schemeClr val="dk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0" marB="0" marR="54350" marL="54350" anchor="ctr">
                    <a:lnL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pt-BR" sz="1700" u="none" cap="none" strike="noStrike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Atividades realizadas </a:t>
                      </a:r>
                      <a:endParaRPr sz="1700" u="none" cap="none" strike="noStrike">
                        <a:solidFill>
                          <a:schemeClr val="dk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0" marB="0" marR="54350" marL="54350" anchor="ctr">
                    <a:lnL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DEAF6"/>
                    </a:solidFill>
                  </a:tcPr>
                </a:tc>
              </a:tr>
              <a:tr h="617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pt-BR" sz="17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Boas ou ótimas</a:t>
                      </a:r>
                      <a:endParaRPr sz="1700" u="none" cap="none" strike="noStrike">
                        <a:solidFill>
                          <a:schemeClr val="dk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0" marB="0" marR="54350" marL="543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BR" sz="18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20%</a:t>
                      </a:r>
                      <a:endParaRPr sz="18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0" marB="0" marR="54350" marL="54350" anchor="ctr">
                    <a:lnL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BR" sz="18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207 mil</a:t>
                      </a:r>
                      <a:endParaRPr sz="18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0" marB="0" marR="54350" marL="54350" anchor="ctr">
                    <a:lnL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pt-BR" sz="15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Capacidade plena de resolver o problema das pessoas</a:t>
                      </a:r>
                      <a:endParaRPr sz="15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54000" marB="0" marR="54350" marL="54350" anchor="ctr">
                    <a:lnL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6169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pt-BR" sz="17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Intermediárias</a:t>
                      </a:r>
                      <a:endParaRPr sz="1700" u="none" cap="none" strike="noStrike">
                        <a:solidFill>
                          <a:schemeClr val="dk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0" marB="0" marR="54350" marL="543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BR" sz="18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40%</a:t>
                      </a:r>
                      <a:endParaRPr sz="18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0" marB="0" marR="54350" marL="54350" anchor="ctr">
                    <a:lnL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BR" sz="18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512 mil</a:t>
                      </a:r>
                      <a:endParaRPr sz="18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0" marB="0" marR="54350" marL="54350" anchor="ctr">
                    <a:lnL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pt-BR" sz="15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Capacidade limitada de resolver os problemas das pessoas </a:t>
                      </a:r>
                      <a:endParaRPr sz="15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54000" marB="0" marR="54350" marL="54350" anchor="ctr">
                    <a:lnL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5171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pt-BR" sz="17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Ruins ou péssimas</a:t>
                      </a:r>
                      <a:endParaRPr sz="1700" u="none" cap="none" strike="noStrike">
                        <a:solidFill>
                          <a:schemeClr val="dk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0" marB="0" marR="54350" marL="543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BR" sz="18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40%</a:t>
                      </a:r>
                      <a:endParaRPr sz="18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0" marB="0" marR="54350" marL="54350" anchor="ctr">
                    <a:lnL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BR" sz="18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290 mil</a:t>
                      </a:r>
                      <a:endParaRPr sz="18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0" marB="0" marR="54350" marL="54350" anchor="ctr">
                    <a:lnL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pt-BR" sz="15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Sem </a:t>
                      </a:r>
                      <a:r>
                        <a:rPr b="1" lang="pt-BR" sz="15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condições sanitárias mínimas</a:t>
                      </a:r>
                      <a:r>
                        <a:rPr lang="pt-BR" sz="15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para </a:t>
                      </a:r>
                      <a:r>
                        <a:rPr lang="pt-BR" sz="15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fazer</a:t>
                      </a:r>
                      <a:r>
                        <a:rPr lang="pt-BR" sz="15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atividades da Atenção Primária - realização de pontos, por exemplo. Dificuldade de captação de médicos pela estrutura.</a:t>
                      </a:r>
                      <a:endParaRPr sz="15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54000" marB="0" marR="54350" marL="54350" anchor="ctr">
                    <a:lnL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sp>
        <p:nvSpPr>
          <p:cNvPr id="221" name="Google Shape;221;p38"/>
          <p:cNvSpPr/>
          <p:nvPr/>
        </p:nvSpPr>
        <p:spPr>
          <a:xfrm>
            <a:off x="871538" y="1813322"/>
            <a:ext cx="9144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p38"/>
          <p:cNvSpPr/>
          <p:nvPr/>
        </p:nvSpPr>
        <p:spPr>
          <a:xfrm>
            <a:off x="578643" y="245241"/>
            <a:ext cx="6943200" cy="387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</a:pPr>
            <a:r>
              <a:rPr b="1" i="0" lang="pt-BR" sz="18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PADRÃO DE ESTRUTURA DAS UNIDADES</a:t>
            </a:r>
            <a:endParaRPr b="1" i="0" sz="2700" u="none" cap="none" strike="noStrike">
              <a:solidFill>
                <a:schemeClr val="accen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accen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accen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accen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p39"/>
          <p:cNvSpPr txBox="1"/>
          <p:nvPr>
            <p:ph idx="1" type="body"/>
          </p:nvPr>
        </p:nvSpPr>
        <p:spPr>
          <a:xfrm>
            <a:off x="5207900" y="1202925"/>
            <a:ext cx="36162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Fechamento de 9% das Unidades de Saúde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-"/>
            </a:pPr>
            <a:r>
              <a:rPr lang="pt-BR"/>
              <a:t>equipes simples, sem condição sanitária para atendimento na APS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pt-BR"/>
              <a:t>impossibilidade de procedimentos cirúrgicos ambulatoriais, por exemplo (sutura, drenagem de abscesso)</a:t>
            </a:r>
            <a:endParaRPr/>
          </a:p>
          <a:p>
            <a:pPr indent="0" lvl="0" marL="9144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descr="A group of people standing in front of a house&#10;&#10;Description generated with very high confidence" id="229" name="Google Shape;229;p39"/>
          <p:cNvPicPr preferRelativeResize="0"/>
          <p:nvPr/>
        </p:nvPicPr>
        <p:blipFill rotWithShape="1">
          <a:blip r:embed="rId3">
            <a:alphaModFix/>
          </a:blip>
          <a:srcRect b="0" l="0" r="31712" t="8867"/>
          <a:stretch/>
        </p:blipFill>
        <p:spPr>
          <a:xfrm>
            <a:off x="304800" y="1138237"/>
            <a:ext cx="4703762" cy="3513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4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p40"/>
          <p:cNvSpPr txBox="1"/>
          <p:nvPr>
            <p:ph idx="1" type="body"/>
          </p:nvPr>
        </p:nvSpPr>
        <p:spPr>
          <a:xfrm>
            <a:off x="5207900" y="1202925"/>
            <a:ext cx="36162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pt-BR" sz="1800"/>
              <a:t>Equipes transferidas para USs próximas, mais adequadas, com horário ampliado e pelo menos 3 ESFs</a:t>
            </a:r>
            <a:endParaRPr/>
          </a:p>
          <a:p>
            <a:pPr indent="0" lvl="0" marL="9144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descr="A group of people standing in front of a house&#10;&#10;Description generated with very high confidence" id="236" name="Google Shape;236;p40"/>
          <p:cNvPicPr preferRelativeResize="0"/>
          <p:nvPr/>
        </p:nvPicPr>
        <p:blipFill rotWithShape="1">
          <a:blip r:embed="rId3">
            <a:alphaModFix/>
          </a:blip>
          <a:srcRect b="0" l="0" r="31712" t="8867"/>
          <a:stretch/>
        </p:blipFill>
        <p:spPr>
          <a:xfrm>
            <a:off x="304800" y="1138237"/>
            <a:ext cx="4703762" cy="3513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41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Google Shape;242;p41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43" name="Google Shape;243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04913" y="195263"/>
            <a:ext cx="6734175" cy="4752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42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Google Shape;249;p42"/>
          <p:cNvSpPr txBox="1"/>
          <p:nvPr>
            <p:ph idx="1" type="subTitle"/>
          </p:nvPr>
        </p:nvSpPr>
        <p:spPr>
          <a:xfrm>
            <a:off x="1143000" y="2701528"/>
            <a:ext cx="6858000" cy="12417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50" name="Google Shape;250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450"/>
            <a:ext cx="9144000" cy="2635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2634125"/>
            <a:ext cx="9036726" cy="2509374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42"/>
          <p:cNvSpPr txBox="1"/>
          <p:nvPr/>
        </p:nvSpPr>
        <p:spPr>
          <a:xfrm>
            <a:off x="1704875" y="231175"/>
            <a:ext cx="7339500" cy="8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Acima: proporção de buscas por "asma" no Google Trends, em POA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Abaixo: CIDs de asma na APS de POA no mesmo período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4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" name="Google Shape;258;p4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59" name="Google Shape;259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676131"/>
            <a:ext cx="6858002" cy="24201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71272"/>
            <a:ext cx="6858002" cy="2372156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p43"/>
          <p:cNvSpPr txBox="1"/>
          <p:nvPr/>
        </p:nvSpPr>
        <p:spPr>
          <a:xfrm>
            <a:off x="817025" y="3221644"/>
            <a:ext cx="7130400" cy="6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Modelo</a:t>
            </a:r>
            <a:endParaRPr/>
          </a:p>
        </p:txBody>
      </p:sp>
      <p:sp>
        <p:nvSpPr>
          <p:cNvPr id="262" name="Google Shape;262;p43"/>
          <p:cNvSpPr txBox="1"/>
          <p:nvPr/>
        </p:nvSpPr>
        <p:spPr>
          <a:xfrm>
            <a:off x="878925" y="937706"/>
            <a:ext cx="7130400" cy="6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São Carlos</a:t>
            </a:r>
            <a:endParaRPr/>
          </a:p>
        </p:txBody>
      </p:sp>
      <p:sp>
        <p:nvSpPr>
          <p:cNvPr id="263" name="Google Shape;263;p43"/>
          <p:cNvSpPr txBox="1"/>
          <p:nvPr/>
        </p:nvSpPr>
        <p:spPr>
          <a:xfrm>
            <a:off x="6858000" y="1914475"/>
            <a:ext cx="2286000" cy="16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No de pessoas atendidas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por mês nas USs São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Carlos e Modelo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Seta </a:t>
            </a:r>
            <a:r>
              <a:rPr lang="pt-BR">
                <a:solidFill>
                  <a:srgbClr val="E06666"/>
                </a:solidFill>
              </a:rPr>
              <a:t>Vermelha:</a:t>
            </a:r>
            <a:r>
              <a:rPr lang="pt-BR"/>
              <a:t>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Início do turno estendido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em cada US</a:t>
            </a:r>
            <a:endParaRPr/>
          </a:p>
        </p:txBody>
      </p:sp>
      <p:sp>
        <p:nvSpPr>
          <p:cNvPr id="264" name="Google Shape;264;p43"/>
          <p:cNvSpPr/>
          <p:nvPr/>
        </p:nvSpPr>
        <p:spPr>
          <a:xfrm>
            <a:off x="2801525" y="1126000"/>
            <a:ext cx="419100" cy="6240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E0666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" name="Google Shape;265;p43"/>
          <p:cNvSpPr/>
          <p:nvPr/>
        </p:nvSpPr>
        <p:spPr>
          <a:xfrm>
            <a:off x="3258725" y="2954800"/>
            <a:ext cx="419100" cy="6240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E0666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44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1" name="Google Shape;271;p44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72" name="Google Shape;272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992" y="0"/>
            <a:ext cx="8520016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45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Indicadores Quantitativos</a:t>
            </a:r>
            <a:endParaRPr/>
          </a:p>
        </p:txBody>
      </p:sp>
      <p:sp>
        <p:nvSpPr>
          <p:cNvPr id="278" name="Google Shape;278;p45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79" name="Google Shape;279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397925"/>
            <a:ext cx="9144001" cy="36783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8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Monitoramento de Indicadores</a:t>
            </a:r>
            <a:endParaRPr/>
          </a:p>
        </p:txBody>
      </p:sp>
      <p:sp>
        <p:nvSpPr>
          <p:cNvPr id="146" name="Google Shape;146;p28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Desafios e Oportunidades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SMS POA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Mar/2020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46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Indicadores Qualitativos</a:t>
            </a:r>
            <a:endParaRPr/>
          </a:p>
        </p:txBody>
      </p:sp>
      <p:sp>
        <p:nvSpPr>
          <p:cNvPr id="285" name="Google Shape;285;p46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86" name="Google Shape;286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320427"/>
            <a:ext cx="9143999" cy="2938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4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" name="Google Shape;292;p4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293" name="Google Shape;293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901" y="1143000"/>
            <a:ext cx="4377950" cy="3078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Google Shape;294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67375" y="1152475"/>
            <a:ext cx="4333382" cy="3054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4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0" name="Google Shape;300;p4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301" name="Google Shape;301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88600" y="0"/>
            <a:ext cx="2564799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" name="Google Shape;302;p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7900" y="62475"/>
            <a:ext cx="4549430" cy="5081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4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8" name="Google Shape;308;p4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309" name="Google Shape;309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567700"/>
            <a:ext cx="9143998" cy="341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50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Indicadores Qualitativos</a:t>
            </a:r>
            <a:endParaRPr/>
          </a:p>
        </p:txBody>
      </p:sp>
      <p:sp>
        <p:nvSpPr>
          <p:cNvPr id="315" name="Google Shape;315;p50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16" name="Google Shape;316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320427"/>
            <a:ext cx="9143999" cy="2938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5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2" name="Google Shape;322;p5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323" name="Google Shape;323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95400" y="1981200"/>
            <a:ext cx="6553200" cy="1181100"/>
          </a:xfrm>
          <a:prstGeom prst="rect">
            <a:avLst/>
          </a:prstGeom>
          <a:noFill/>
          <a:ln>
            <a:noFill/>
          </a:ln>
        </p:spPr>
      </p:pic>
      <p:sp>
        <p:nvSpPr>
          <p:cNvPr id="324" name="Google Shape;324;p51"/>
          <p:cNvSpPr txBox="1"/>
          <p:nvPr/>
        </p:nvSpPr>
        <p:spPr>
          <a:xfrm>
            <a:off x="726350" y="2867250"/>
            <a:ext cx="881400" cy="31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>
                <a:solidFill>
                  <a:srgbClr val="3C78D8"/>
                </a:solidFill>
              </a:rPr>
              <a:t>+29%</a:t>
            </a:r>
            <a:endParaRPr b="1">
              <a:solidFill>
                <a:srgbClr val="3C78D8"/>
              </a:solidFill>
            </a:endParaRPr>
          </a:p>
        </p:txBody>
      </p:sp>
      <p:sp>
        <p:nvSpPr>
          <p:cNvPr id="325" name="Google Shape;325;p51"/>
          <p:cNvSpPr txBox="1"/>
          <p:nvPr/>
        </p:nvSpPr>
        <p:spPr>
          <a:xfrm>
            <a:off x="726350" y="2638650"/>
            <a:ext cx="881400" cy="31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>
                <a:solidFill>
                  <a:srgbClr val="3C78D8"/>
                </a:solidFill>
              </a:rPr>
              <a:t>+76%</a:t>
            </a:r>
            <a:endParaRPr b="1">
              <a:solidFill>
                <a:srgbClr val="3C78D8"/>
              </a:solidFill>
            </a:endParaRPr>
          </a:p>
        </p:txBody>
      </p:sp>
      <p:sp>
        <p:nvSpPr>
          <p:cNvPr id="326" name="Google Shape;326;p51"/>
          <p:cNvSpPr txBox="1"/>
          <p:nvPr/>
        </p:nvSpPr>
        <p:spPr>
          <a:xfrm>
            <a:off x="726350" y="2333850"/>
            <a:ext cx="881400" cy="31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>
                <a:solidFill>
                  <a:srgbClr val="3C78D8"/>
                </a:solidFill>
              </a:rPr>
              <a:t>+35%</a:t>
            </a:r>
            <a:endParaRPr b="1">
              <a:solidFill>
                <a:srgbClr val="3C78D8"/>
              </a:solidFill>
            </a:endParaRPr>
          </a:p>
        </p:txBody>
      </p:sp>
      <p:pic>
        <p:nvPicPr>
          <p:cNvPr id="327" name="Google Shape;327;p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69113" y="3371863"/>
            <a:ext cx="1323975" cy="1447800"/>
          </a:xfrm>
          <a:prstGeom prst="rect">
            <a:avLst/>
          </a:prstGeom>
          <a:noFill/>
          <a:ln>
            <a:noFill/>
          </a:ln>
        </p:spPr>
      </p:pic>
      <p:sp>
        <p:nvSpPr>
          <p:cNvPr id="328" name="Google Shape;328;p51"/>
          <p:cNvSpPr txBox="1"/>
          <p:nvPr/>
        </p:nvSpPr>
        <p:spPr>
          <a:xfrm>
            <a:off x="3062975" y="3667675"/>
            <a:ext cx="7339500" cy="8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rgbClr val="3C78D8"/>
                </a:solidFill>
              </a:rPr>
              <a:t>145 mil</a:t>
            </a:r>
            <a:r>
              <a:rPr lang="pt-BR" sz="2400"/>
              <a:t> </a:t>
            </a:r>
            <a:r>
              <a:rPr lang="pt-BR" sz="1800"/>
              <a:t>novas pessoas acessaram a APS: 2016 X 2019</a:t>
            </a:r>
            <a:endParaRPr sz="18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52"/>
          <p:cNvSpPr txBox="1"/>
          <p:nvPr>
            <p:ph type="title"/>
          </p:nvPr>
        </p:nvSpPr>
        <p:spPr>
          <a:xfrm>
            <a:off x="514525" y="445025"/>
            <a:ext cx="4092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Aumento da Resolutividade</a:t>
            </a:r>
            <a:endParaRPr/>
          </a:p>
        </p:txBody>
      </p:sp>
      <p:sp>
        <p:nvSpPr>
          <p:cNvPr id="334" name="Google Shape;334;p5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335" name="Google Shape;335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5655" y="2967055"/>
            <a:ext cx="3791550" cy="1674700"/>
          </a:xfrm>
          <a:prstGeom prst="rect">
            <a:avLst/>
          </a:prstGeom>
          <a:noFill/>
          <a:ln>
            <a:noFill/>
          </a:ln>
        </p:spPr>
      </p:pic>
      <p:sp>
        <p:nvSpPr>
          <p:cNvPr id="336" name="Google Shape;336;p52"/>
          <p:cNvSpPr txBox="1"/>
          <p:nvPr/>
        </p:nvSpPr>
        <p:spPr>
          <a:xfrm>
            <a:off x="4607425" y="3431150"/>
            <a:ext cx="9996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3000">
                <a:solidFill>
                  <a:srgbClr val="E06666"/>
                </a:solidFill>
              </a:rPr>
              <a:t>81% </a:t>
            </a:r>
            <a:endParaRPr b="1" sz="3000">
              <a:solidFill>
                <a:srgbClr val="E06666"/>
              </a:solidFill>
            </a:endParaRPr>
          </a:p>
        </p:txBody>
      </p:sp>
      <p:sp>
        <p:nvSpPr>
          <p:cNvPr id="337" name="Google Shape;337;p52"/>
          <p:cNvSpPr/>
          <p:nvPr/>
        </p:nvSpPr>
        <p:spPr>
          <a:xfrm>
            <a:off x="5905500" y="3428025"/>
            <a:ext cx="1390800" cy="6954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8" name="Google Shape;338;p52"/>
          <p:cNvSpPr txBox="1"/>
          <p:nvPr/>
        </p:nvSpPr>
        <p:spPr>
          <a:xfrm>
            <a:off x="7503025" y="3431150"/>
            <a:ext cx="9996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3000">
                <a:solidFill>
                  <a:srgbClr val="3C78D8"/>
                </a:solidFill>
              </a:rPr>
              <a:t>86% </a:t>
            </a:r>
            <a:endParaRPr b="1" sz="3000">
              <a:solidFill>
                <a:srgbClr val="3C78D8"/>
              </a:solidFill>
            </a:endParaRPr>
          </a:p>
        </p:txBody>
      </p:sp>
      <p:pic>
        <p:nvPicPr>
          <p:cNvPr id="339" name="Google Shape;339;p52"/>
          <p:cNvPicPr preferRelativeResize="0"/>
          <p:nvPr/>
        </p:nvPicPr>
        <p:blipFill rotWithShape="1">
          <a:blip r:embed="rId4">
            <a:alphaModFix/>
          </a:blip>
          <a:srcRect b="43019" l="0" r="0" t="8354"/>
          <a:stretch/>
        </p:blipFill>
        <p:spPr>
          <a:xfrm>
            <a:off x="4607425" y="173800"/>
            <a:ext cx="4388375" cy="28327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53"/>
          <p:cNvSpPr txBox="1"/>
          <p:nvPr>
            <p:ph type="title"/>
          </p:nvPr>
        </p:nvSpPr>
        <p:spPr>
          <a:xfrm>
            <a:off x="57225" y="247550"/>
            <a:ext cx="2833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b="1" lang="pt-BR" sz="1400"/>
            </a:br>
            <a:br>
              <a:rPr lang="pt-BR" sz="1400"/>
            </a:b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pt-BR"/>
            </a:br>
            <a:endParaRPr/>
          </a:p>
        </p:txBody>
      </p:sp>
      <p:pic>
        <p:nvPicPr>
          <p:cNvPr id="345" name="Google Shape;345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225" y="164225"/>
            <a:ext cx="6173650" cy="248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6" name="Google Shape;346;p5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225" y="2975169"/>
            <a:ext cx="6173649" cy="1983756"/>
          </a:xfrm>
          <a:prstGeom prst="rect">
            <a:avLst/>
          </a:prstGeom>
          <a:noFill/>
          <a:ln>
            <a:noFill/>
          </a:ln>
        </p:spPr>
      </p:pic>
      <p:pic>
        <p:nvPicPr>
          <p:cNvPr id="347" name="Google Shape;347;p5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83275" y="2667000"/>
            <a:ext cx="2608325" cy="1467735"/>
          </a:xfrm>
          <a:prstGeom prst="rect">
            <a:avLst/>
          </a:prstGeom>
          <a:noFill/>
          <a:ln>
            <a:noFill/>
          </a:ln>
        </p:spPr>
      </p:pic>
      <p:sp>
        <p:nvSpPr>
          <p:cNvPr id="348" name="Google Shape;348;p53"/>
          <p:cNvSpPr txBox="1"/>
          <p:nvPr/>
        </p:nvSpPr>
        <p:spPr>
          <a:xfrm>
            <a:off x="7281675" y="340500"/>
            <a:ext cx="811500" cy="85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600">
              <a:solidFill>
                <a:srgbClr val="3C78D8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9600">
                <a:solidFill>
                  <a:srgbClr val="3C78D8"/>
                </a:solidFill>
              </a:rPr>
              <a:t>+</a:t>
            </a:r>
            <a:endParaRPr sz="9600">
              <a:solidFill>
                <a:srgbClr val="3C78D8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5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4" name="Google Shape;354;p5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800"/>
              <a:t>Obrigado! </a:t>
            </a:r>
            <a:endParaRPr sz="4800"/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rPr b="1" lang="pt-BR" sz="2400"/>
              <a:t>Thiago Frank</a:t>
            </a:r>
            <a:endParaRPr b="1" sz="2400"/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rPr lang="pt-BR" sz="1400"/>
              <a:t>Médico de Família</a:t>
            </a:r>
            <a:endParaRPr sz="1400"/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rPr lang="pt-BR" sz="1400"/>
              <a:t>Diretor Geral de APS </a:t>
            </a:r>
            <a:endParaRPr sz="1400"/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rPr lang="pt-BR" sz="1400"/>
              <a:t>SMS POA</a:t>
            </a:r>
            <a:endParaRPr sz="1400"/>
          </a:p>
          <a:p>
            <a:pPr indent="0" lvl="0" marL="0" rtl="0" algn="ctr">
              <a:spcBef>
                <a:spcPts val="1600"/>
              </a:spcBef>
              <a:spcAft>
                <a:spcPts val="1600"/>
              </a:spcAft>
              <a:buNone/>
            </a:pPr>
            <a:r>
              <a:rPr lang="pt-BR" sz="2400"/>
              <a:t>thiago.frank@portoalegre.rs.gov.br</a:t>
            </a:r>
            <a:endParaRPr sz="24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1" name="Google Shape;151;p29"/>
          <p:cNvGraphicFramePr/>
          <p:nvPr/>
        </p:nvGraphicFramePr>
        <p:xfrm>
          <a:off x="245447" y="141915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{C325271C-6A7C-4612-9254-8F1191B3E7CE}</a:tableStyleId>
              </a:tblPr>
              <a:tblGrid>
                <a:gridCol w="2175300"/>
                <a:gridCol w="1280500"/>
                <a:gridCol w="814700"/>
                <a:gridCol w="1200750"/>
                <a:gridCol w="1014825"/>
                <a:gridCol w="833475"/>
                <a:gridCol w="1186400"/>
              </a:tblGrid>
              <a:tr h="3993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1" sz="18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62500" marB="62500" marR="78525" marL="785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E2F3"/>
                    </a:solidFill>
                  </a:tcPr>
                </a:tc>
                <a:tc gridSpan="3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b="1" lang="pt-BR" sz="1500" u="none" cap="none" strike="noStrike">
                          <a:solidFill>
                            <a:schemeClr val="dk1"/>
                          </a:solidFill>
                        </a:rPr>
                        <a:t>2017</a:t>
                      </a:r>
                      <a:endParaRPr b="1" sz="15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62500" marB="62500" marR="78525" marL="78525" anchor="ctr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E2F3"/>
                    </a:solidFill>
                  </a:tcPr>
                </a:tc>
                <a:tc hMerge="1"/>
                <a:tc hMerge="1"/>
                <a:tc gridSpan="3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b="1" lang="pt-BR" sz="1500" u="none" cap="none" strike="noStrike">
                          <a:solidFill>
                            <a:schemeClr val="dk1"/>
                          </a:solidFill>
                        </a:rPr>
                        <a:t>2018</a:t>
                      </a:r>
                      <a:endParaRPr b="1" sz="15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62500" marB="62500" marR="78525" marL="78525" anchor="ctr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E2F3"/>
                    </a:solidFill>
                  </a:tcPr>
                </a:tc>
                <a:tc hMerge="1"/>
                <a:tc hMerge="1"/>
              </a:tr>
              <a:tr h="3521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b="1" lang="pt-BR" sz="1400" u="none" cap="none" strike="noStrike">
                          <a:solidFill>
                            <a:schemeClr val="dk1"/>
                          </a:solidFill>
                        </a:rPr>
                        <a:t>Nível de Atenção</a:t>
                      </a:r>
                      <a:endParaRPr b="1" sz="14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62500" marB="62500" marR="78525" marL="785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b="1" lang="pt-BR" sz="1400" u="none" cap="none" strike="noStrike">
                          <a:solidFill>
                            <a:schemeClr val="dk1"/>
                          </a:solidFill>
                        </a:rPr>
                        <a:t>São Paulo</a:t>
                      </a:r>
                      <a:endParaRPr b="1" sz="14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62500" marB="62500" marR="78525" marL="78525" anchor="ctr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b="1" lang="pt-BR" sz="1400" u="none" cap="none" strike="noStrike">
                          <a:solidFill>
                            <a:schemeClr val="dk1"/>
                          </a:solidFill>
                        </a:rPr>
                        <a:t>Curitiba</a:t>
                      </a:r>
                      <a:endParaRPr b="1" sz="14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62500" marB="62500" marR="78525" marL="785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b="1" lang="pt-BR" sz="1400" u="none" cap="none" strike="noStrike">
                          <a:solidFill>
                            <a:schemeClr val="dk1"/>
                          </a:solidFill>
                        </a:rPr>
                        <a:t>Porto Alegre</a:t>
                      </a:r>
                      <a:endParaRPr b="1" sz="14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62500" marB="62500" marR="78525" marL="785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b="1" lang="pt-BR" sz="1400" u="none" cap="none" strike="noStrike">
                          <a:solidFill>
                            <a:schemeClr val="dk1"/>
                          </a:solidFill>
                        </a:rPr>
                        <a:t>São Paulo</a:t>
                      </a:r>
                      <a:endParaRPr b="1" sz="14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62500" marB="62500" marR="78525" marL="78525" anchor="ctr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b="1" lang="pt-BR" sz="1400" u="none" cap="none" strike="noStrike">
                          <a:solidFill>
                            <a:schemeClr val="dk1"/>
                          </a:solidFill>
                        </a:rPr>
                        <a:t>Curitiba</a:t>
                      </a:r>
                      <a:endParaRPr b="1" sz="14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62500" marB="62500" marR="78525" marL="785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b="1" lang="pt-BR" sz="1400" u="none" cap="none" strike="noStrike">
                          <a:solidFill>
                            <a:schemeClr val="dk1"/>
                          </a:solidFill>
                        </a:rPr>
                        <a:t>Porto Alegre</a:t>
                      </a:r>
                      <a:endParaRPr b="1" sz="14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62500" marB="62500" marR="78525" marL="785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E2F3"/>
                    </a:solidFill>
                  </a:tcPr>
                </a:tc>
              </a:tr>
              <a:tr h="4091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pt-BR" sz="1500" u="none" cap="none" strike="noStrike"/>
                        <a:t>Atenção Primária</a:t>
                      </a:r>
                      <a:endParaRPr sz="1500" u="none" cap="none" strike="noStrike"/>
                    </a:p>
                  </a:txBody>
                  <a:tcPr marT="62500" marB="62500" marR="78525" marL="785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pt-BR" sz="1500" u="none" cap="none" strike="noStrike"/>
                        <a:t>36,47%</a:t>
                      </a:r>
                      <a:endParaRPr sz="1500" u="none" cap="none" strike="noStrike"/>
                    </a:p>
                  </a:txBody>
                  <a:tcPr marT="62500" marB="62500" marR="78525" marL="78525" anchor="ctr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pt-BR" sz="1500" u="none" cap="none" strike="noStrike"/>
                        <a:t>44,63%</a:t>
                      </a:r>
                      <a:endParaRPr sz="1500" u="none" cap="none" strike="noStrike"/>
                    </a:p>
                  </a:txBody>
                  <a:tcPr marT="62500" marB="62500" marR="78525" marL="785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b="1" lang="pt-BR" sz="1500" u="none" cap="none" strike="noStrike"/>
                        <a:t>13,25%</a:t>
                      </a:r>
                      <a:endParaRPr b="1" sz="1500" u="none" cap="none" strike="noStrike"/>
                    </a:p>
                  </a:txBody>
                  <a:tcPr marT="62500" marB="62500" marR="78525" marL="785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b="1" lang="pt-BR" sz="1500" u="none" cap="none" strike="noStrike"/>
                        <a:t>36,01%</a:t>
                      </a:r>
                      <a:endParaRPr b="1" sz="1500" u="none" cap="none" strike="noStrike"/>
                    </a:p>
                  </a:txBody>
                  <a:tcPr marT="62500" marB="62500" marR="78525" marL="78525" anchor="ctr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b="1" lang="pt-BR" sz="1500" u="none" cap="none" strike="noStrike"/>
                        <a:t>42,82%</a:t>
                      </a:r>
                      <a:endParaRPr b="1" sz="1500" u="none" cap="none" strike="noStrike"/>
                    </a:p>
                  </a:txBody>
                  <a:tcPr marT="62500" marB="62500" marR="78525" marL="785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b="1" lang="pt-BR" sz="1500" u="none" cap="none" strike="noStrike"/>
                        <a:t>15,22%</a:t>
                      </a:r>
                      <a:endParaRPr b="1" sz="1500" u="none" cap="none" strike="noStrike"/>
                    </a:p>
                  </a:txBody>
                  <a:tcPr marT="62500" marB="62500" marR="78525" marL="785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5336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500" u="none" cap="none" strike="noStrike"/>
                        <a:t>Atenção Especializada e Hospitalar</a:t>
                      </a:r>
                      <a:endParaRPr sz="1500" u="none" cap="none" strike="noStrike"/>
                    </a:p>
                  </a:txBody>
                  <a:tcPr marT="62500" marB="62500" marR="78525" marL="785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pt-BR" sz="1500" u="none" cap="none" strike="noStrike"/>
                        <a:t>31,12%</a:t>
                      </a:r>
                      <a:endParaRPr sz="1500" u="none" cap="none" strike="noStrike"/>
                    </a:p>
                  </a:txBody>
                  <a:tcPr marT="62500" marB="62500" marR="78525" marL="78525" anchor="ctr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pt-BR" sz="1500" u="none" cap="none" strike="noStrike"/>
                        <a:t>53,69%</a:t>
                      </a:r>
                      <a:endParaRPr sz="1500" u="none" cap="none" strike="noStrike"/>
                    </a:p>
                  </a:txBody>
                  <a:tcPr marT="62500" marB="62500" marR="78525" marL="785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b="1" lang="pt-BR" sz="1500" u="none" cap="none" strike="noStrike"/>
                        <a:t>67,62%</a:t>
                      </a:r>
                      <a:endParaRPr b="1" sz="1500" u="none" cap="none" strike="noStrike"/>
                    </a:p>
                  </a:txBody>
                  <a:tcPr marT="62500" marB="62500" marR="78525" marL="785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b="1" lang="pt-BR" sz="1500" u="none" cap="none" strike="noStrike"/>
                        <a:t>32,49%</a:t>
                      </a:r>
                      <a:endParaRPr b="1" sz="1500" u="none" cap="none" strike="noStrike"/>
                    </a:p>
                  </a:txBody>
                  <a:tcPr marT="62500" marB="62500" marR="78525" marL="78525" anchor="ctr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b="1" lang="pt-BR" sz="1500" u="none" cap="none" strike="noStrike"/>
                        <a:t>55,39%</a:t>
                      </a:r>
                      <a:endParaRPr b="1" sz="1500" u="none" cap="none" strike="noStrike"/>
                    </a:p>
                  </a:txBody>
                  <a:tcPr marT="62500" marB="62500" marR="78525" marL="785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b="1" lang="pt-BR" sz="1500" u="none" cap="none" strike="noStrike"/>
                        <a:t>67,04%</a:t>
                      </a:r>
                      <a:endParaRPr b="1" sz="1500" u="none" cap="none" strike="noStrike"/>
                    </a:p>
                  </a:txBody>
                  <a:tcPr marT="62500" marB="62500" marR="78525" marL="785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sp>
        <p:nvSpPr>
          <p:cNvPr id="152" name="Google Shape;152;p29"/>
          <p:cNvSpPr txBox="1"/>
          <p:nvPr>
            <p:ph type="title"/>
          </p:nvPr>
        </p:nvSpPr>
        <p:spPr>
          <a:xfrm>
            <a:off x="628650" y="273844"/>
            <a:ext cx="7886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</a:pPr>
            <a:r>
              <a:rPr b="1" lang="pt-BR" sz="18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GASTOS ORÇAMENTÁRIOS POR NÍVEL DE ATENÇÃO - 2017 x 2018</a:t>
            </a:r>
            <a:endParaRPr sz="30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t/>
            </a:r>
            <a:endParaRPr/>
          </a:p>
        </p:txBody>
      </p:sp>
      <p:sp>
        <p:nvSpPr>
          <p:cNvPr id="153" name="Google Shape;153;p29"/>
          <p:cNvSpPr/>
          <p:nvPr/>
        </p:nvSpPr>
        <p:spPr>
          <a:xfrm>
            <a:off x="8515350" y="2282325"/>
            <a:ext cx="224400" cy="306000"/>
          </a:xfrm>
          <a:prstGeom prst="upArrow">
            <a:avLst>
              <a:gd fmla="val 50000" name="adj1"/>
              <a:gd fmla="val 50000" name="adj2"/>
            </a:avLst>
          </a:prstGeom>
          <a:solidFill>
            <a:schemeClr val="accent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29"/>
          <p:cNvSpPr/>
          <p:nvPr/>
        </p:nvSpPr>
        <p:spPr>
          <a:xfrm rot="10800000">
            <a:off x="7466794" y="2282325"/>
            <a:ext cx="224400" cy="3060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29"/>
          <p:cNvSpPr/>
          <p:nvPr/>
        </p:nvSpPr>
        <p:spPr>
          <a:xfrm rot="10800000">
            <a:off x="6507113" y="2282325"/>
            <a:ext cx="224400" cy="3060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29"/>
          <p:cNvSpPr txBox="1"/>
          <p:nvPr/>
        </p:nvSpPr>
        <p:spPr>
          <a:xfrm>
            <a:off x="1516838" y="3507488"/>
            <a:ext cx="6110400" cy="1128000"/>
          </a:xfrm>
          <a:prstGeom prst="rect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100"/>
              <a:t>Investimento em Atenção Primária em elevação em contexto de crise e acima da inflação médico-hospitalar</a:t>
            </a:r>
            <a:endParaRPr sz="21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30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Alguns Avanços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30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pt-BR"/>
              <a:t>Maior Cobertura de ESF da história de Porto Alegre</a:t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pt-BR"/>
              <a:t>Maior Cobertura de Saúde Bucal da história de Porto Alegre</a:t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D9D9D9"/>
                </a:solidFill>
              </a:rPr>
              <a:t>7 Unidades com funcionamento até 22h (+ de 150 mil consultas)</a:t>
            </a:r>
            <a:endParaRPr>
              <a:solidFill>
                <a:srgbClr val="D9D9D9"/>
              </a:solidFill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D9D9D9"/>
                </a:solidFill>
              </a:rPr>
              <a:t>Unidade Móvel de Saúde</a:t>
            </a:r>
            <a:endParaRPr>
              <a:solidFill>
                <a:srgbClr val="D9D9D9"/>
              </a:solidFill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D9D9D9"/>
                </a:solidFill>
              </a:rPr>
              <a:t>Criação de Residência em MFC e Multiprofissional</a:t>
            </a:r>
            <a:endParaRPr>
              <a:solidFill>
                <a:srgbClr val="D9D9D9"/>
              </a:solidFill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D9D9D9"/>
                </a:solidFill>
              </a:rPr>
              <a:t>BI do ESUS e Integração dos Dados</a:t>
            </a:r>
            <a:endParaRPr>
              <a:solidFill>
                <a:srgbClr val="D9D9D9"/>
              </a:solidFill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D9D9D9"/>
              </a:solidFill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D9D9D9"/>
              </a:solidFill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1"/>
          <p:cNvSpPr/>
          <p:nvPr/>
        </p:nvSpPr>
        <p:spPr>
          <a:xfrm>
            <a:off x="3214688" y="231635"/>
            <a:ext cx="4914900" cy="71850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31"/>
          <p:cNvSpPr/>
          <p:nvPr/>
        </p:nvSpPr>
        <p:spPr>
          <a:xfrm>
            <a:off x="528637" y="301199"/>
            <a:ext cx="6943200" cy="62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pt-BR" sz="1800" u="none" cap="none" strike="noStrike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COBERTURA ESTRATÉGIA DE SAÚDE DA FAMÍLIA</a:t>
            </a:r>
            <a:br>
              <a:rPr b="1" i="0" lang="pt-BR" sz="1800" u="none" cap="none" strike="noStrike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b="1" i="0" lang="pt-BR" sz="1400" u="none" cap="none" strike="noStrike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Região Sul do Brasil, 2015 – 2018 (TROCAR GRAFICO)</a:t>
            </a:r>
            <a:endParaRPr b="1" i="0" sz="1400" u="none" cap="none" strike="noStrike">
              <a:solidFill>
                <a:srgbClr val="FF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69" name="Google Shape;169;p31"/>
          <p:cNvSpPr/>
          <p:nvPr/>
        </p:nvSpPr>
        <p:spPr>
          <a:xfrm>
            <a:off x="450056" y="172610"/>
            <a:ext cx="8493900" cy="778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31"/>
          <p:cNvSpPr/>
          <p:nvPr/>
        </p:nvSpPr>
        <p:spPr>
          <a:xfrm>
            <a:off x="5250656" y="286910"/>
            <a:ext cx="3807600" cy="927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1" name="Google Shape;171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0056" y="286913"/>
            <a:ext cx="8362087" cy="4703674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31"/>
          <p:cNvSpPr txBox="1"/>
          <p:nvPr>
            <p:ph type="title"/>
          </p:nvPr>
        </p:nvSpPr>
        <p:spPr>
          <a:xfrm>
            <a:off x="450056" y="91294"/>
            <a:ext cx="7886700" cy="749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b="1" lang="pt-BR" sz="18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ATENÇÃO PRIMÁRIA - COBERTURA</a:t>
            </a:r>
            <a:endParaRPr b="1" sz="1800">
              <a:solidFill>
                <a:schemeClr val="accen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73" name="Google Shape;173;p31"/>
          <p:cNvSpPr/>
          <p:nvPr/>
        </p:nvSpPr>
        <p:spPr>
          <a:xfrm>
            <a:off x="6564431" y="2429231"/>
            <a:ext cx="1962600" cy="626700"/>
          </a:xfrm>
          <a:prstGeom prst="ellipse">
            <a:avLst/>
          </a:prstGeom>
          <a:noFill/>
          <a:ln cap="flat" cmpd="sng" w="2857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2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Alguns Avanços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32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pt-BR"/>
              <a:t>Maior Cobertura de ESF da história de Porto Alegre</a:t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pt-BR"/>
              <a:t>Maior Cobertura de Saúde Bucal da história de Porto Alegre</a:t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000000"/>
                </a:solidFill>
              </a:rPr>
              <a:t>7 Unidades com funcionamento até 22h (+ de 150 mil consultas)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D9D9D9"/>
                </a:solidFill>
              </a:rPr>
              <a:t>Unidade Móvel de Saúde</a:t>
            </a:r>
            <a:endParaRPr>
              <a:solidFill>
                <a:srgbClr val="D9D9D9"/>
              </a:solidFill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D9D9D9"/>
                </a:solidFill>
              </a:rPr>
              <a:t>Criação de Residência em MFC e Multiprofissional</a:t>
            </a:r>
            <a:endParaRPr>
              <a:solidFill>
                <a:srgbClr val="D9D9D9"/>
              </a:solidFill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3"/>
          <p:cNvSpPr txBox="1"/>
          <p:nvPr>
            <p:ph idx="1" type="body"/>
          </p:nvPr>
        </p:nvSpPr>
        <p:spPr>
          <a:xfrm>
            <a:off x="80650" y="125489"/>
            <a:ext cx="2543400" cy="264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None/>
            </a:pPr>
            <a:r>
              <a:rPr b="1" lang="pt-BR" sz="290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Origem dos pacientes que consultaram no turno estendido do Centro de Saúde Modelo (2019)</a:t>
            </a:r>
            <a:endParaRPr b="1" sz="2900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185" name="Google Shape;185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63321" y="228600"/>
            <a:ext cx="4816428" cy="3857625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33"/>
          <p:cNvSpPr/>
          <p:nvPr/>
        </p:nvSpPr>
        <p:spPr>
          <a:xfrm>
            <a:off x="4939650" y="1371038"/>
            <a:ext cx="315000" cy="4137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19725" lIns="119725" spcFirstLastPara="1" rIns="119725" wrap="square" tIns="119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87" name="Google Shape;187;p33"/>
          <p:cNvPicPr preferRelativeResize="0"/>
          <p:nvPr/>
        </p:nvPicPr>
        <p:blipFill rotWithShape="1">
          <a:blip r:embed="rId4">
            <a:alphaModFix/>
          </a:blip>
          <a:srcRect b="0" l="40391" r="0" t="0"/>
          <a:stretch/>
        </p:blipFill>
        <p:spPr>
          <a:xfrm>
            <a:off x="6929625" y="4658925"/>
            <a:ext cx="2214376" cy="485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3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94" name="Google Shape;194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0522" y="1141322"/>
            <a:ext cx="4112465" cy="341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10075" y="1017725"/>
            <a:ext cx="3746970" cy="3535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5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Alguns Avanços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35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pt-BR"/>
              <a:t>Maior Cobertura de ESF da história de Porto Alegre</a:t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pt-BR"/>
              <a:t>Maior Cobertura de Saúde Bucal da história de Porto Alegre</a:t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000000"/>
                </a:solidFill>
              </a:rPr>
              <a:t>7 Unidades com funcionamento até 22h (+ de 150 mil consultas)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000000"/>
                </a:solidFill>
              </a:rPr>
              <a:t>22 Unidades 60h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000000"/>
                </a:solidFill>
              </a:rPr>
              <a:t>BI do ESUS 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000000"/>
                </a:solidFill>
              </a:rPr>
              <a:t>Fechamento de unidades com equipe simples sem condições sanitárias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D9D9D9"/>
                </a:solidFill>
              </a:rPr>
              <a:t>Carteira de Serviços e Carteirômetro</a:t>
            </a:r>
            <a:endParaRPr>
              <a:solidFill>
                <a:srgbClr val="D9D9D9"/>
              </a:solidFill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D9D9D9"/>
                </a:solidFill>
              </a:rPr>
              <a:t>Indicadores da Contratualização da APS</a:t>
            </a:r>
            <a:endParaRPr>
              <a:solidFill>
                <a:srgbClr val="D9D9D9"/>
              </a:solidFill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