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337" r:id="rId3"/>
    <p:sldId id="338" r:id="rId4"/>
    <p:sldId id="339" r:id="rId5"/>
    <p:sldId id="341" r:id="rId6"/>
    <p:sldId id="344" r:id="rId7"/>
    <p:sldId id="34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D61E-1B69-4CB7-9BFE-27704A4EEFF4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DA9D-1C6E-4E2F-9596-09CF6BEC07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02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FA454-B67A-4B52-947A-F5586F40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77807D-EA62-4B53-848D-72B0EE89E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153656-CBE8-4822-9E77-C4649202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DF052-DA28-4F01-AED2-73F65496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CDBB91-F7B7-4412-838B-77868358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36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BE59E-0189-48CD-BA21-C417D7C4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A6D862-1C91-4F47-B5EB-F644704B3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775F52-00AE-4922-BF19-E745A258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268E5C-46B4-4F51-A1F2-C08D58BE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94E4C1-915F-460D-AC58-84CB07CA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0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6734E2-CAC1-4837-BCD2-6BA10C986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B8EDC9-5CCB-467B-8D33-5E41D4314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6CD297-E668-4AA8-A5CB-41432C3C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9477B0-038C-4BC5-8F65-2C8FDBA7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507FF8-8A07-499A-ADE5-80513CE6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7F9D9-3FD1-4154-AF48-5EB08F0D3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1D4D0B-24DF-4C39-90AB-5F7BA81CD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3FC9B-4A5B-4C2D-A1B3-6494155F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E73116-AA76-475D-841D-4EEC506E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E346AF-86B7-4FE9-947F-BD6579CE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2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5C5F1-0529-471C-99D2-D4D32ADB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EBA585-DC18-48B0-9B53-25359ED47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6209F3-315E-486C-9587-6C36527D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F68B05-737F-4055-9956-EC22BD72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1B6700-AA58-4086-B8D5-1C791F33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04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BD066-B434-4559-8D0E-1157389A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ECEEBC-9619-4547-8138-5EE27F4F5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CC361E-377E-4F65-A1E4-11398AA6E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2D5979-0A89-4ADD-BF47-64EF59EB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603BB5-1028-45CE-8A80-00DC2F36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C26516-6691-4FAE-A3D7-5D0ACCF4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5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3426A-6D40-48DA-8907-F4F01411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49D67B-68AB-4477-942D-A1085D299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E353FA-903D-4807-B4C9-76DAA6FF9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C69F414-B3FD-4254-8719-C948B2860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4D9DFF-EF09-4EE4-9EF1-EF423057F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5671E0E-F7BC-4490-90B0-C0E6E7DA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6E8D681-E6AA-4041-9470-0560DA1C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667500E-A27F-44F7-AF13-E37D3A02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53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BFA85-5838-42EA-8CC9-FFFAA809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53F426-29E2-448E-A07C-621DAC0B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594C55-FCE5-421E-9301-310F1A01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37BB83-35F9-496B-950E-D3290D91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61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38D69B-AAAE-4CA3-BF5C-A882E5C6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C2B036-6990-4F67-BBCF-A82EAD03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C4AE085-F365-4317-B358-098D3ADE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6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DB9ED-8D3B-47C1-BAF0-F307C9A7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CA4822-2281-44CF-B757-8994D1C0C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7D8B8F-FEB6-4C10-8674-F04528FFA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EF5BCB-4AFB-48F5-9B3D-64E100BC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531B67-167F-471A-B2F6-6A70D124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25C80B-A4C8-43FB-956A-7749A706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4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5F37A-C226-4BE9-8782-6B172A38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5B96406-473E-47DA-B734-C4F4A0A08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51C387-7DD0-4532-B616-1FD78F4F5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2D0F1C-D67A-4B28-BDFE-205703C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039470-6DC6-4AA1-B22D-BF2CD5AA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C97837-12AE-463A-A4A2-B61C73AD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55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F1E7FA2-B441-4326-89DB-0325D9E4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308E9C-33BF-4400-B83C-163E1DB7A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B30833-221C-4882-8C61-FD5641FB5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5D17D-03CC-4A95-B61B-9E68033D1587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7EB9B5-C301-4BA4-B71D-1A9C63D60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17CCCF-0B6C-4282-B366-24A4798F0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D855-354F-4353-92CE-0B84466FB8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96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2"/>
          <p:cNvSpPr>
            <a:spLocks noGrp="1"/>
          </p:cNvSpPr>
          <p:nvPr>
            <p:ph type="title"/>
          </p:nvPr>
        </p:nvSpPr>
        <p:spPr>
          <a:xfrm>
            <a:off x="2783632" y="2260600"/>
            <a:ext cx="7128792" cy="3976712"/>
          </a:xfrm>
        </p:spPr>
        <p:txBody>
          <a:bodyPr/>
          <a:lstStyle/>
          <a:p>
            <a:pPr eaLnBrk="1" hangingPunct="1"/>
            <a:r>
              <a:rPr lang="pt-BR" altLang="pt-BR" sz="2400" b="1" dirty="0"/>
              <a:t/>
            </a:r>
            <a:br>
              <a:rPr lang="pt-BR" altLang="pt-BR" sz="2400" b="1" dirty="0"/>
            </a:br>
            <a:r>
              <a:rPr lang="pt-BR" altLang="pt-BR" sz="2800" b="1" dirty="0"/>
              <a:t/>
            </a:r>
            <a:br>
              <a:rPr lang="pt-BR" altLang="pt-BR" sz="2800" b="1" dirty="0"/>
            </a:br>
            <a:r>
              <a:rPr lang="pt-BR" altLang="pt-BR" sz="2800" b="1" dirty="0"/>
              <a:t/>
            </a:r>
            <a:br>
              <a:rPr lang="pt-BR" altLang="pt-BR" sz="2800" b="1" dirty="0"/>
            </a:br>
            <a:r>
              <a:rPr lang="pt-BR" altLang="pt-BR" sz="2800" b="1" dirty="0"/>
              <a:t>                   </a:t>
            </a:r>
          </a:p>
        </p:txBody>
      </p:sp>
      <p:pic>
        <p:nvPicPr>
          <p:cNvPr id="2052" name="Imagem 3" descr="Papel Timbrado_AL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950" y="1"/>
            <a:ext cx="9036050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CaixaDeTexto 1"/>
          <p:cNvSpPr txBox="1">
            <a:spLocks noChangeArrowheads="1"/>
          </p:cNvSpPr>
          <p:nvPr/>
        </p:nvSpPr>
        <p:spPr bwMode="auto">
          <a:xfrm>
            <a:off x="3216276" y="549276"/>
            <a:ext cx="48244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>
                <a:latin typeface="Verdana" pitchFamily="34" charset="0"/>
              </a:rPr>
              <a:t>Governo do Piauí</a:t>
            </a:r>
          </a:p>
          <a:p>
            <a:r>
              <a:rPr lang="pt-BR" altLang="pt-BR" sz="2400">
                <a:latin typeface="Verdana" pitchFamily="34" charset="0"/>
              </a:rPr>
              <a:t>Secretaria estadual de Saúde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19200" y="2181382"/>
            <a:ext cx="104335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accent2"/>
                </a:solidFill>
              </a:rPr>
              <a:t>Panorama </a:t>
            </a:r>
            <a:r>
              <a:rPr lang="pt-BR" sz="7200" b="1" dirty="0" smtClean="0">
                <a:solidFill>
                  <a:schemeClr val="accent2"/>
                </a:solidFill>
              </a:rPr>
              <a:t>da </a:t>
            </a:r>
            <a:r>
              <a:rPr lang="pt-BR" sz="7200" b="1" dirty="0" smtClean="0">
                <a:solidFill>
                  <a:schemeClr val="accent2"/>
                </a:solidFill>
              </a:rPr>
              <a:t>Atenção Básica no </a:t>
            </a:r>
            <a:r>
              <a:rPr lang="pt-BR" sz="7200" b="1" dirty="0" smtClean="0">
                <a:solidFill>
                  <a:schemeClr val="accent2"/>
                </a:solidFill>
              </a:rPr>
              <a:t>Piauí</a:t>
            </a:r>
            <a:endParaRPr lang="pt-BR" sz="7200" b="1" dirty="0" smtClean="0">
              <a:solidFill>
                <a:schemeClr val="accent2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711624" y="4365104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   </a:t>
            </a:r>
          </a:p>
          <a:p>
            <a:pPr algn="ctr"/>
            <a:r>
              <a:rPr lang="pt-BR" sz="3200" b="1" dirty="0"/>
              <a:t>     Abril  2018</a:t>
            </a:r>
          </a:p>
        </p:txBody>
      </p:sp>
    </p:spTree>
    <p:extLst>
      <p:ext uri="{BB962C8B-B14F-4D97-AF65-F5344CB8AC3E}">
        <p14:creationId xmlns:p14="http://schemas.microsoft.com/office/powerpoint/2010/main" val="12770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609600" y="357166"/>
            <a:ext cx="11010939" cy="642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>
                <a:solidFill>
                  <a:schemeClr val="bg1"/>
                </a:solidFill>
              </a:rPr>
              <a:t>REDE SAÚDE MAIS PERTO DE VOCÊ</a:t>
            </a:r>
            <a:endParaRPr lang="pt-BR" sz="2800" dirty="0">
              <a:solidFill>
                <a:schemeClr val="bg1"/>
              </a:solidFill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18" y="1288257"/>
            <a:ext cx="1727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232" y="1395046"/>
            <a:ext cx="1921933" cy="192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725808"/>
            <a:ext cx="369358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5" descr="https://fbcdn-sphotos-a-a.akamaihd.net/hphotos-ak-ash4/995735_634428896575730_1197298510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4643438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7" descr="http://www.blog.saude.gov.br/wp-content/uploads/2013/02/Provab_Horiz_S_Conceito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1" y="5226844"/>
            <a:ext cx="2531533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125538"/>
            <a:ext cx="46101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8896"/>
            <a:ext cx="5471584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5185833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9" descr="PNPIC-SUS: atitude de ampliação de acess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1" y="1044575"/>
            <a:ext cx="2000249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Resultado de imagem para nas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nas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69" y="4572916"/>
            <a:ext cx="1736480" cy="130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Resultado de imagem para pnais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525" y="3662671"/>
            <a:ext cx="5004532" cy="97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Resultado de imagem para laboratÃ³rio regional de prÃ³tese dentÃ¡ri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88938"/>
            <a:ext cx="1524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384" y="3434862"/>
            <a:ext cx="1716616" cy="112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9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1"/>
          <p:cNvSpPr>
            <a:spLocks noGrp="1"/>
          </p:cNvSpPr>
          <p:nvPr>
            <p:ph idx="1"/>
          </p:nvPr>
        </p:nvSpPr>
        <p:spPr>
          <a:xfrm>
            <a:off x="285751" y="1703388"/>
            <a:ext cx="11233149" cy="5226050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Equipes de Saúde da Família: 1.343: </a:t>
            </a:r>
          </a:p>
          <a:p>
            <a:pPr marL="533400" lvl="1" indent="0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dirty="0" smtClean="0">
                <a:solidFill>
                  <a:schemeClr val="tx1"/>
                </a:solidFill>
                <a:cs typeface="Arial" pitchFamily="34" charset="0"/>
              </a:rPr>
              <a:t> Equipes Mais Médicos 342 em 134 municípios;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dirty="0" smtClean="0">
                <a:solidFill>
                  <a:schemeClr val="tx1"/>
                </a:solidFill>
                <a:cs typeface="Arial" pitchFamily="34" charset="0"/>
              </a:rPr>
              <a:t> Médicos Cooperados: 202;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dirty="0" smtClean="0">
                <a:solidFill>
                  <a:schemeClr val="tx1"/>
                </a:solidFill>
                <a:cs typeface="Arial" pitchFamily="34" charset="0"/>
              </a:rPr>
              <a:t> CRM Brasil 107 e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dirty="0" smtClean="0">
                <a:solidFill>
                  <a:schemeClr val="tx1"/>
                </a:solidFill>
                <a:cs typeface="Arial" pitchFamily="34" charset="0"/>
              </a:rPr>
              <a:t> Intercambistas 33.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 Cobertura Estratégia Saúde da Família 99,82%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7.245 Agentes Comunitários de Saúde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 Cobertura de ACS 97,76%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Equipes de Saúde Bucal 1.253</a:t>
            </a:r>
          </a:p>
          <a:p>
            <a:pPr lvl="1" indent="-42863" eaLnBrk="1" hangingPunct="1"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pt-BR" altLang="pt-BR" sz="2300" b="1" dirty="0" smtClean="0">
                <a:solidFill>
                  <a:schemeClr val="tx1"/>
                </a:solidFill>
                <a:cs typeface="Arial" pitchFamily="34" charset="0"/>
              </a:rPr>
              <a:t> cobertutura de Saúde Bucal 97,19%</a:t>
            </a:r>
          </a:p>
          <a:p>
            <a:pPr lvl="1" indent="-42863" eaLnBrk="1" hangingPunct="1">
              <a:lnSpc>
                <a:spcPct val="110000"/>
              </a:lnSpc>
              <a:buFont typeface="Symbol" pitchFamily="18" charset="2"/>
              <a:buNone/>
              <a:defRPr/>
            </a:pPr>
            <a:endParaRPr lang="pt-BR" sz="9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Font typeface="Symbol" pitchFamily="18" charset="2"/>
              <a:buNone/>
              <a:defRPr/>
            </a:pPr>
            <a:r>
              <a:rPr lang="pt-BR" sz="1800" b="1" dirty="0" smtClean="0">
                <a:solidFill>
                  <a:schemeClr val="tx1"/>
                </a:solidFill>
                <a:cs typeface="Arial" pitchFamily="34" charset="0"/>
              </a:rPr>
              <a:t>Fonte: DAB/MS (FORMA/MAIS MEDICOS/MS)</a:t>
            </a:r>
            <a:endParaRPr lang="pt-BR" sz="1800" dirty="0" smtClean="0"/>
          </a:p>
        </p:txBody>
      </p:sp>
      <p:sp>
        <p:nvSpPr>
          <p:cNvPr id="21507" name="Título 2"/>
          <p:cNvSpPr>
            <a:spLocks noGrp="1"/>
          </p:cNvSpPr>
          <p:nvPr>
            <p:ph type="title"/>
          </p:nvPr>
        </p:nvSpPr>
        <p:spPr>
          <a:xfrm>
            <a:off x="381000" y="0"/>
            <a:ext cx="11525251" cy="1252538"/>
          </a:xfrm>
        </p:spPr>
        <p:txBody>
          <a:bodyPr/>
          <a:lstStyle/>
          <a:p>
            <a:r>
              <a:rPr lang="pt-BR" altLang="pt-BR" sz="3500" b="1" smtClean="0">
                <a:solidFill>
                  <a:schemeClr val="tx1"/>
                </a:solidFill>
              </a:rPr>
              <a:t>ESTRATÉGIA SAÚDE DA FAMÍLIA NO  PIAUÍ</a:t>
            </a:r>
            <a:endParaRPr lang="pt-BR" altLang="pt-BR" sz="3500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1" y="5681663"/>
            <a:ext cx="152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8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92591" y="1336675"/>
            <a:ext cx="10991849" cy="5521325"/>
          </a:xfrm>
        </p:spPr>
        <p:txBody>
          <a:bodyPr rtlCol="0">
            <a:normAutofit fontScale="85000" lnSpcReduction="20000"/>
          </a:bodyPr>
          <a:lstStyle/>
          <a:p>
            <a:pPr lvl="1" eaLnBrk="1" hangingPunct="1">
              <a:buFont typeface="Wingdings" pitchFamily="2" charset="2"/>
              <a:buChar char="Ø"/>
              <a:defRPr/>
            </a:pPr>
            <a:endParaRPr lang="pt-BR" sz="2400" b="1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  <a:cs typeface="Arial" charset="0"/>
              </a:rPr>
              <a:t>UOM (Unidade Móvel Odontológica): </a:t>
            </a:r>
            <a:r>
              <a:rPr lang="pt-BR" sz="2400" dirty="0" smtClean="0">
                <a:solidFill>
                  <a:schemeClr val="tx1"/>
                </a:solidFill>
                <a:cs typeface="Arial" charset="0"/>
              </a:rPr>
              <a:t>23 unidades (Modalidade III)</a:t>
            </a:r>
          </a:p>
          <a:p>
            <a:pPr lvl="1" eaLnBrk="1" hangingPunct="1">
              <a:buFont typeface="Symbol" pitchFamily="18" charset="2"/>
              <a:buNone/>
              <a:defRPr/>
            </a:pPr>
            <a:endParaRPr lang="pt-BR" sz="24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chemeClr val="tx1"/>
                </a:solidFill>
                <a:cs typeface="Arial" charset="0"/>
              </a:rPr>
              <a:t>1172</a:t>
            </a:r>
            <a:r>
              <a:rPr lang="pt-BR" sz="2400" dirty="0" smtClean="0">
                <a:solidFill>
                  <a:schemeClr val="tx1"/>
                </a:solidFill>
                <a:cs typeface="Arial" charset="0"/>
              </a:rPr>
              <a:t> Equipes de Saúde Bucal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charset="0"/>
              </a:rPr>
              <a:t>1.127 ESB Modalidade I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charset="0"/>
              </a:rPr>
              <a:t>45 ESB Modalidade II</a:t>
            </a:r>
          </a:p>
          <a:p>
            <a:pPr lvl="2" eaLnBrk="1" hangingPunct="1">
              <a:buFont typeface="Symbol" pitchFamily="18" charset="2"/>
              <a:buNone/>
              <a:defRPr/>
            </a:pPr>
            <a:endParaRPr lang="pt-BR" sz="2400" b="1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chemeClr val="tx1"/>
                </a:solidFill>
                <a:cs typeface="Arial" charset="0"/>
              </a:rPr>
              <a:t>160 LRPD (Laboratório  Regional de Prótese Dentária)</a:t>
            </a:r>
          </a:p>
          <a:p>
            <a:pPr>
              <a:defRPr/>
            </a:pPr>
            <a:r>
              <a:rPr lang="pt-BR" dirty="0" smtClean="0"/>
              <a:t>LRPD Tipo I 153</a:t>
            </a:r>
          </a:p>
          <a:p>
            <a:pPr>
              <a:defRPr/>
            </a:pPr>
            <a:r>
              <a:rPr lang="pt-BR" dirty="0" smtClean="0"/>
              <a:t>LRPD Tipo II 5</a:t>
            </a:r>
          </a:p>
          <a:p>
            <a:pPr>
              <a:defRPr/>
            </a:pPr>
            <a:r>
              <a:rPr lang="pt-BR" dirty="0" smtClean="0"/>
              <a:t>LRPD Tipo III 1</a:t>
            </a:r>
          </a:p>
          <a:p>
            <a:pPr>
              <a:defRPr/>
            </a:pPr>
            <a:r>
              <a:rPr lang="pt-BR" dirty="0" smtClean="0"/>
              <a:t>LRPD Tipo IV 1</a:t>
            </a:r>
            <a:endParaRPr lang="pt-BR" dirty="0" smtClean="0">
              <a:solidFill>
                <a:schemeClr val="tx1"/>
              </a:solidFill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pt-BR" b="1" dirty="0" smtClean="0">
                <a:solidFill>
                  <a:schemeClr val="tx1"/>
                </a:solidFill>
                <a:cs typeface="Arial" charset="0"/>
              </a:rPr>
              <a:t>30 CEO (Centro de Especialidades Odontológicas)</a:t>
            </a:r>
          </a:p>
          <a:p>
            <a:pPr>
              <a:defRPr/>
            </a:pPr>
            <a:r>
              <a:rPr lang="it-IT" dirty="0" smtClean="0"/>
              <a:t>CEO tipo I - 16</a:t>
            </a:r>
          </a:p>
          <a:p>
            <a:pPr>
              <a:defRPr/>
            </a:pPr>
            <a:r>
              <a:rPr lang="it-IT" dirty="0" smtClean="0"/>
              <a:t>CEO tipo II - 13</a:t>
            </a:r>
          </a:p>
          <a:p>
            <a:pPr>
              <a:defRPr/>
            </a:pPr>
            <a:r>
              <a:rPr lang="it-IT" dirty="0" smtClean="0"/>
              <a:t>CEO tipo III - 1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pt-BR" b="1" dirty="0" smtClean="0">
              <a:solidFill>
                <a:schemeClr val="tx1"/>
              </a:solidFill>
              <a:cs typeface="Arial" charset="0"/>
            </a:endParaRPr>
          </a:p>
          <a:p>
            <a:pPr lvl="1" algn="just" eaLnBrk="1" hangingPunct="1">
              <a:buFont typeface="Wingdings" pitchFamily="2" charset="2"/>
              <a:buChar char="Ø"/>
              <a:defRPr/>
            </a:pPr>
            <a:endParaRPr lang="pt-BR" sz="2400" dirty="0" smtClean="0">
              <a:solidFill>
                <a:schemeClr val="tx1"/>
              </a:solidFill>
              <a:cs typeface="Arial" charset="0"/>
            </a:endParaRPr>
          </a:p>
          <a:p>
            <a:pPr lvl="1" algn="just" eaLnBrk="1" hangingPunct="1">
              <a:buFont typeface="Wingdings" pitchFamily="2" charset="2"/>
              <a:buChar char="Ø"/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pt-BR" sz="23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27051" y="404813"/>
            <a:ext cx="111379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SAÚDE BUCAL NO PIAUÍ</a:t>
            </a:r>
            <a:endParaRPr lang="pt-BR" b="1" dirty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7" y="5753100"/>
            <a:ext cx="152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0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2"/>
          <p:cNvSpPr>
            <a:spLocks noGrp="1"/>
          </p:cNvSpPr>
          <p:nvPr>
            <p:ph type="title"/>
          </p:nvPr>
        </p:nvSpPr>
        <p:spPr>
          <a:xfrm>
            <a:off x="719667" y="549275"/>
            <a:ext cx="10871200" cy="990600"/>
          </a:xfrm>
        </p:spPr>
        <p:txBody>
          <a:bodyPr/>
          <a:lstStyle/>
          <a:p>
            <a:pPr eaLnBrk="1" hangingPunct="1"/>
            <a:r>
              <a:rPr lang="pt-BR" altLang="pt-BR" sz="4000" b="1" smtClean="0">
                <a:solidFill>
                  <a:schemeClr val="tx1"/>
                </a:solidFill>
              </a:rPr>
              <a:t>NÚCLEOS DE APOIO À SAÚDE DA FAMÍLIA</a:t>
            </a:r>
          </a:p>
        </p:txBody>
      </p:sp>
      <p:sp>
        <p:nvSpPr>
          <p:cNvPr id="27651" name="Espaço Reservado para Conteúdo 1"/>
          <p:cNvSpPr>
            <a:spLocks noGrp="1"/>
          </p:cNvSpPr>
          <p:nvPr>
            <p:ph sz="quarter" idx="4294967295"/>
          </p:nvPr>
        </p:nvSpPr>
        <p:spPr>
          <a:xfrm>
            <a:off x="334434" y="1773238"/>
            <a:ext cx="7586133" cy="4572000"/>
          </a:xfrm>
          <a:prstGeom prst="rect">
            <a:avLst/>
          </a:prstGeom>
        </p:spPr>
        <p:txBody>
          <a:bodyPr/>
          <a:lstStyle/>
          <a:p>
            <a:pPr algn="just" eaLnBrk="1" hangingPunct="1"/>
            <a:endParaRPr lang="pt-BR" altLang="pt-BR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mtClean="0">
                <a:solidFill>
                  <a:schemeClr val="tx1"/>
                </a:solidFill>
              </a:rPr>
              <a:t>É uma iniciativa do Governo Federal para ampliar o número de profissionais das mais variadas áreas de saúde, que deverão atuar em parceria com as Equipes de Saúde da Família.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sz="1800" smtClean="0">
                <a:solidFill>
                  <a:schemeClr val="tx1"/>
                </a:solidFill>
                <a:cs typeface="Arial" pitchFamily="34" charset="0"/>
              </a:rPr>
              <a:t>NASF</a:t>
            </a:r>
            <a:r>
              <a:rPr lang="pt-BR" altLang="pt-BR" sz="1800" b="1" smtClean="0">
                <a:solidFill>
                  <a:schemeClr val="tx1"/>
                </a:solidFill>
                <a:cs typeface="Arial" pitchFamily="34" charset="0"/>
              </a:rPr>
              <a:t>: 245  </a:t>
            </a:r>
            <a:r>
              <a:rPr lang="pt-BR" altLang="pt-BR" sz="1800" smtClean="0">
                <a:solidFill>
                  <a:schemeClr val="tx1"/>
                </a:solidFill>
                <a:cs typeface="Arial" pitchFamily="34" charset="0"/>
              </a:rPr>
              <a:t>Cobertura: </a:t>
            </a:r>
            <a:r>
              <a:rPr lang="pt-BR" altLang="pt-BR" sz="1800" b="1" smtClean="0">
                <a:solidFill>
                  <a:schemeClr val="tx1"/>
                </a:solidFill>
                <a:cs typeface="Arial" pitchFamily="34" charset="0"/>
              </a:rPr>
              <a:t>93,75%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sz="1800" b="1" smtClean="0">
                <a:solidFill>
                  <a:schemeClr val="tx1"/>
                </a:solidFill>
              </a:rPr>
              <a:t>  85 NASF 1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sz="1800" b="1" smtClean="0">
                <a:solidFill>
                  <a:schemeClr val="tx1"/>
                </a:solidFill>
              </a:rPr>
              <a:t> 58 NASF 2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altLang="pt-BR" sz="1800" b="1" smtClean="0">
                <a:solidFill>
                  <a:schemeClr val="tx1"/>
                </a:solidFill>
              </a:rPr>
              <a:t> 102 NASF3</a:t>
            </a:r>
          </a:p>
          <a:p>
            <a:pPr algn="just" eaLnBrk="1" hangingPunct="1"/>
            <a:endParaRPr lang="pt-BR" altLang="pt-BR" smtClean="0">
              <a:solidFill>
                <a:schemeClr val="tx1"/>
              </a:solidFill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430955"/>
            <a:ext cx="3359149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7" y="5753100"/>
            <a:ext cx="152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0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Academias da Saúde</a:t>
            </a: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 bwMode="auto">
          <a:xfrm>
            <a:off x="1774826" y="3213101"/>
            <a:ext cx="88931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6263" lvl="1" indent="-27305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pt-BR" sz="2800" dirty="0"/>
          </a:p>
          <a:p>
            <a:pPr marL="576263" lvl="1" indent="-27305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2800" dirty="0"/>
              <a:t>153 Academias da Saúde (Implantadas e/ou em processo de implantação);</a:t>
            </a:r>
          </a:p>
          <a:p>
            <a:pPr marL="576263" lvl="1" indent="-27305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endParaRPr lang="pt-BR" sz="3200" dirty="0"/>
          </a:p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818499" y="1479917"/>
            <a:ext cx="9878483" cy="3451225"/>
          </a:xfrm>
        </p:spPr>
        <p:txBody>
          <a:bodyPr>
            <a:normAutofit/>
          </a:bodyPr>
          <a:lstStyle/>
          <a:p>
            <a:r>
              <a:rPr lang="pt-BR" altLang="pt-BR" b="1" dirty="0" smtClean="0">
                <a:solidFill>
                  <a:schemeClr val="tx1"/>
                </a:solidFill>
              </a:rPr>
              <a:t>216 município do Estado participaram do 3º Ciclo do PMAQ e passaram pela Avaliação Externa que ocorreu no 2º Semestre de 2017 :</a:t>
            </a:r>
          </a:p>
          <a:p>
            <a:pPr lvl="1"/>
            <a:r>
              <a:rPr lang="pt-BR" altLang="pt-BR" dirty="0" smtClean="0">
                <a:solidFill>
                  <a:schemeClr val="tx1"/>
                </a:solidFill>
              </a:rPr>
              <a:t>1.071 ESF</a:t>
            </a:r>
          </a:p>
          <a:p>
            <a:pPr lvl="1"/>
            <a:r>
              <a:rPr lang="pt-BR" altLang="pt-BR" dirty="0" smtClean="0">
                <a:solidFill>
                  <a:schemeClr val="tx1"/>
                </a:solidFill>
              </a:rPr>
              <a:t>976 ESB</a:t>
            </a:r>
          </a:p>
          <a:p>
            <a:pPr lvl="1"/>
            <a:r>
              <a:rPr lang="pt-BR" altLang="pt-BR" dirty="0" smtClean="0">
                <a:solidFill>
                  <a:schemeClr val="tx1"/>
                </a:solidFill>
              </a:rPr>
              <a:t>235 NASF</a:t>
            </a:r>
          </a:p>
          <a:p>
            <a:pPr marL="457200" lvl="1" indent="0">
              <a:buNone/>
            </a:pPr>
            <a:r>
              <a:rPr lang="pt-BR" altLang="pt-BR" u="sng" dirty="0" smtClean="0"/>
              <a:t>*Previsão para Resultado da Avaliação Final do 3º Ciclo: Dezembro de 2018.</a:t>
            </a:r>
            <a:endParaRPr lang="pt-BR" altLang="pt-BR" u="sng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pt-BR" altLang="pt-BR" dirty="0" smtClean="0">
              <a:solidFill>
                <a:schemeClr val="tx1"/>
              </a:solidFill>
            </a:endParaRPr>
          </a:p>
          <a:p>
            <a:pPr lvl="1">
              <a:buFont typeface="Symbol" pitchFamily="18" charset="2"/>
              <a:buNone/>
            </a:pPr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 bwMode="auto">
          <a:xfrm>
            <a:off x="0" y="0"/>
            <a:ext cx="12192000" cy="1223963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pt-BR" altLang="pt-BR" sz="3400" b="1" dirty="0" smtClean="0">
                <a:solidFill>
                  <a:schemeClr val="bg1"/>
                </a:solidFill>
                <a:latin typeface="+mn-lt"/>
                <a:cs typeface="+mn-cs"/>
              </a:rPr>
              <a:t>Programa Nacional de Melhoria do Acesso e da Qualidade na Atenção Básica - PMAQ</a:t>
            </a:r>
            <a:endParaRPr lang="pt-BR" altLang="pt-BR" sz="3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7" y="5373688"/>
            <a:ext cx="152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4"/>
          <p:cNvSpPr txBox="1">
            <a:spLocks/>
          </p:cNvSpPr>
          <p:nvPr/>
        </p:nvSpPr>
        <p:spPr>
          <a:xfrm>
            <a:off x="237555" y="469877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 smtClean="0"/>
              <a:t>A Adesão ao 3º Ciclo ocorreu no ano de 2015 e 08 Municípios não </a:t>
            </a:r>
            <a:r>
              <a:rPr lang="pt-BR" altLang="pt-BR" sz="3200" b="1" dirty="0" err="1" smtClean="0"/>
              <a:t>recontratualizaram</a:t>
            </a:r>
            <a:r>
              <a:rPr lang="pt-BR" altLang="pt-BR" sz="3200" b="1" dirty="0" smtClean="0"/>
              <a:t>/não fizeram adesão: </a:t>
            </a:r>
            <a:br>
              <a:rPr lang="pt-BR" altLang="pt-BR" sz="3200" b="1" dirty="0" smtClean="0"/>
            </a:br>
            <a:endParaRPr lang="pt-BR" altLang="pt-BR" sz="3200" b="1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54786" y="55107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pt-BR" altLang="pt-BR" dirty="0"/>
              <a:t>Cocal dos Alves</a:t>
            </a:r>
          </a:p>
          <a:p>
            <a:pPr lvl="1"/>
            <a:r>
              <a:rPr lang="pt-BR" altLang="pt-BR" dirty="0"/>
              <a:t>Francisco Ayres</a:t>
            </a:r>
          </a:p>
          <a:p>
            <a:pPr lvl="1"/>
            <a:r>
              <a:rPr lang="pt-BR" altLang="pt-BR" dirty="0"/>
              <a:t>Ilha Grande</a:t>
            </a:r>
          </a:p>
          <a:p>
            <a:pPr lvl="1"/>
            <a:r>
              <a:rPr lang="pt-BR" altLang="pt-BR" dirty="0"/>
              <a:t>Ribeiro Gonçalves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540369" y="551079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pt-BR" altLang="pt-BR" dirty="0"/>
              <a:t>Santo Antônio de Lisboa</a:t>
            </a:r>
          </a:p>
          <a:p>
            <a:pPr lvl="1"/>
            <a:r>
              <a:rPr lang="pt-BR" altLang="pt-BR" dirty="0"/>
              <a:t>Santo Antônio dos Milagres</a:t>
            </a:r>
          </a:p>
          <a:p>
            <a:pPr lvl="1"/>
            <a:r>
              <a:rPr lang="pt-BR" altLang="pt-BR" dirty="0"/>
              <a:t>São José do Peixe </a:t>
            </a:r>
          </a:p>
          <a:p>
            <a:pPr lvl="1"/>
            <a:r>
              <a:rPr lang="pt-BR" altLang="pt-BR" dirty="0"/>
              <a:t>Santa Luz</a:t>
            </a: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147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347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Wingdings 3</vt:lpstr>
      <vt:lpstr>Tema do Office</vt:lpstr>
      <vt:lpstr>                      </vt:lpstr>
      <vt:lpstr>Apresentação do PowerPoint</vt:lpstr>
      <vt:lpstr>ESTRATÉGIA SAÚDE DA FAMÍLIA NO  PIAUÍ</vt:lpstr>
      <vt:lpstr>SAÚDE BUCAL NO PIAUÍ</vt:lpstr>
      <vt:lpstr>NÚCLEOS DE APOIO À SAÚDE DA FAMÍLIA</vt:lpstr>
      <vt:lpstr>Academias da Saúde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</dc:creator>
  <cp:lastModifiedBy>Eventos</cp:lastModifiedBy>
  <cp:revision>58</cp:revision>
  <dcterms:created xsi:type="dcterms:W3CDTF">2018-04-19T02:17:36Z</dcterms:created>
  <dcterms:modified xsi:type="dcterms:W3CDTF">2018-04-24T17:39:38Z</dcterms:modified>
</cp:coreProperties>
</file>