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2" r:id="rId10"/>
    <p:sldId id="266" r:id="rId11"/>
    <p:sldId id="261" r:id="rId12"/>
    <p:sldId id="267" r:id="rId13"/>
    <p:sldId id="268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CDE160-4847-451F-BC39-663C13E78D2F}" type="datetimeFigureOut">
              <a:rPr lang="pt-BR" smtClean="0"/>
              <a:t>24/04/2018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E8486-205A-42FF-989D-E7760B2AC1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9981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C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E8486-205A-42FF-989D-E7760B2AC1C5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825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CAF6313-5429-4D7D-A89B-8004F267455D}" type="datetimeFigureOut">
              <a:rPr lang="pt-BR" smtClean="0"/>
              <a:t>23/04/2018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9F48478-D00B-4C6B-B9C9-1B4FDA4F712C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6313-5429-4D7D-A89B-8004F267455D}" type="datetimeFigureOut">
              <a:rPr lang="pt-BR" smtClean="0"/>
              <a:t>23/04/2018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8478-D00B-4C6B-B9C9-1B4FDA4F71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6313-5429-4D7D-A89B-8004F267455D}" type="datetimeFigureOut">
              <a:rPr lang="pt-BR" smtClean="0"/>
              <a:t>23/04/2018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8478-D00B-4C6B-B9C9-1B4FDA4F712C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6313-5429-4D7D-A89B-8004F267455D}" type="datetimeFigureOut">
              <a:rPr lang="pt-BR" smtClean="0"/>
              <a:t>23/04/2018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8478-D00B-4C6B-B9C9-1B4FDA4F712C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CAF6313-5429-4D7D-A89B-8004F267455D}" type="datetimeFigureOut">
              <a:rPr lang="pt-BR" smtClean="0"/>
              <a:t>23/04/2018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9F48478-D00B-4C6B-B9C9-1B4FDA4F712C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6313-5429-4D7D-A89B-8004F267455D}" type="datetimeFigureOut">
              <a:rPr lang="pt-BR" smtClean="0"/>
              <a:t>23/04/2018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8478-D00B-4C6B-B9C9-1B4FDA4F712C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6313-5429-4D7D-A89B-8004F267455D}" type="datetimeFigureOut">
              <a:rPr lang="pt-BR" smtClean="0"/>
              <a:t>23/04/2018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8478-D00B-4C6B-B9C9-1B4FDA4F712C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6313-5429-4D7D-A89B-8004F267455D}" type="datetimeFigureOut">
              <a:rPr lang="pt-BR" smtClean="0"/>
              <a:t>23/04/2018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8478-D00B-4C6B-B9C9-1B4FDA4F712C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6313-5429-4D7D-A89B-8004F267455D}" type="datetimeFigureOut">
              <a:rPr lang="pt-BR" smtClean="0"/>
              <a:t>23/04/2018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8478-D00B-4C6B-B9C9-1B4FDA4F712C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6313-5429-4D7D-A89B-8004F267455D}" type="datetimeFigureOut">
              <a:rPr lang="pt-BR" smtClean="0"/>
              <a:t>23/04/2018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8478-D00B-4C6B-B9C9-1B4FDA4F712C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6313-5429-4D7D-A89B-8004F267455D}" type="datetimeFigureOut">
              <a:rPr lang="pt-BR" smtClean="0"/>
              <a:t>23/04/2018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48478-D00B-4C6B-B9C9-1B4FDA4F712C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CAF6313-5429-4D7D-A89B-8004F267455D}" type="datetimeFigureOut">
              <a:rPr lang="pt-BR" smtClean="0"/>
              <a:t>23/04/2018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9F48478-D00B-4C6B-B9C9-1B4FDA4F712C}" type="slidenum">
              <a:rPr lang="pt-BR" smtClean="0"/>
              <a:t>‹nº›</a:t>
            </a:fld>
            <a:endParaRPr lang="pt-BR"/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19200" y="2492896"/>
            <a:ext cx="6858000" cy="2383904"/>
          </a:xfrm>
        </p:spPr>
        <p:txBody>
          <a:bodyPr>
            <a:noAutofit/>
          </a:bodyPr>
          <a:lstStyle/>
          <a:p>
            <a:pPr algn="just"/>
            <a:r>
              <a:rPr lang="pt-BR" sz="4000" b="1" dirty="0" smtClean="0"/>
              <a:t>ESTRATÉGIA SAÚDE DA FAMÍLIA </a:t>
            </a:r>
            <a:r>
              <a:rPr lang="pt-BR" sz="4000" b="1" dirty="0" smtClean="0"/>
              <a:t> NOS MUNÍCIPIOS PIAUIENSES  </a:t>
            </a:r>
            <a:endParaRPr lang="pt-BR" sz="4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t-BR" sz="2400" dirty="0" smtClean="0"/>
              <a:t>LEOPOLDINA CIPRIANO </a:t>
            </a:r>
          </a:p>
          <a:p>
            <a:r>
              <a:rPr lang="pt-BR" sz="2400" dirty="0" smtClean="0"/>
              <a:t>PRESIDENTE DO COSEMS -PI</a:t>
            </a:r>
            <a:endParaRPr lang="pt-BR" sz="24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812" y="548680"/>
            <a:ext cx="5032375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3000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Retângulo de cantos arredondados 3"/>
          <p:cNvSpPr/>
          <p:nvPr/>
        </p:nvSpPr>
        <p:spPr>
          <a:xfrm>
            <a:off x="683568" y="1556792"/>
            <a:ext cx="7992888" cy="36724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4000" b="1" dirty="0"/>
              <a:t>PRODUZIR INOVAÇÕES  PARA TRABALHAR </a:t>
            </a:r>
            <a:r>
              <a:rPr lang="pt-BR" sz="4000" b="1" dirty="0" smtClean="0"/>
              <a:t> A </a:t>
            </a:r>
            <a:r>
              <a:rPr lang="pt-BR" sz="4000" b="1" dirty="0"/>
              <a:t>TRIPLA CARGA DE DOENÇAS </a:t>
            </a:r>
          </a:p>
          <a:p>
            <a:endParaRPr lang="pt-BR" sz="4000" dirty="0"/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200123"/>
            <a:ext cx="5031873" cy="1321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677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827584" y="1556792"/>
            <a:ext cx="6912768" cy="37947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4000" b="1" dirty="0"/>
              <a:t>ACESSO A OUTROS </a:t>
            </a:r>
            <a:r>
              <a:rPr lang="pt-BR" sz="4000" b="1" dirty="0" smtClean="0"/>
              <a:t>SERVIÇOS  </a:t>
            </a:r>
            <a:r>
              <a:rPr lang="pt-BR" sz="4000" b="1" dirty="0"/>
              <a:t>NAS CONDIÇÕES E NO TEMPO  ADEQUADO E COM EQUIDADE </a:t>
            </a:r>
            <a:endParaRPr lang="pt-BR" sz="4000" b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351512"/>
            <a:ext cx="5032375" cy="1389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5232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COSEMS-PI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b="1" dirty="0" smtClean="0"/>
              <a:t>-PROJETO APOIADOR REGIONAL </a:t>
            </a:r>
          </a:p>
          <a:p>
            <a:pPr algn="just"/>
            <a:r>
              <a:rPr lang="pt-BR" sz="3200" b="1" dirty="0" smtClean="0"/>
              <a:t>-APOIO PROCESSO DE PLANIFICAÇÃO</a:t>
            </a:r>
          </a:p>
          <a:p>
            <a:pPr algn="just"/>
            <a:r>
              <a:rPr lang="pt-BR" sz="3200" b="1" dirty="0" smtClean="0"/>
              <a:t>-QUALIFICAÇÃO PROFISSIONAL </a:t>
            </a:r>
          </a:p>
          <a:p>
            <a:pPr algn="just"/>
            <a:r>
              <a:rPr lang="pt-BR" sz="3200" b="1" dirty="0" smtClean="0"/>
              <a:t>-PIUBS</a:t>
            </a:r>
          </a:p>
          <a:p>
            <a:pPr algn="just"/>
            <a:r>
              <a:rPr lang="pt-BR" sz="3200" b="1" dirty="0" smtClean="0"/>
              <a:t>-PLANEJAMENTO (PMS)</a:t>
            </a:r>
          </a:p>
          <a:p>
            <a:pPr algn="just"/>
            <a:r>
              <a:rPr lang="pt-BR" sz="3200" b="1" dirty="0" smtClean="0"/>
              <a:t>-IMPLEMENTAÇÃO DA NOVA PNAB</a:t>
            </a:r>
          </a:p>
          <a:p>
            <a:endParaRPr lang="pt-BR" sz="3200" b="1" dirty="0" smtClean="0"/>
          </a:p>
          <a:p>
            <a:pPr marL="0" indent="0">
              <a:buNone/>
            </a:pPr>
            <a:endParaRPr lang="pt-BR" sz="32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5085184"/>
            <a:ext cx="5032375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3748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6600" dirty="0" smtClean="0"/>
              <a:t>OBRIGADA !!!!!</a:t>
            </a:r>
          </a:p>
          <a:p>
            <a:endParaRPr lang="pt-BR" sz="6600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348880"/>
            <a:ext cx="7344816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6763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NOVA PNAB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R</a:t>
            </a:r>
            <a:r>
              <a:rPr lang="pt-BR" dirty="0" smtClean="0"/>
              <a:t>econhece a conformação de cinco diferentes tipos de estratégias:</a:t>
            </a:r>
          </a:p>
          <a:p>
            <a:pPr algn="just"/>
            <a:r>
              <a:rPr lang="pt-BR" dirty="0" smtClean="0"/>
              <a:t> </a:t>
            </a:r>
            <a:r>
              <a:rPr lang="pt-BR" b="1" dirty="0" smtClean="0"/>
              <a:t>Equipe de Saúde da Família (</a:t>
            </a:r>
            <a:r>
              <a:rPr lang="pt-BR" b="1" dirty="0" err="1" smtClean="0"/>
              <a:t>eSF</a:t>
            </a:r>
            <a:r>
              <a:rPr lang="pt-BR" b="1" dirty="0" smtClean="0"/>
              <a:t>)</a:t>
            </a:r>
            <a:r>
              <a:rPr lang="pt-BR" dirty="0" smtClean="0"/>
              <a:t>;</a:t>
            </a:r>
          </a:p>
          <a:p>
            <a:pPr algn="just"/>
            <a:r>
              <a:rPr lang="pt-BR" dirty="0" smtClean="0"/>
              <a:t> Equipe da Atenção Básica (</a:t>
            </a:r>
            <a:r>
              <a:rPr lang="pt-BR" dirty="0" err="1" smtClean="0"/>
              <a:t>eAB</a:t>
            </a:r>
            <a:r>
              <a:rPr lang="pt-BR" dirty="0" smtClean="0"/>
              <a:t>); </a:t>
            </a:r>
          </a:p>
          <a:p>
            <a:pPr algn="just"/>
            <a:r>
              <a:rPr lang="pt-BR" dirty="0" smtClean="0"/>
              <a:t>Equipe de Saúde Bucal (</a:t>
            </a:r>
            <a:r>
              <a:rPr lang="pt-BR" dirty="0" err="1" smtClean="0"/>
              <a:t>eSB</a:t>
            </a:r>
            <a:r>
              <a:rPr lang="pt-BR" dirty="0" smtClean="0"/>
              <a:t>); </a:t>
            </a:r>
          </a:p>
          <a:p>
            <a:pPr algn="just"/>
            <a:r>
              <a:rPr lang="pt-BR" dirty="0" smtClean="0"/>
              <a:t>Núcleo Ampliado de Saúde da Família e Atenção Básica (</a:t>
            </a:r>
            <a:r>
              <a:rPr lang="pt-BR" dirty="0" err="1" smtClean="0"/>
              <a:t>Nasf</a:t>
            </a:r>
            <a:r>
              <a:rPr lang="pt-BR" dirty="0" smtClean="0"/>
              <a:t>-AB) </a:t>
            </a:r>
            <a:r>
              <a:rPr lang="pt-BR" dirty="0"/>
              <a:t>;</a:t>
            </a:r>
            <a:r>
              <a:rPr lang="pt-BR" dirty="0" smtClean="0"/>
              <a:t> </a:t>
            </a:r>
          </a:p>
          <a:p>
            <a:pPr algn="just"/>
            <a:r>
              <a:rPr lang="pt-BR" dirty="0" smtClean="0"/>
              <a:t>Estratégia de Agentes Comunitários de Saúde (EACS).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797152"/>
            <a:ext cx="4279807" cy="1807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5112" y="0"/>
            <a:ext cx="5032375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5080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NOVA PNAB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4000" dirty="0" smtClean="0"/>
              <a:t>Respeita e valoriza as diversas estratégias já efetivadas nos municípios, ao passo que mantém a premissa da </a:t>
            </a:r>
            <a:r>
              <a:rPr lang="pt-BR" sz="4400" b="1" dirty="0" smtClean="0"/>
              <a:t>Estratégia Saúde da Família como modelo prioritário de atendimento. </a:t>
            </a:r>
            <a:endParaRPr lang="pt-BR" sz="4400" b="1" dirty="0"/>
          </a:p>
        </p:txBody>
      </p:sp>
      <p:pic>
        <p:nvPicPr>
          <p:cNvPr id="2052" name="Picture 4" descr="Resultado de imagem para imagens atenÃ§Ã£o bÃ¡s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5148987"/>
            <a:ext cx="4105275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0"/>
            <a:ext cx="503237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7917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/>
              <a:t>Algumas entidades apontam que a nova PNAB poderá romper a centralidade da Saúde da Família como estratégia prioritária, comprometendo o modelo atual de Atenção Básica </a:t>
            </a:r>
            <a:r>
              <a:rPr lang="pt-BR" dirty="0" smtClean="0"/>
              <a:t>;</a:t>
            </a:r>
          </a:p>
          <a:p>
            <a:pPr algn="just"/>
            <a:r>
              <a:rPr lang="pt-BR" dirty="0" smtClean="0"/>
              <a:t> A PNAB continua reafirmando os princípios e as diretrizes da Estratégia Saúde da Família, que sem dúvida é o melhor modelo. </a:t>
            </a:r>
          </a:p>
          <a:p>
            <a:pPr algn="just"/>
            <a:r>
              <a:rPr lang="pt-BR" dirty="0" smtClean="0"/>
              <a:t>As </a:t>
            </a:r>
            <a:r>
              <a:rPr lang="pt-BR" dirty="0"/>
              <a:t>novas </a:t>
            </a:r>
            <a:r>
              <a:rPr lang="pt-BR" dirty="0" smtClean="0"/>
              <a:t>equipes de EAB </a:t>
            </a:r>
            <a:r>
              <a:rPr lang="pt-BR" dirty="0"/>
              <a:t>vão ter que ter um território adscrito, uma população </a:t>
            </a:r>
            <a:r>
              <a:rPr lang="pt-BR" dirty="0" err="1"/>
              <a:t>adscrita</a:t>
            </a:r>
            <a:r>
              <a:rPr lang="pt-BR" dirty="0" smtClean="0"/>
              <a:t>.  </a:t>
            </a:r>
            <a:r>
              <a:rPr lang="pt-BR" dirty="0"/>
              <a:t>equipes multiprofissionais, </a:t>
            </a:r>
            <a:endParaRPr lang="pt-BR" dirty="0" smtClean="0"/>
          </a:p>
          <a:p>
            <a:pPr algn="just"/>
            <a:r>
              <a:rPr lang="pt-BR" dirty="0" smtClean="0"/>
              <a:t>Assim</a:t>
            </a:r>
            <a:r>
              <a:rPr lang="pt-BR" dirty="0"/>
              <a:t>, não tem como retroagir, é uma construção para melhorar a Atenção </a:t>
            </a:r>
            <a:r>
              <a:rPr lang="pt-BR" dirty="0" smtClean="0"/>
              <a:t>Básica </a:t>
            </a:r>
            <a:endParaRPr lang="pt-BR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81" y="5803330"/>
            <a:ext cx="5032375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Resultado de imagem para imagens atenÃ§Ã£o bÃ¡si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5445224"/>
            <a:ext cx="3600450" cy="126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6722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000" b="1" dirty="0"/>
              <a:t>A</a:t>
            </a:r>
            <a:r>
              <a:rPr lang="pt-BR" sz="4000" b="1" dirty="0" smtClean="0"/>
              <a:t>genda de fortalecimento da </a:t>
            </a:r>
            <a:r>
              <a:rPr lang="pt-BR" sz="4000" b="1" dirty="0" smtClean="0"/>
              <a:t>ESF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Financiamento Adequado ;</a:t>
            </a:r>
          </a:p>
          <a:p>
            <a:pPr marL="0" indent="0">
              <a:buNone/>
            </a:pPr>
            <a:r>
              <a:rPr lang="pt-BR" sz="3200" dirty="0" smtClean="0"/>
              <a:t>ESF </a:t>
            </a:r>
            <a:r>
              <a:rPr lang="pt-BR" sz="3200" dirty="0" err="1" smtClean="0"/>
              <a:t>mod</a:t>
            </a:r>
            <a:r>
              <a:rPr lang="pt-BR" sz="3200" dirty="0" smtClean="0"/>
              <a:t> II</a:t>
            </a:r>
            <a:endParaRPr lang="pt-BR" sz="3200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sz="2800" dirty="0" smtClean="0"/>
              <a:t>ESB </a:t>
            </a:r>
            <a:r>
              <a:rPr lang="pt-BR" sz="2800" dirty="0" err="1" smtClean="0"/>
              <a:t>mod</a:t>
            </a:r>
            <a:r>
              <a:rPr lang="pt-BR" sz="2800" dirty="0" smtClean="0"/>
              <a:t> II</a:t>
            </a:r>
            <a:endParaRPr lang="pt-BR" sz="2800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</p:txBody>
      </p:sp>
      <p:sp>
        <p:nvSpPr>
          <p:cNvPr id="4" name="Retângulo 3"/>
          <p:cNvSpPr/>
          <p:nvPr/>
        </p:nvSpPr>
        <p:spPr>
          <a:xfrm>
            <a:off x="683568" y="2467535"/>
            <a:ext cx="2361099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/>
              <a:t>PAB</a:t>
            </a:r>
          </a:p>
          <a:p>
            <a:pPr algn="ctr"/>
            <a:r>
              <a:rPr lang="pt-BR" sz="3600" dirty="0" smtClean="0"/>
              <a:t>FIXO</a:t>
            </a:r>
            <a:endParaRPr lang="pt-BR" sz="3600" dirty="0"/>
          </a:p>
        </p:txBody>
      </p:sp>
      <p:sp>
        <p:nvSpPr>
          <p:cNvPr id="5" name="Retângulo 4"/>
          <p:cNvSpPr/>
          <p:nvPr/>
        </p:nvSpPr>
        <p:spPr>
          <a:xfrm>
            <a:off x="3275856" y="2467535"/>
            <a:ext cx="2465218" cy="9143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PAB VARIÁVEL </a:t>
            </a:r>
            <a:endParaRPr lang="pt-BR" sz="3200" dirty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6084168" y="2276872"/>
            <a:ext cx="2736304" cy="1105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33,8% DO CUSTO TOTAL </a:t>
            </a:r>
            <a:endParaRPr lang="pt-BR" sz="2800" dirty="0"/>
          </a:p>
        </p:txBody>
      </p:sp>
      <p:sp>
        <p:nvSpPr>
          <p:cNvPr id="7" name="Retângulo 6"/>
          <p:cNvSpPr/>
          <p:nvPr/>
        </p:nvSpPr>
        <p:spPr>
          <a:xfrm>
            <a:off x="683568" y="4653136"/>
            <a:ext cx="236110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PAB VARIÁVEL </a:t>
            </a:r>
            <a:endParaRPr lang="pt-BR" sz="2800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3995936" y="4632176"/>
            <a:ext cx="424847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17% DO CUSTO TOTAL </a:t>
            </a:r>
            <a:endParaRPr lang="pt-BR" sz="3200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803330"/>
            <a:ext cx="5040560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5822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000" b="1" dirty="0"/>
              <a:t>Agenda de fortalecimento da ESF</a:t>
            </a:r>
          </a:p>
        </p:txBody>
      </p:sp>
      <p:sp>
        <p:nvSpPr>
          <p:cNvPr id="4" name="Retângulo de cantos arredondados 3"/>
          <p:cNvSpPr/>
          <p:nvPr/>
        </p:nvSpPr>
        <p:spPr>
          <a:xfrm>
            <a:off x="395536" y="2132856"/>
            <a:ext cx="8064896" cy="2376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5400" dirty="0"/>
              <a:t>Manutenção e Ampliação do Programa Mais Médico ;</a:t>
            </a:r>
            <a:endParaRPr lang="pt-BR" sz="5400" dirty="0"/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047" y="4797152"/>
            <a:ext cx="5031873" cy="1321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2217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000" b="1" dirty="0"/>
              <a:t>Agenda de fortalecimento da </a:t>
            </a:r>
            <a:r>
              <a:rPr lang="pt-BR" sz="4000" b="1" dirty="0" smtClean="0"/>
              <a:t>ESF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3995936" y="3645024"/>
            <a:ext cx="45719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de cantos arredondados 5"/>
          <p:cNvSpPr/>
          <p:nvPr/>
        </p:nvSpPr>
        <p:spPr>
          <a:xfrm>
            <a:off x="611560" y="3356992"/>
            <a:ext cx="7560840" cy="2592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3600" b="1" dirty="0"/>
              <a:t>INTEGRAÇÃO DA ATENÇÃO BÁSICA COM A VIGILÂNCIA EM SAÚDE </a:t>
            </a:r>
            <a:endParaRPr lang="pt-BR" sz="3600" b="1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611560" y="1700808"/>
            <a:ext cx="7704856" cy="15624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200" b="1" dirty="0"/>
              <a:t>INTEGRAÇÃO ENTRE OS DOIS MODELO DE ATENÇÃO(ESF /EAB) </a:t>
            </a:r>
            <a:endParaRPr lang="pt-BR" sz="3200" b="1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3988" y="548680"/>
            <a:ext cx="4140460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4942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000" b="1" dirty="0"/>
              <a:t>Agenda de fortalecimento da ESF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683568" y="1988840"/>
            <a:ext cx="7848872" cy="38884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600" b="1" dirty="0"/>
              <a:t>INTEGRAÇÃO COM OUTROS NÍVEIS  DE </a:t>
            </a:r>
            <a:r>
              <a:rPr lang="pt-BR" sz="3600" b="1" dirty="0" smtClean="0"/>
              <a:t>ATENÇÃO:</a:t>
            </a:r>
          </a:p>
          <a:p>
            <a:r>
              <a:rPr lang="pt-BR" sz="3600" b="1" dirty="0" smtClean="0">
                <a:solidFill>
                  <a:srgbClr val="FFFF00"/>
                </a:solidFill>
              </a:rPr>
              <a:t>Ordenadora da rede e  Coordenadora do Cuidado</a:t>
            </a:r>
            <a:endParaRPr lang="pt-BR" sz="3600" b="1" dirty="0">
              <a:solidFill>
                <a:srgbClr val="FFFF00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548680"/>
            <a:ext cx="3600400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0813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Agenda de fortalecimento da ESF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 </a:t>
            </a:r>
            <a:r>
              <a:rPr lang="pt-BR" dirty="0" smtClean="0"/>
              <a:t>I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467544" y="1484784"/>
            <a:ext cx="8136904" cy="50405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sz="4000" dirty="0" smtClean="0"/>
          </a:p>
          <a:p>
            <a:endParaRPr lang="pt-BR" sz="4000" dirty="0"/>
          </a:p>
          <a:p>
            <a:endParaRPr lang="pt-BR" sz="4000" dirty="0" smtClean="0"/>
          </a:p>
          <a:p>
            <a:endParaRPr lang="pt-BR" sz="4000" dirty="0"/>
          </a:p>
          <a:p>
            <a:endParaRPr lang="pt-BR" sz="4000" dirty="0" smtClean="0"/>
          </a:p>
          <a:p>
            <a:endParaRPr lang="pt-BR" sz="4000" dirty="0"/>
          </a:p>
          <a:p>
            <a:pPr algn="just"/>
            <a:r>
              <a:rPr lang="pt-BR" sz="3600" b="1" dirty="0" smtClean="0"/>
              <a:t>INCORPORAR FERRAMENTAS </a:t>
            </a:r>
            <a:r>
              <a:rPr lang="pt-BR" sz="3600" b="1" dirty="0"/>
              <a:t>E DISPOSITIVOS DE GESTÃO  DO CUIDADO </a:t>
            </a:r>
            <a:r>
              <a:rPr lang="pt-BR" sz="3600" dirty="0"/>
              <a:t>: </a:t>
            </a:r>
            <a:r>
              <a:rPr lang="pt-BR" sz="3600" dirty="0">
                <a:solidFill>
                  <a:srgbClr val="FFFF00"/>
                </a:solidFill>
              </a:rPr>
              <a:t>GESTÃO DA LISTA DE </a:t>
            </a:r>
            <a:r>
              <a:rPr lang="pt-BR" sz="3600" dirty="0" smtClean="0">
                <a:solidFill>
                  <a:srgbClr val="FFFF00"/>
                </a:solidFill>
              </a:rPr>
              <a:t>ESPERA , PRONTUÁRIO ELETRÔNICO   </a:t>
            </a:r>
            <a:r>
              <a:rPr lang="pt-BR" sz="3600" dirty="0">
                <a:solidFill>
                  <a:srgbClr val="FFFF00"/>
                </a:solidFill>
              </a:rPr>
              <a:t>EM REDE , </a:t>
            </a:r>
            <a:r>
              <a:rPr lang="pt-BR" sz="3600" dirty="0" smtClean="0">
                <a:solidFill>
                  <a:srgbClr val="FFFF00"/>
                </a:solidFill>
              </a:rPr>
              <a:t>PROTOCOLOS </a:t>
            </a:r>
            <a:r>
              <a:rPr lang="pt-BR" sz="3600" dirty="0">
                <a:solidFill>
                  <a:srgbClr val="FFFF00"/>
                </a:solidFill>
              </a:rPr>
              <a:t>DE </a:t>
            </a:r>
            <a:r>
              <a:rPr lang="pt-BR" sz="3600" dirty="0" smtClean="0">
                <a:solidFill>
                  <a:srgbClr val="FFFF00"/>
                </a:solidFill>
              </a:rPr>
              <a:t>ATENDIMENTO </a:t>
            </a:r>
            <a:r>
              <a:rPr lang="pt-BR" sz="3600" dirty="0">
                <a:solidFill>
                  <a:srgbClr val="FFFF00"/>
                </a:solidFill>
              </a:rPr>
              <a:t>NA </a:t>
            </a:r>
            <a:r>
              <a:rPr lang="pt-BR" sz="3600" dirty="0" smtClean="0">
                <a:solidFill>
                  <a:srgbClr val="FFFF00"/>
                </a:solidFill>
              </a:rPr>
              <a:t>LÓGICA DA LINHA DE CUIDADO </a:t>
            </a:r>
          </a:p>
          <a:p>
            <a:endParaRPr lang="pt-BR" sz="4000" dirty="0"/>
          </a:p>
          <a:p>
            <a:endParaRPr lang="pt-BR" sz="4000" dirty="0" smtClean="0"/>
          </a:p>
          <a:p>
            <a:endParaRPr lang="pt-BR" sz="4000" dirty="0" smtClean="0"/>
          </a:p>
          <a:p>
            <a:endParaRPr lang="pt-BR" sz="4000" dirty="0" smtClean="0"/>
          </a:p>
          <a:p>
            <a:endParaRPr lang="pt-BR" sz="40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48680"/>
            <a:ext cx="1152128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81410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1196</TotalTime>
  <Words>361</Words>
  <Application>Microsoft Office PowerPoint</Application>
  <PresentationFormat>Apresentação na tela (4:3)</PresentationFormat>
  <Paragraphs>67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Origem</vt:lpstr>
      <vt:lpstr>ESTRATÉGIA SAÚDE DA FAMÍLIA  NOS MUNÍCIPIOS PIAUIENSES  </vt:lpstr>
      <vt:lpstr>NOVA PNAB</vt:lpstr>
      <vt:lpstr>NOVA PNAB </vt:lpstr>
      <vt:lpstr>Apresentação do PowerPoint</vt:lpstr>
      <vt:lpstr>Agenda de fortalecimento da ESF</vt:lpstr>
      <vt:lpstr>Agenda de fortalecimento da ESF</vt:lpstr>
      <vt:lpstr>Agenda de fortalecimento da ESF</vt:lpstr>
      <vt:lpstr>Agenda de fortalecimento da ESF</vt:lpstr>
      <vt:lpstr>Agenda de fortalecimento da ESF</vt:lpstr>
      <vt:lpstr>Apresentação do PowerPoint</vt:lpstr>
      <vt:lpstr>Apresentação do PowerPoint</vt:lpstr>
      <vt:lpstr>COSEMS-PI 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ESTRATÉGIA SAÚDE DA FAMÍLIA E A AGENDA DE FORTALECIMENTO DA ATENÇÃO BÁSICA</dc:title>
  <dc:creator>Socorro</dc:creator>
  <cp:lastModifiedBy>Socorro</cp:lastModifiedBy>
  <cp:revision>24</cp:revision>
  <dcterms:created xsi:type="dcterms:W3CDTF">2018-04-23T10:14:53Z</dcterms:created>
  <dcterms:modified xsi:type="dcterms:W3CDTF">2018-04-24T17:01:11Z</dcterms:modified>
</cp:coreProperties>
</file>