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449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97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03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73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2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63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66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757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940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35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180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0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86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4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2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93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5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72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99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9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21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gráfico" type="chart">
  <p:cSld name="CHAR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chart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dicas/167acolhiment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5"/>
            <a:ext cx="12236449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0" y="-84137"/>
            <a:ext cx="12707937" cy="7097712"/>
          </a:xfrm>
          <a:prstGeom prst="rect">
            <a:avLst/>
          </a:prstGeom>
          <a:solidFill>
            <a:srgbClr val="C864A0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070600" y="1979612"/>
            <a:ext cx="4440237" cy="4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Conceitos importantes para o debate sobre Processo de trabalho</a:t>
            </a:r>
            <a:endParaRPr/>
          </a:p>
        </p:txBody>
      </p:sp>
      <p:cxnSp>
        <p:nvCxnSpPr>
          <p:cNvPr id="184" name="Shape 184"/>
          <p:cNvCxnSpPr/>
          <p:nvPr/>
        </p:nvCxnSpPr>
        <p:spPr>
          <a:xfrm rot="10800000">
            <a:off x="11010900" y="1979612"/>
            <a:ext cx="0" cy="5100637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0" y="-1588"/>
            <a:ext cx="12192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Conceito Acesso Ampliado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770075" y="854075"/>
            <a:ext cx="10940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sobr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acesso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aos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Básica</a:t>
            </a:r>
            <a:r>
              <a:rPr lang="en-US" sz="240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é fundamental que 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reconheça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 as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unidades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(UBS)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próximas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domicílio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resolver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parte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suas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gestores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trabalhadores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possuem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tarefa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organizar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modo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proporcionar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identificação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usuário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é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cumprir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missão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mas um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olhar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atento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perfil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social e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ajudar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nesse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desafio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Barreiras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acesso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Conformação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território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adscrito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Atendimento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senha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Ausência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acolhimento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qualificado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triagem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Agenda de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consultas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 fila de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extensa</a:t>
            </a: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2875" y="-82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Conceito Acolhimento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838200" y="13160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Acolhimento </a:t>
            </a:r>
            <a:r>
              <a:rPr lang="en-US" sz="2400" b="1" i="0" u="none">
                <a:solidFill>
                  <a:srgbClr val="002060"/>
                </a:solidFill>
              </a:rPr>
              <a:t>não tem local nem hora certa para acontecer, nem um profissional específico</a:t>
            </a:r>
            <a:r>
              <a:rPr lang="en-US" sz="2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fazê-lo: faz parte de todos os encontros do serviço de saúde. </a:t>
            </a:r>
            <a:endParaRPr sz="24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002060"/>
                </a:solidFill>
              </a:rPr>
              <a:t>Acolher é um </a:t>
            </a:r>
            <a:r>
              <a:rPr lang="en-US" sz="2400" b="1">
                <a:solidFill>
                  <a:srgbClr val="002060"/>
                </a:solidFill>
              </a:rPr>
              <a:t>compromisso de resposta às necessidades dos cidadãos</a:t>
            </a:r>
            <a:r>
              <a:rPr lang="en-US" sz="2400">
                <a:solidFill>
                  <a:srgbClr val="002060"/>
                </a:solidFill>
              </a:rPr>
              <a:t> que procuram os serviços de saúde (escuta do usuário, reconhecimento do seu protagonismo, responsabilização pela resolução).</a:t>
            </a:r>
            <a:endParaRPr sz="2400">
              <a:solidFill>
                <a:srgbClr val="00206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Acolhimento com classificação de risco</a:t>
            </a:r>
            <a:r>
              <a:rPr lang="en-US" sz="2400"/>
              <a:t> - é uma </a:t>
            </a:r>
            <a:r>
              <a:rPr lang="en-US" sz="2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ferramenta de organização da "fila de espera" no serviço de saúde, para que aqueles usuários que precisam mais </a:t>
            </a:r>
            <a:r>
              <a:rPr lang="en-US" sz="2400" b="1" i="0" u="none">
                <a:solidFill>
                  <a:srgbClr val="002060"/>
                </a:solidFill>
              </a:rPr>
              <a:t>sejam atendidos com prioridade, e não por ordem de chegada</a:t>
            </a:r>
            <a:r>
              <a:rPr lang="en-US" sz="2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  <a:endParaRPr sz="24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875587" y="5924550"/>
            <a:ext cx="12636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(BVS, 2018)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38200" y="-234243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2060"/>
                </a:solidFill>
              </a:rPr>
              <a:t>PNAB: </a:t>
            </a:r>
            <a:r>
              <a:rPr lang="en-US" sz="3000" b="1" dirty="0" err="1">
                <a:solidFill>
                  <a:srgbClr val="002060"/>
                </a:solidFill>
              </a:rPr>
              <a:t>Os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desfechos</a:t>
            </a:r>
            <a:r>
              <a:rPr lang="en-US" sz="3000" b="1" dirty="0">
                <a:solidFill>
                  <a:srgbClr val="002060"/>
                </a:solidFill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</a:rPr>
              <a:t>acolhimento</a:t>
            </a:r>
            <a:r>
              <a:rPr lang="en-US" sz="3000" b="1" dirty="0">
                <a:solidFill>
                  <a:srgbClr val="002060"/>
                </a:solidFill>
              </a:rPr>
              <a:t> com </a:t>
            </a:r>
            <a:r>
              <a:rPr lang="en-US" sz="3000" b="1" dirty="0" err="1">
                <a:solidFill>
                  <a:srgbClr val="002060"/>
                </a:solidFill>
              </a:rPr>
              <a:t>classificação</a:t>
            </a:r>
            <a:r>
              <a:rPr lang="en-US" sz="3000" b="1" dirty="0">
                <a:solidFill>
                  <a:srgbClr val="002060"/>
                </a:solidFill>
              </a:rPr>
              <a:t> de </a:t>
            </a:r>
            <a:r>
              <a:rPr lang="en-US" sz="3000" b="1" dirty="0" err="1">
                <a:solidFill>
                  <a:srgbClr val="002060"/>
                </a:solidFill>
              </a:rPr>
              <a:t>risco</a:t>
            </a:r>
            <a:endParaRPr sz="3000" b="1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33729" y="747212"/>
            <a:ext cx="10515600" cy="4351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1 - </a:t>
            </a:r>
            <a:r>
              <a:rPr lang="en-US" sz="2300" dirty="0" err="1">
                <a:solidFill>
                  <a:srgbClr val="002060"/>
                </a:solidFill>
              </a:rPr>
              <a:t>consulta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ou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procedimento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imediato</a:t>
            </a:r>
            <a:r>
              <a:rPr lang="en-US" sz="2300" dirty="0">
                <a:solidFill>
                  <a:srgbClr val="002060"/>
                </a:solidFill>
              </a:rPr>
              <a:t>; </a:t>
            </a:r>
            <a:endParaRPr sz="23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2 - </a:t>
            </a:r>
            <a:r>
              <a:rPr lang="en-US" sz="2300" dirty="0" err="1">
                <a:solidFill>
                  <a:srgbClr val="002060"/>
                </a:solidFill>
              </a:rPr>
              <a:t>consulta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ou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procedimento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horário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disponível</a:t>
            </a:r>
            <a:r>
              <a:rPr lang="en-US" sz="2300" dirty="0">
                <a:solidFill>
                  <a:srgbClr val="002060"/>
                </a:solidFill>
              </a:rPr>
              <a:t> no </a:t>
            </a:r>
            <a:r>
              <a:rPr lang="en-US" sz="2300" dirty="0" err="1">
                <a:solidFill>
                  <a:srgbClr val="002060"/>
                </a:solidFill>
              </a:rPr>
              <a:t>mesmo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dia</a:t>
            </a:r>
            <a:r>
              <a:rPr lang="en-US" sz="2300" dirty="0">
                <a:solidFill>
                  <a:srgbClr val="002060"/>
                </a:solidFill>
              </a:rPr>
              <a:t>; </a:t>
            </a:r>
            <a:endParaRPr sz="23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3 - </a:t>
            </a:r>
            <a:r>
              <a:rPr lang="en-US" sz="2300" dirty="0" err="1">
                <a:solidFill>
                  <a:srgbClr val="002060"/>
                </a:solidFill>
              </a:rPr>
              <a:t>agendamento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consulta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ou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procedimento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em</a:t>
            </a:r>
            <a:r>
              <a:rPr lang="en-US" sz="2300" dirty="0">
                <a:solidFill>
                  <a:srgbClr val="002060"/>
                </a:solidFill>
              </a:rPr>
              <a:t> data </a:t>
            </a:r>
            <a:r>
              <a:rPr lang="en-US" sz="2300" dirty="0" err="1">
                <a:solidFill>
                  <a:srgbClr val="002060"/>
                </a:solidFill>
              </a:rPr>
              <a:t>futura</a:t>
            </a:r>
            <a:r>
              <a:rPr lang="en-US" sz="2300" dirty="0">
                <a:solidFill>
                  <a:srgbClr val="002060"/>
                </a:solidFill>
              </a:rPr>
              <a:t>, para </a:t>
            </a:r>
            <a:r>
              <a:rPr lang="en-US" sz="2300" dirty="0" err="1">
                <a:solidFill>
                  <a:srgbClr val="002060"/>
                </a:solidFill>
              </a:rPr>
              <a:t>usuário</a:t>
            </a:r>
            <a:r>
              <a:rPr lang="en-US" sz="2300" dirty="0">
                <a:solidFill>
                  <a:srgbClr val="002060"/>
                </a:solidFill>
              </a:rPr>
              <a:t> do </a:t>
            </a:r>
            <a:r>
              <a:rPr lang="en-US" sz="2300" dirty="0" err="1">
                <a:solidFill>
                  <a:srgbClr val="002060"/>
                </a:solidFill>
              </a:rPr>
              <a:t>território</a:t>
            </a:r>
            <a:r>
              <a:rPr lang="en-US" sz="2300" dirty="0">
                <a:solidFill>
                  <a:srgbClr val="002060"/>
                </a:solidFill>
              </a:rPr>
              <a:t>; </a:t>
            </a:r>
            <a:endParaRPr sz="23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4 - </a:t>
            </a:r>
            <a:r>
              <a:rPr lang="en-US" sz="2300" dirty="0" err="1">
                <a:solidFill>
                  <a:srgbClr val="002060"/>
                </a:solidFill>
              </a:rPr>
              <a:t>procedimento</a:t>
            </a:r>
            <a:r>
              <a:rPr lang="en-US" sz="2300" dirty="0">
                <a:solidFill>
                  <a:srgbClr val="002060"/>
                </a:solidFill>
              </a:rPr>
              <a:t> para </a:t>
            </a:r>
            <a:r>
              <a:rPr lang="en-US" sz="2300" dirty="0" err="1">
                <a:solidFill>
                  <a:srgbClr val="002060"/>
                </a:solidFill>
              </a:rPr>
              <a:t>resolução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demanda</a:t>
            </a:r>
            <a:r>
              <a:rPr lang="en-US" sz="2300" dirty="0">
                <a:solidFill>
                  <a:srgbClr val="002060"/>
                </a:solidFill>
              </a:rPr>
              <a:t> simples </a:t>
            </a:r>
            <a:r>
              <a:rPr lang="en-US" sz="2300" dirty="0" err="1">
                <a:solidFill>
                  <a:srgbClr val="002060"/>
                </a:solidFill>
              </a:rPr>
              <a:t>prevista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protocolo</a:t>
            </a:r>
            <a:r>
              <a:rPr lang="en-US" sz="2300" dirty="0">
                <a:solidFill>
                  <a:srgbClr val="002060"/>
                </a:solidFill>
              </a:rPr>
              <a:t>, </a:t>
            </a:r>
            <a:r>
              <a:rPr lang="en-US" sz="2300" dirty="0" err="1">
                <a:solidFill>
                  <a:srgbClr val="002060"/>
                </a:solidFill>
              </a:rPr>
              <a:t>como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renovação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receitas</a:t>
            </a:r>
            <a:r>
              <a:rPr lang="en-US" sz="2300" dirty="0">
                <a:solidFill>
                  <a:srgbClr val="002060"/>
                </a:solidFill>
              </a:rPr>
              <a:t> para </a:t>
            </a:r>
            <a:r>
              <a:rPr lang="en-US" sz="2300" dirty="0" err="1">
                <a:solidFill>
                  <a:srgbClr val="002060"/>
                </a:solidFill>
              </a:rPr>
              <a:t>pessoas</a:t>
            </a:r>
            <a:r>
              <a:rPr lang="en-US" sz="2300" dirty="0">
                <a:solidFill>
                  <a:srgbClr val="002060"/>
                </a:solidFill>
              </a:rPr>
              <a:t> com </a:t>
            </a:r>
            <a:r>
              <a:rPr lang="en-US" sz="2300" dirty="0" err="1">
                <a:solidFill>
                  <a:srgbClr val="002060"/>
                </a:solidFill>
              </a:rPr>
              <a:t>condições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crônicas</a:t>
            </a:r>
            <a:r>
              <a:rPr lang="en-US" sz="2300" dirty="0">
                <a:solidFill>
                  <a:srgbClr val="002060"/>
                </a:solidFill>
              </a:rPr>
              <a:t>, </a:t>
            </a:r>
            <a:r>
              <a:rPr lang="en-US" sz="2300" dirty="0" err="1">
                <a:solidFill>
                  <a:srgbClr val="002060"/>
                </a:solidFill>
              </a:rPr>
              <a:t>condições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clínicas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estáveis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ou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solicitação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exames</a:t>
            </a:r>
            <a:r>
              <a:rPr lang="en-US" sz="2300" dirty="0">
                <a:solidFill>
                  <a:srgbClr val="002060"/>
                </a:solidFill>
              </a:rPr>
              <a:t> para o </a:t>
            </a:r>
            <a:r>
              <a:rPr lang="en-US" sz="2300" dirty="0" err="1">
                <a:solidFill>
                  <a:srgbClr val="002060"/>
                </a:solidFill>
              </a:rPr>
              <a:t>seguimento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linha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cuidado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bem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definida</a:t>
            </a:r>
            <a:r>
              <a:rPr lang="en-US" sz="2300" dirty="0">
                <a:solidFill>
                  <a:srgbClr val="002060"/>
                </a:solidFill>
              </a:rPr>
              <a:t>; </a:t>
            </a:r>
            <a:endParaRPr sz="23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5 - </a:t>
            </a:r>
            <a:r>
              <a:rPr lang="en-US" sz="2300" dirty="0" err="1">
                <a:solidFill>
                  <a:srgbClr val="002060"/>
                </a:solidFill>
              </a:rPr>
              <a:t>encaminhamento</a:t>
            </a:r>
            <a:r>
              <a:rPr lang="en-US" sz="2300" dirty="0">
                <a:solidFill>
                  <a:srgbClr val="002060"/>
                </a:solidFill>
              </a:rPr>
              <a:t> a outro </a:t>
            </a:r>
            <a:r>
              <a:rPr lang="en-US" sz="2300" dirty="0" err="1">
                <a:solidFill>
                  <a:srgbClr val="002060"/>
                </a:solidFill>
              </a:rPr>
              <a:t>ponto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atenção</a:t>
            </a:r>
            <a:r>
              <a:rPr lang="en-US" sz="2300" dirty="0">
                <a:solidFill>
                  <a:srgbClr val="002060"/>
                </a:solidFill>
              </a:rPr>
              <a:t> da RAS, </a:t>
            </a:r>
            <a:r>
              <a:rPr lang="en-US" sz="2300" dirty="0" err="1">
                <a:solidFill>
                  <a:srgbClr val="002060"/>
                </a:solidFill>
              </a:rPr>
              <a:t>mediante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contato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prévio</a:t>
            </a:r>
            <a:r>
              <a:rPr lang="en-US" sz="2300" dirty="0">
                <a:solidFill>
                  <a:srgbClr val="002060"/>
                </a:solidFill>
              </a:rPr>
              <a:t>, </a:t>
            </a:r>
            <a:r>
              <a:rPr lang="en-US" sz="2300" dirty="0" err="1">
                <a:solidFill>
                  <a:srgbClr val="002060"/>
                </a:solidFill>
              </a:rPr>
              <a:t>respeitado</a:t>
            </a:r>
            <a:r>
              <a:rPr lang="en-US" sz="2300" dirty="0">
                <a:solidFill>
                  <a:srgbClr val="002060"/>
                </a:solidFill>
              </a:rPr>
              <a:t> o </a:t>
            </a:r>
            <a:r>
              <a:rPr lang="en-US" sz="2300" dirty="0" err="1">
                <a:solidFill>
                  <a:srgbClr val="002060"/>
                </a:solidFill>
              </a:rPr>
              <a:t>protocolo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aplicável</a:t>
            </a:r>
            <a:r>
              <a:rPr lang="en-US" sz="2300" dirty="0">
                <a:solidFill>
                  <a:srgbClr val="002060"/>
                </a:solidFill>
              </a:rPr>
              <a:t>; e </a:t>
            </a:r>
            <a:endParaRPr sz="2300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2060"/>
                </a:solidFill>
              </a:rPr>
              <a:t>6 - </a:t>
            </a:r>
            <a:r>
              <a:rPr lang="en-US" sz="2300" dirty="0" err="1">
                <a:solidFill>
                  <a:srgbClr val="002060"/>
                </a:solidFill>
              </a:rPr>
              <a:t>orientação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sobre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territorialização</a:t>
            </a:r>
            <a:r>
              <a:rPr lang="en-US" sz="2300" dirty="0">
                <a:solidFill>
                  <a:srgbClr val="002060"/>
                </a:solidFill>
              </a:rPr>
              <a:t> e </a:t>
            </a:r>
            <a:r>
              <a:rPr lang="en-US" sz="2300" dirty="0" err="1">
                <a:solidFill>
                  <a:srgbClr val="002060"/>
                </a:solidFill>
              </a:rPr>
              <a:t>fluxos</a:t>
            </a:r>
            <a:r>
              <a:rPr lang="en-US" sz="2300" dirty="0">
                <a:solidFill>
                  <a:srgbClr val="002060"/>
                </a:solidFill>
              </a:rPr>
              <a:t> da RAS, com </a:t>
            </a:r>
            <a:r>
              <a:rPr lang="en-US" sz="2300" dirty="0" err="1">
                <a:solidFill>
                  <a:srgbClr val="002060"/>
                </a:solidFill>
              </a:rPr>
              <a:t>indicação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específica</a:t>
            </a:r>
            <a:r>
              <a:rPr lang="en-US" sz="2300" dirty="0">
                <a:solidFill>
                  <a:srgbClr val="002060"/>
                </a:solidFill>
              </a:rPr>
              <a:t> do </a:t>
            </a:r>
            <a:r>
              <a:rPr lang="en-US" sz="2300" dirty="0" err="1">
                <a:solidFill>
                  <a:srgbClr val="002060"/>
                </a:solidFill>
              </a:rPr>
              <a:t>serviço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saúde</a:t>
            </a:r>
            <a:r>
              <a:rPr lang="en-US" sz="2300" dirty="0">
                <a:solidFill>
                  <a:srgbClr val="002060"/>
                </a:solidFill>
              </a:rPr>
              <a:t> que </a:t>
            </a:r>
            <a:r>
              <a:rPr lang="en-US" sz="2300" dirty="0" err="1">
                <a:solidFill>
                  <a:srgbClr val="002060"/>
                </a:solidFill>
              </a:rPr>
              <a:t>deve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ser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procurado</a:t>
            </a:r>
            <a:r>
              <a:rPr lang="en-US" sz="2300" dirty="0">
                <a:solidFill>
                  <a:srgbClr val="002060"/>
                </a:solidFill>
              </a:rPr>
              <a:t>, no </a:t>
            </a:r>
            <a:r>
              <a:rPr lang="en-US" sz="2300" dirty="0" err="1">
                <a:solidFill>
                  <a:srgbClr val="002060"/>
                </a:solidFill>
              </a:rPr>
              <a:t>município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ou</a:t>
            </a:r>
            <a:r>
              <a:rPr lang="en-US" sz="2300" dirty="0">
                <a:solidFill>
                  <a:srgbClr val="002060"/>
                </a:solidFill>
              </a:rPr>
              <a:t> fora dele, </a:t>
            </a:r>
            <a:r>
              <a:rPr lang="en-US" sz="2300" dirty="0" err="1">
                <a:solidFill>
                  <a:srgbClr val="002060"/>
                </a:solidFill>
              </a:rPr>
              <a:t>nas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demandas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em</a:t>
            </a:r>
            <a:r>
              <a:rPr lang="en-US" sz="2300" dirty="0">
                <a:solidFill>
                  <a:srgbClr val="002060"/>
                </a:solidFill>
              </a:rPr>
              <a:t> que a </a:t>
            </a:r>
            <a:r>
              <a:rPr lang="en-US" sz="2300" dirty="0" err="1">
                <a:solidFill>
                  <a:srgbClr val="002060"/>
                </a:solidFill>
              </a:rPr>
              <a:t>classificação</a:t>
            </a:r>
            <a:r>
              <a:rPr lang="en-US" sz="2300" dirty="0">
                <a:solidFill>
                  <a:srgbClr val="002060"/>
                </a:solidFill>
              </a:rPr>
              <a:t> de </a:t>
            </a:r>
            <a:r>
              <a:rPr lang="en-US" sz="2300" dirty="0" err="1">
                <a:solidFill>
                  <a:srgbClr val="002060"/>
                </a:solidFill>
              </a:rPr>
              <a:t>risco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não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exija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atendimento</a:t>
            </a:r>
            <a:r>
              <a:rPr lang="en-US" sz="2300" dirty="0">
                <a:solidFill>
                  <a:srgbClr val="002060"/>
                </a:solidFill>
              </a:rPr>
              <a:t> no </a:t>
            </a:r>
            <a:r>
              <a:rPr lang="en-US" sz="2300" dirty="0" err="1">
                <a:solidFill>
                  <a:srgbClr val="002060"/>
                </a:solidFill>
              </a:rPr>
              <a:t>momento</a:t>
            </a:r>
            <a:r>
              <a:rPr lang="en-US" sz="2300" dirty="0">
                <a:solidFill>
                  <a:srgbClr val="002060"/>
                </a:solidFill>
              </a:rPr>
              <a:t> da </a:t>
            </a:r>
            <a:r>
              <a:rPr lang="en-US" sz="2300" dirty="0" err="1">
                <a:solidFill>
                  <a:srgbClr val="002060"/>
                </a:solidFill>
              </a:rPr>
              <a:t>procura</a:t>
            </a:r>
            <a:r>
              <a:rPr lang="en-US" sz="2300" dirty="0">
                <a:solidFill>
                  <a:srgbClr val="002060"/>
                </a:solidFill>
              </a:rPr>
              <a:t> do </a:t>
            </a:r>
            <a:r>
              <a:rPr lang="en-US" sz="2300" dirty="0" err="1">
                <a:solidFill>
                  <a:srgbClr val="002060"/>
                </a:solidFill>
              </a:rPr>
              <a:t>serviço</a:t>
            </a:r>
            <a:r>
              <a:rPr lang="en-US" sz="2300" dirty="0">
                <a:solidFill>
                  <a:srgbClr val="002060"/>
                </a:solidFill>
              </a:rPr>
              <a:t>. </a:t>
            </a:r>
            <a:endParaRPr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0" y="227012"/>
            <a:ext cx="12192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Conceito Resolutividade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484100" y="1311275"/>
            <a:ext cx="10940400" cy="4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●"/>
            </a:pP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Capacidade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intervir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riscos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demandas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atingindo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usuários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●"/>
            </a:pP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resolutiva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contato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demais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AB </a:t>
            </a:r>
            <a:endParaRPr sz="22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●"/>
            </a:pP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preciso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garantir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amplo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escopo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ofertas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abordagens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○"/>
            </a:pP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Isso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inclui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tecnologias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abordagens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individual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coletivo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promoção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doenças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agravos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proteção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recuperação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redução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danos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en-US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○"/>
            </a:pPr>
            <a:endParaRPr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●"/>
            </a:pP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promover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22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ferramentas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apoiem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qualifiquem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2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22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clínica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0" y="74612"/>
            <a:ext cx="12192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Conceito Gestão da Clínica</a:t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974725" y="1116000"/>
            <a:ext cx="101433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Entende-se por ferramentas de Gestão da Clínica um conjunto de tecnologias de microgestão do cuidado destinado a promover uma atenção à saúde de qualidade, como: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protocolos e diretrizes clínicas, 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planos de ação, 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linhas de cuidado, 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projetos terapêuticos singulares, 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genograma, ecomapa, 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gestão de listas de espera, auditoria clínica, indicadores de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cuidado, entre outras. 	</a:t>
            </a:r>
            <a:endParaRPr sz="20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consultas compartilhadas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550" y="4412002"/>
            <a:ext cx="2676775" cy="204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2372075"/>
            <a:ext cx="4008275" cy="26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575" y="1416025"/>
            <a:ext cx="5221049" cy="30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75" y="3957275"/>
            <a:ext cx="5915001" cy="2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963" y="2008025"/>
            <a:ext cx="2990537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100" y="1914352"/>
            <a:ext cx="1938299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0938" y="4737650"/>
            <a:ext cx="349567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658100" y="403400"/>
            <a:ext cx="10847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2060"/>
                </a:solidFill>
              </a:rPr>
              <a:t>Outras ferramentas </a:t>
            </a:r>
            <a:endParaRPr sz="35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50" y="365121"/>
            <a:ext cx="6472601" cy="5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0600" y="953900"/>
            <a:ext cx="35528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2051" y="2582675"/>
            <a:ext cx="4817549" cy="111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2051" y="4158730"/>
            <a:ext cx="4817549" cy="108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838200" y="2432375"/>
            <a:ext cx="10893000" cy="28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985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00"/>
            </a:pPr>
            <a:r>
              <a:rPr lang="en-US" sz="2500" dirty="0" smtClean="0"/>
              <a:t>1. Como </a:t>
            </a:r>
            <a:r>
              <a:rPr lang="en-US" sz="2500" dirty="0"/>
              <a:t>o </a:t>
            </a:r>
            <a:r>
              <a:rPr lang="en-US" sz="2500" dirty="0" err="1"/>
              <a:t>município</a:t>
            </a:r>
            <a:r>
              <a:rPr lang="en-US" sz="2500" dirty="0"/>
              <a:t> </a:t>
            </a:r>
            <a:r>
              <a:rPr lang="en-US" sz="2500" dirty="0" err="1"/>
              <a:t>organiza</a:t>
            </a:r>
            <a:r>
              <a:rPr lang="en-US" sz="2500" dirty="0"/>
              <a:t> o </a:t>
            </a:r>
            <a:r>
              <a:rPr lang="en-US" sz="2500" dirty="0" err="1"/>
              <a:t>acesso</a:t>
            </a:r>
            <a:r>
              <a:rPr lang="en-US" sz="2500" dirty="0"/>
              <a:t> </a:t>
            </a:r>
            <a:r>
              <a:rPr lang="en-US" sz="2500" dirty="0" err="1" smtClean="0"/>
              <a:t>nos</a:t>
            </a:r>
            <a:r>
              <a:rPr lang="en-US" sz="2500" dirty="0" smtClean="0"/>
              <a:t> </a:t>
            </a:r>
            <a:r>
              <a:rPr lang="en-US" sz="2500" dirty="0" err="1"/>
              <a:t>serviços</a:t>
            </a:r>
            <a:r>
              <a:rPr lang="en-US" sz="2500" dirty="0"/>
              <a:t> de </a:t>
            </a:r>
            <a:r>
              <a:rPr lang="en-US" sz="2500" dirty="0" err="1"/>
              <a:t>atenção</a:t>
            </a:r>
            <a:r>
              <a:rPr lang="en-US" sz="2500" dirty="0"/>
              <a:t> </a:t>
            </a:r>
            <a:r>
              <a:rPr lang="en-US" sz="2500" dirty="0" err="1" smtClean="0"/>
              <a:t>básica</a:t>
            </a:r>
            <a:r>
              <a:rPr lang="en-US" sz="2500" dirty="0" smtClean="0"/>
              <a:t>?</a:t>
            </a:r>
            <a:br>
              <a:rPr lang="en-US" sz="2500" dirty="0" smtClean="0"/>
            </a:br>
            <a:r>
              <a:rPr lang="en-US" sz="2500" dirty="0" smtClean="0"/>
              <a:t>2. </a:t>
            </a:r>
            <a:r>
              <a:rPr lang="en-US" sz="2500" dirty="0" err="1" smtClean="0"/>
              <a:t>Quais</a:t>
            </a:r>
            <a:r>
              <a:rPr lang="en-US" sz="2500" dirty="0" smtClean="0"/>
              <a:t> as </a:t>
            </a:r>
            <a:r>
              <a:rPr lang="en-US" sz="2500" dirty="0" err="1" smtClean="0"/>
              <a:t>dificuldades</a:t>
            </a:r>
            <a:r>
              <a:rPr lang="en-US" sz="2500" dirty="0" smtClean="0"/>
              <a:t> para a </a:t>
            </a:r>
            <a:r>
              <a:rPr lang="en-US" sz="2500" dirty="0" err="1" smtClean="0"/>
              <a:t>implantação</a:t>
            </a:r>
            <a:r>
              <a:rPr lang="en-US" sz="2500" dirty="0" smtClean="0"/>
              <a:t> do </a:t>
            </a:r>
            <a:r>
              <a:rPr lang="en-US" sz="2500" dirty="0" err="1" smtClean="0"/>
              <a:t>acolhimento</a:t>
            </a:r>
            <a:r>
              <a:rPr lang="en-US" sz="2500" dirty="0" smtClean="0"/>
              <a:t>?</a:t>
            </a:r>
            <a:endParaRPr sz="2500" dirty="0" smtClean="0"/>
          </a:p>
          <a:p>
            <a:pPr marL="69850" lvl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00"/>
            </a:pPr>
            <a:r>
              <a:rPr lang="en-US" sz="2500" dirty="0" smtClean="0"/>
              <a:t>3. O gestor </a:t>
            </a:r>
            <a:r>
              <a:rPr lang="en-US" sz="2500" dirty="0" err="1" smtClean="0"/>
              <a:t>identifica</a:t>
            </a:r>
            <a:r>
              <a:rPr lang="en-US" sz="2500" dirty="0" smtClean="0"/>
              <a:t> </a:t>
            </a:r>
            <a:r>
              <a:rPr lang="en-US" sz="2500" dirty="0" err="1" smtClean="0"/>
              <a:t>resolutividade</a:t>
            </a:r>
            <a:r>
              <a:rPr lang="en-US" sz="2500" dirty="0" smtClean="0"/>
              <a:t> </a:t>
            </a:r>
            <a:r>
              <a:rPr lang="en-US" sz="2500" dirty="0" err="1" smtClean="0"/>
              <a:t>nos</a:t>
            </a:r>
            <a:r>
              <a:rPr lang="en-US" sz="2500" dirty="0" smtClean="0"/>
              <a:t> </a:t>
            </a:r>
            <a:r>
              <a:rPr lang="en-US" sz="2500" dirty="0" err="1" smtClean="0"/>
              <a:t>serviços</a:t>
            </a:r>
            <a:r>
              <a:rPr lang="en-US" sz="2500" dirty="0" smtClean="0"/>
              <a:t> de </a:t>
            </a:r>
            <a:r>
              <a:rPr lang="en-US" sz="2500" dirty="0" err="1" smtClean="0"/>
              <a:t>atenção</a:t>
            </a:r>
            <a:r>
              <a:rPr lang="en-US" sz="2500" dirty="0" smtClean="0"/>
              <a:t> </a:t>
            </a:r>
            <a:r>
              <a:rPr lang="en-US" sz="2500" dirty="0" err="1" smtClean="0"/>
              <a:t>básica</a:t>
            </a:r>
            <a:r>
              <a:rPr lang="en-US" sz="2500" dirty="0" smtClean="0"/>
              <a:t> do </a:t>
            </a:r>
            <a:r>
              <a:rPr lang="en-US" sz="2500" dirty="0" err="1" smtClean="0"/>
              <a:t>seu</a:t>
            </a:r>
            <a:r>
              <a:rPr lang="en-US" sz="2500" dirty="0" smtClean="0"/>
              <a:t> </a:t>
            </a:r>
            <a:r>
              <a:rPr lang="en-US" sz="2500" dirty="0" err="1" smtClean="0"/>
              <a:t>município</a:t>
            </a:r>
            <a:r>
              <a:rPr lang="en-US" sz="2500" dirty="0" smtClean="0"/>
              <a:t>? Sim, </a:t>
            </a:r>
            <a:r>
              <a:rPr lang="en-US" sz="2500" dirty="0" err="1" smtClean="0"/>
              <a:t>não</a:t>
            </a:r>
            <a:r>
              <a:rPr lang="en-US" sz="2500" dirty="0" smtClean="0"/>
              <a:t>? </a:t>
            </a:r>
            <a:r>
              <a:rPr lang="en-US" sz="2500" dirty="0" err="1"/>
              <a:t>P</a:t>
            </a:r>
            <a:r>
              <a:rPr lang="en-US" sz="2500" dirty="0" err="1" smtClean="0"/>
              <a:t>or</a:t>
            </a:r>
            <a:r>
              <a:rPr lang="en-US" sz="2500" dirty="0" smtClean="0"/>
              <a:t> </a:t>
            </a:r>
            <a:r>
              <a:rPr lang="en-US" sz="2500" dirty="0" err="1" smtClean="0"/>
              <a:t>quê</a:t>
            </a:r>
            <a:r>
              <a:rPr lang="en-US" sz="2500" dirty="0" smtClean="0"/>
              <a:t>?</a:t>
            </a:r>
            <a:endParaRPr sz="2500" dirty="0" smtClean="0"/>
          </a:p>
          <a:p>
            <a:pPr marL="69850" lvl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00"/>
            </a:pPr>
            <a:r>
              <a:rPr lang="en-US" sz="2500" dirty="0" smtClean="0"/>
              <a:t>4. </a:t>
            </a:r>
            <a:r>
              <a:rPr lang="en-US" sz="2500" dirty="0" err="1" smtClean="0"/>
              <a:t>Quais</a:t>
            </a:r>
            <a:r>
              <a:rPr lang="en-US" sz="2500" dirty="0" smtClean="0"/>
              <a:t> </a:t>
            </a:r>
            <a:r>
              <a:rPr lang="en-US" sz="2500" dirty="0" err="1"/>
              <a:t>são</a:t>
            </a:r>
            <a:r>
              <a:rPr lang="en-US" sz="2500" dirty="0"/>
              <a:t> </a:t>
            </a:r>
            <a:r>
              <a:rPr lang="en-US" sz="2500" dirty="0" err="1"/>
              <a:t>os</a:t>
            </a:r>
            <a:r>
              <a:rPr lang="en-US" sz="2500" dirty="0"/>
              <a:t> </a:t>
            </a:r>
            <a:r>
              <a:rPr lang="en-US" sz="2500" dirty="0" err="1"/>
              <a:t>desafios</a:t>
            </a:r>
            <a:r>
              <a:rPr lang="en-US" sz="2500" dirty="0"/>
              <a:t> para </a:t>
            </a:r>
            <a:r>
              <a:rPr lang="en-US" sz="2500" dirty="0" err="1"/>
              <a:t>garantir</a:t>
            </a:r>
            <a:r>
              <a:rPr lang="en-US" sz="2500" dirty="0"/>
              <a:t> </a:t>
            </a:r>
            <a:r>
              <a:rPr lang="en-US" sz="2500" dirty="0" err="1"/>
              <a:t>uma</a:t>
            </a:r>
            <a:r>
              <a:rPr lang="en-US" sz="2500" dirty="0"/>
              <a:t> </a:t>
            </a:r>
            <a:r>
              <a:rPr lang="en-US" sz="2500" dirty="0" err="1"/>
              <a:t>atenção</a:t>
            </a:r>
            <a:r>
              <a:rPr lang="en-US" sz="2500" dirty="0"/>
              <a:t> </a:t>
            </a:r>
            <a:r>
              <a:rPr lang="en-US" sz="2500" dirty="0" err="1"/>
              <a:t>básica</a:t>
            </a:r>
            <a:r>
              <a:rPr lang="en-US" sz="2500" dirty="0"/>
              <a:t> </a:t>
            </a:r>
            <a:r>
              <a:rPr lang="en-US" sz="2500" dirty="0" err="1"/>
              <a:t>acessível</a:t>
            </a:r>
            <a:r>
              <a:rPr lang="en-US" sz="2500" dirty="0"/>
              <a:t> e </a:t>
            </a:r>
            <a:r>
              <a:rPr lang="en-US" sz="2500" dirty="0" err="1"/>
              <a:t>mais</a:t>
            </a:r>
            <a:r>
              <a:rPr lang="en-US" sz="2500" dirty="0"/>
              <a:t> </a:t>
            </a:r>
            <a:r>
              <a:rPr lang="en-US" sz="2500" dirty="0" err="1"/>
              <a:t>resolutiva</a:t>
            </a:r>
            <a:r>
              <a:rPr lang="en-US" sz="2500" dirty="0" smtClean="0"/>
              <a:t>?</a:t>
            </a:r>
            <a:endParaRPr sz="2500" dirty="0"/>
          </a:p>
          <a:p>
            <a:pPr marL="6985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00"/>
            </a:pPr>
            <a:r>
              <a:rPr lang="en-US" sz="2500" dirty="0" smtClean="0"/>
              <a:t>5. </a:t>
            </a:r>
            <a:r>
              <a:rPr lang="en-US" sz="2500" dirty="0" err="1" smtClean="0"/>
              <a:t>Quais</a:t>
            </a:r>
            <a:r>
              <a:rPr lang="en-US" sz="2500" dirty="0" smtClean="0"/>
              <a:t> </a:t>
            </a:r>
            <a:r>
              <a:rPr lang="en-US" sz="2500" dirty="0" err="1"/>
              <a:t>foram</a:t>
            </a:r>
            <a:r>
              <a:rPr lang="en-US" sz="2500" dirty="0"/>
              <a:t> </a:t>
            </a:r>
            <a:r>
              <a:rPr lang="en-US" sz="2500" dirty="0" err="1"/>
              <a:t>os</a:t>
            </a:r>
            <a:r>
              <a:rPr lang="en-US" sz="2500" dirty="0"/>
              <a:t> </a:t>
            </a:r>
            <a:r>
              <a:rPr lang="en-US" sz="2500" dirty="0" err="1"/>
              <a:t>avanços</a:t>
            </a:r>
            <a:r>
              <a:rPr lang="en-US" sz="2500" dirty="0"/>
              <a:t> para </a:t>
            </a:r>
            <a:r>
              <a:rPr lang="en-US" sz="2500" dirty="0" err="1"/>
              <a:t>garantir</a:t>
            </a:r>
            <a:r>
              <a:rPr lang="en-US" sz="2500" dirty="0"/>
              <a:t> </a:t>
            </a:r>
            <a:r>
              <a:rPr lang="en-US" sz="2500" dirty="0" err="1"/>
              <a:t>uma</a:t>
            </a:r>
            <a:r>
              <a:rPr lang="en-US" sz="2500" dirty="0"/>
              <a:t> </a:t>
            </a:r>
            <a:r>
              <a:rPr lang="en-US" sz="2500" dirty="0" err="1"/>
              <a:t>atenção</a:t>
            </a:r>
            <a:r>
              <a:rPr lang="en-US" sz="2500" dirty="0"/>
              <a:t> </a:t>
            </a:r>
            <a:r>
              <a:rPr lang="en-US" sz="2500" dirty="0" err="1"/>
              <a:t>básica</a:t>
            </a:r>
            <a:r>
              <a:rPr lang="en-US" sz="2500" dirty="0"/>
              <a:t> </a:t>
            </a:r>
            <a:r>
              <a:rPr lang="en-US" sz="2500" dirty="0" err="1"/>
              <a:t>acessível</a:t>
            </a:r>
            <a:r>
              <a:rPr lang="en-US" sz="2500" dirty="0"/>
              <a:t> e </a:t>
            </a:r>
            <a:r>
              <a:rPr lang="en-US" sz="2500" dirty="0" err="1"/>
              <a:t>mais</a:t>
            </a:r>
            <a:r>
              <a:rPr lang="en-US" sz="2500" dirty="0"/>
              <a:t> </a:t>
            </a:r>
            <a:r>
              <a:rPr lang="en-US" sz="2500" dirty="0" err="1" smtClean="0"/>
              <a:t>resolutiva</a:t>
            </a:r>
            <a:r>
              <a:rPr lang="en-US" sz="2500" dirty="0" smtClean="0"/>
              <a:t>?</a:t>
            </a:r>
            <a:br>
              <a:rPr lang="en-US" sz="2500" dirty="0" smtClean="0"/>
            </a:br>
            <a:r>
              <a:rPr lang="en-US" sz="2500" dirty="0" smtClean="0"/>
              <a:t>6. </a:t>
            </a:r>
            <a:r>
              <a:rPr lang="en-US" sz="2500" dirty="0" err="1" smtClean="0"/>
              <a:t>Quais</a:t>
            </a:r>
            <a:r>
              <a:rPr lang="en-US" sz="2500" dirty="0" smtClean="0"/>
              <a:t> </a:t>
            </a:r>
            <a:r>
              <a:rPr lang="en-US" sz="2500" dirty="0" err="1" smtClean="0"/>
              <a:t>os</a:t>
            </a:r>
            <a:r>
              <a:rPr lang="en-US" sz="2500" dirty="0" smtClean="0"/>
              <a:t> </a:t>
            </a:r>
            <a:r>
              <a:rPr lang="en-US" sz="2500" dirty="0" err="1" smtClean="0"/>
              <a:t>desafios</a:t>
            </a:r>
            <a:r>
              <a:rPr lang="en-US" sz="2500" dirty="0" smtClean="0"/>
              <a:t> para implanter o </a:t>
            </a:r>
            <a:r>
              <a:rPr lang="en-US" sz="2500" dirty="0" err="1" smtClean="0"/>
              <a:t>serviço</a:t>
            </a:r>
            <a:r>
              <a:rPr lang="en-US" sz="2500" dirty="0" smtClean="0"/>
              <a:t> de </a:t>
            </a:r>
            <a:r>
              <a:rPr lang="en-US" sz="2500" dirty="0" err="1" smtClean="0"/>
              <a:t>gerentes</a:t>
            </a:r>
            <a:r>
              <a:rPr lang="en-US" sz="2500" dirty="0" smtClean="0"/>
              <a:t> de UBS?</a:t>
            </a:r>
            <a:endParaRPr sz="25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45" name="Shape 245"/>
          <p:cNvSpPr txBox="1"/>
          <p:nvPr/>
        </p:nvSpPr>
        <p:spPr>
          <a:xfrm>
            <a:off x="1500700" y="-22165"/>
            <a:ext cx="92946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</a:rPr>
              <a:t>Perguntas disparadoras para o debate:</a:t>
            </a:r>
            <a:endParaRPr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PNAB, 2017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BVS: Dicas em Saúde: </a:t>
            </a:r>
            <a:r>
              <a:rPr lang="en-US" sz="28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http://bvsms.saude.gov.br/bvs/dicas/167acolhimento.html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Caderno de Atenção Básica nº 39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0" y="-84137"/>
            <a:ext cx="12707937" cy="7097712"/>
          </a:xfrm>
          <a:prstGeom prst="rect">
            <a:avLst/>
          </a:prstGeom>
          <a:solidFill>
            <a:srgbClr val="C864A0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70600" y="1979612"/>
            <a:ext cx="4440237" cy="4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Oficina Processo de Trabalho na </a:t>
            </a:r>
            <a:b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Atenção Básica</a:t>
            </a:r>
            <a:endParaRPr/>
          </a:p>
        </p:txBody>
      </p:sp>
      <p:cxnSp>
        <p:nvCxnSpPr>
          <p:cNvPr id="107" name="Shape 107"/>
          <p:cNvCxnSpPr/>
          <p:nvPr/>
        </p:nvCxnSpPr>
        <p:spPr>
          <a:xfrm rot="10800000">
            <a:off x="11010900" y="1979612"/>
            <a:ext cx="0" cy="5100637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2093912"/>
            <a:ext cx="121920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OBRIGAD@</a:t>
            </a:r>
            <a:br>
              <a:rPr lang="en-US" sz="4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(61) 3315 6244</a:t>
            </a:r>
            <a:br>
              <a:rPr lang="en-US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DAB@SAUDE.GOV.BR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41312" y="142875"/>
            <a:ext cx="56689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64A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Atenção Básica: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412" y="719137"/>
            <a:ext cx="8131175" cy="54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783512" y="5988050"/>
            <a:ext cx="14271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PNAB, 2017</a:t>
            </a:r>
            <a:r>
              <a:rPr lang="en-US" sz="1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41312" y="142875"/>
            <a:ext cx="56689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64A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Atenção Básica: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412" y="719137"/>
            <a:ext cx="8131175" cy="54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7735887" y="5988050"/>
            <a:ext cx="14271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PNAB, 2017</a:t>
            </a:r>
            <a:r>
              <a:rPr lang="en-US" sz="1800" b="0" i="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 idx="4294967295"/>
          </p:nvPr>
        </p:nvSpPr>
        <p:spPr>
          <a:xfrm>
            <a:off x="182562" y="188912"/>
            <a:ext cx="116078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64A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OS SISTEMAS DE ATENÇÃO À SAÚDE ORIENTADOS  PELA ATENÇÃO BÁSICA APRESENTAM: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182562" y="6461125"/>
            <a:ext cx="90566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FONTES: STARFIELD (1994); SHI (1994); INSTITUTE OF MEDICINE (1994); BINDMAN et al (1995); STARFIELD (1996); REYES et al (1997); SALTMAN &amp; FIGUERAS (1997); BOJALIL et al (1998); RAJMIL et al (1998); 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862" y="990600"/>
            <a:ext cx="8126411" cy="544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781050" y="1779587"/>
            <a:ext cx="10788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en-US" sz="24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Porta de Entrada</a:t>
            </a:r>
            <a:r>
              <a:rPr lang="en-US" sz="24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realiza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acompanhamento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pessoa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família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comunidade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longo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 tempo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produzindo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vínculo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1" i="0" u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Longitudinalidade</a:t>
            </a:r>
            <a:r>
              <a:rPr lang="en-US" sz="24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dirty="0"/>
          </a:p>
          <a:p>
            <a:pPr marL="342900" lvl="0" indent="-342900">
              <a:spcBef>
                <a:spcPts val="1000"/>
              </a:spcBef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tem um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conceito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amplo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propiciando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24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-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necessidades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bio-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psico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-socio-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culturais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-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promoção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tratamento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recuperação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-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crianças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adultos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idosos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.... </a:t>
            </a:r>
            <a:endParaRPr sz="2400" dirty="0"/>
          </a:p>
          <a:p>
            <a:pPr marL="342900" lvl="0" indent="-342900">
              <a:spcBef>
                <a:spcPts val="1000"/>
              </a:spcBef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coordenação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24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seja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interdisciplinar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seja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junto a outros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níveis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outros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setores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5" name="Shape 163"/>
          <p:cNvSpPr txBox="1">
            <a:spLocks noGrp="1"/>
          </p:cNvSpPr>
          <p:nvPr>
            <p:ph type="title"/>
          </p:nvPr>
        </p:nvSpPr>
        <p:spPr>
          <a:xfrm>
            <a:off x="195262" y="152400"/>
            <a:ext cx="117777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64A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800" b="0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Unidade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é um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serviço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Primária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C864A0"/>
                </a:solidFill>
              </a:rPr>
              <a:t>à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Básica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800" b="1" i="0" u="none" strike="noStrike" cap="none" dirty="0">
                <a:solidFill>
                  <a:srgbClr val="C864A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689775" y="1288812"/>
            <a:ext cx="10788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condições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PORTA DE ENTRADA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○"/>
            </a:pP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insumos</a:t>
            </a:r>
            <a: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profissionais</a:t>
            </a:r>
            <a: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acitados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rede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laboratorial, tempo para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reuniões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endParaRPr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condições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que a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possa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acompanha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pessoa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família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comunidade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longo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 tempo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produzindo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vínculo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estes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(LONGITUDINALIDADE) </a:t>
            </a:r>
            <a:endParaRPr sz="20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○"/>
            </a:pP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proteção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atendimento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adscrita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ampliação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cobertura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 </a:t>
            </a:r>
            <a:r>
              <a:rPr lang="en-US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condições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INTEGRALIDADE DA ATENÇÃO e para a 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COORDENAÇÃO DO CUIDADO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100000"/>
              </a:lnSpc>
              <a:spcAft>
                <a:spcPts val="0"/>
              </a:spcAft>
              <a:buClr>
                <a:srgbClr val="7030A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propici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espaços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troca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profissionais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parques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escolas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convivência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…;</a:t>
            </a:r>
          </a:p>
          <a:p>
            <a:pPr marL="901700" marR="0" lvl="1" indent="-342900" algn="l" rtl="0">
              <a:lnSpc>
                <a:spcPct val="100000"/>
              </a:lnSpc>
              <a:spcAft>
                <a:spcPts val="0"/>
              </a:spcAft>
              <a:buClr>
                <a:srgbClr val="7030A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acesso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facilitado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direto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especialidades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hospitalar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reuniões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organização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fluxos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en-US" dirty="0">
              <a:solidFill>
                <a:schemeClr val="dk1"/>
              </a:solidFill>
              <a:ea typeface="Calibri"/>
            </a:endParaRPr>
          </a:p>
          <a:p>
            <a:pPr marL="901700" marR="0" lvl="1" indent="-342900" algn="l" rtl="0">
              <a:lnSpc>
                <a:spcPct val="100000"/>
              </a:lnSpc>
              <a:spcAft>
                <a:spcPts val="0"/>
              </a:spcAft>
              <a:buClr>
                <a:srgbClr val="7030A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favorecer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espaços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lvl="1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fortalecer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multidisciplinar</a:t>
            </a: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57"/>
          <p:cNvSpPr txBox="1">
            <a:spLocks/>
          </p:cNvSpPr>
          <p:nvPr/>
        </p:nvSpPr>
        <p:spPr>
          <a:xfrm>
            <a:off x="304407" y="104050"/>
            <a:ext cx="117777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C864A0"/>
              </a:buClr>
              <a:buSzPts val="2800"/>
              <a:buFont typeface="Calibri"/>
              <a:buNone/>
            </a:pPr>
            <a:r>
              <a:rPr lang="pt-BR" sz="2800" b="1" smtClean="0">
                <a:solidFill>
                  <a:srgbClr val="C864A0"/>
                </a:solidFill>
              </a:rPr>
              <a:t>Responsabilidades da gestão para garantir os princípios e diretrizes da Atenção Primária à Saúde/Atenção Básica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825" y="152400"/>
            <a:ext cx="9173526" cy="62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04875" y="701675"/>
            <a:ext cx="10572750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território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atuação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atuação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demanda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espontânea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programada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</a:pPr>
            <a:r>
              <a:rPr lang="en-US" sz="2400" dirty="0" err="1">
                <a:solidFill>
                  <a:srgbClr val="002060"/>
                </a:solidFill>
              </a:rPr>
              <a:t>Assistência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integral </a:t>
            </a:r>
            <a:r>
              <a:rPr lang="en-US" sz="2400" dirty="0">
                <a:solidFill>
                  <a:srgbClr val="002060"/>
                </a:solidFill>
              </a:rPr>
              <a:t>e </a:t>
            </a:r>
            <a:r>
              <a:rPr lang="en-US" sz="2400" dirty="0" err="1">
                <a:solidFill>
                  <a:srgbClr val="002060"/>
                </a:solidFill>
              </a:rPr>
              <a:t>contínua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dentro</a:t>
            </a:r>
            <a:r>
              <a:rPr lang="en-US" sz="2400" dirty="0">
                <a:solidFill>
                  <a:srgbClr val="002060"/>
                </a:solidFill>
              </a:rPr>
              <a:t> das </a:t>
            </a:r>
            <a:r>
              <a:rPr lang="en-US" sz="2400" b="1" dirty="0" err="1">
                <a:solidFill>
                  <a:srgbClr val="002060"/>
                </a:solidFill>
              </a:rPr>
              <a:t>necessidades</a:t>
            </a:r>
            <a:r>
              <a:rPr lang="en-US" sz="2400" dirty="0">
                <a:solidFill>
                  <a:srgbClr val="002060"/>
                </a:solidFill>
              </a:rPr>
              <a:t> e </a:t>
            </a:r>
            <a:r>
              <a:rPr lang="en-US" sz="2400" dirty="0" err="1">
                <a:solidFill>
                  <a:srgbClr val="002060"/>
                </a:solidFill>
              </a:rPr>
              <a:t>não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só</a:t>
            </a:r>
            <a:r>
              <a:rPr lang="en-US" sz="2400" dirty="0">
                <a:solidFill>
                  <a:srgbClr val="002060"/>
                </a:solidFill>
              </a:rPr>
              <a:t> da </a:t>
            </a:r>
            <a:r>
              <a:rPr lang="en-US" sz="2400" dirty="0" err="1">
                <a:solidFill>
                  <a:srgbClr val="002060"/>
                </a:solidFill>
              </a:rPr>
              <a:t>demanda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sz="2400" b="1" dirty="0">
              <a:solidFill>
                <a:srgbClr val="002060"/>
              </a:solidFill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educativas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espaços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atuação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clínica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VD,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comunitárias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escola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operativos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etc.);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24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priorização</a:t>
            </a:r>
            <a:r>
              <a:rPr lang="en-US" sz="24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solução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freqüentes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dirty="0" err="1">
                <a:solidFill>
                  <a:srgbClr val="002060"/>
                </a:solidFill>
              </a:rPr>
              <a:t>Desenvolvimento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ações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focalizadas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sobre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grupos</a:t>
            </a:r>
            <a:r>
              <a:rPr lang="en-US" sz="2400" b="1" dirty="0">
                <a:solidFill>
                  <a:srgbClr val="002060"/>
                </a:solidFill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</a:rPr>
              <a:t>risco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Orientação</a:t>
            </a:r>
            <a:r>
              <a:rPr lang="en-US" sz="24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familiar</a:t>
            </a:r>
            <a:endParaRPr dirty="0"/>
          </a:p>
        </p:txBody>
      </p:sp>
      <p:sp>
        <p:nvSpPr>
          <p:cNvPr id="176" name="Shape 176"/>
          <p:cNvSpPr/>
          <p:nvPr/>
        </p:nvSpPr>
        <p:spPr>
          <a:xfrm>
            <a:off x="239712" y="6381750"/>
            <a:ext cx="1824037" cy="4762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85725" y="100012"/>
            <a:ext cx="118872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438A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BB438A"/>
                </a:solidFill>
                <a:latin typeface="Calibri"/>
                <a:ea typeface="Calibri"/>
                <a:cs typeface="Calibri"/>
                <a:sym typeface="Calibri"/>
              </a:rPr>
              <a:t>Processo de Trabalho das Equipes AB/SF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832</Words>
  <Application>Microsoft Office PowerPoint</Application>
  <PresentationFormat>Widescreen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Noto Sans Symbols</vt:lpstr>
      <vt:lpstr>Tema do Office</vt:lpstr>
      <vt:lpstr>1_Tema do Office</vt:lpstr>
      <vt:lpstr>Apresentação do PowerPoint</vt:lpstr>
      <vt:lpstr>Oficina Processo de Trabalho na  Atenção Básica</vt:lpstr>
      <vt:lpstr>Apresentação do PowerPoint</vt:lpstr>
      <vt:lpstr>Apresentação do PowerPoint</vt:lpstr>
      <vt:lpstr>OS SISTEMAS DE ATENÇÃO À SAÚDE ORIENTADOS  PELA ATENÇÃO BÁSICA APRESENTAM:</vt:lpstr>
      <vt:lpstr>Uma Unidade de Saúde é um serviço de Atenção Primária à Saúde/Atenção Básica quando:</vt:lpstr>
      <vt:lpstr>Apresentação do PowerPoint</vt:lpstr>
      <vt:lpstr>Apresentação do PowerPoint</vt:lpstr>
      <vt:lpstr>Apresentação do PowerPoint</vt:lpstr>
      <vt:lpstr>Conceitos importantes para o debate sobre Processo de trabalho</vt:lpstr>
      <vt:lpstr>Conceito Acesso Ampliado</vt:lpstr>
      <vt:lpstr>     Conceito Acolhimento</vt:lpstr>
      <vt:lpstr>PNAB: Os desfechos do acolhimento com classificação de risco</vt:lpstr>
      <vt:lpstr>Conceito Resolutividade</vt:lpstr>
      <vt:lpstr>Conceito Gestão da Clínica</vt:lpstr>
      <vt:lpstr>Apresentação do PowerPoint</vt:lpstr>
      <vt:lpstr>Apresentação do PowerPoint</vt:lpstr>
      <vt:lpstr>1. Como o município organiza o acesso nos serviços de atenção básica? 2. Quais as dificuldades para a implantação do acolhimento? 3. O gestor identifica resolutividade nos serviços de atenção básica do seu município? Sim, não? Por quê? 4. Quais são os desafios para garantir uma atenção básica acessível e mais resolutiva? 5. Quais foram os avanços para garantir uma atenção básica acessível e mais resolutiva? 6. Quais os desafios para implanter o serviço de gerentes de UBS? </vt:lpstr>
      <vt:lpstr>Referências</vt:lpstr>
      <vt:lpstr>OBRIGAD@ (61) 3315 6244 DAB@SAUDE.GOV.BR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Telasat</cp:lastModifiedBy>
  <cp:revision>10</cp:revision>
  <dcterms:modified xsi:type="dcterms:W3CDTF">2018-03-20T14:57:42Z</dcterms:modified>
</cp:coreProperties>
</file>